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7.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8.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heme/theme9.xml" ContentType="application/vnd.openxmlformats-officedocument.theme+xml"/>
  <Override PartName="/ppt/theme/theme10.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theme/themeOverride2.xml" ContentType="application/vnd.openxmlformats-officedocument.themeOverride+xml"/>
  <Override PartName="/ppt/charts/chart3.xml" ContentType="application/vnd.openxmlformats-officedocument.drawingml.chart+xml"/>
  <Override PartName="/ppt/theme/themeOverride3.xml" ContentType="application/vnd.openxmlformats-officedocument.themeOverride+xml"/>
  <Override PartName="/ppt/charts/chart4.xml" ContentType="application/vnd.openxmlformats-officedocument.drawingml.chart+xml"/>
  <Override PartName="/ppt/theme/themeOverride4.xml" ContentType="application/vnd.openxmlformats-officedocument.themeOverride+xml"/>
  <Override PartName="/ppt/charts/chart5.xml" ContentType="application/vnd.openxmlformats-officedocument.drawingml.chart+xml"/>
  <Override PartName="/ppt/theme/themeOverride5.xml" ContentType="application/vnd.openxmlformats-officedocument.themeOverride+xml"/>
  <Override PartName="/ppt/charts/chart6.xml" ContentType="application/vnd.openxmlformats-officedocument.drawingml.chart+xml"/>
  <Override PartName="/ppt/theme/themeOverride6.xml" ContentType="application/vnd.openxmlformats-officedocument.themeOverride+xml"/>
  <Override PartName="/ppt/charts/chart7.xml" ContentType="application/vnd.openxmlformats-officedocument.drawingml.chart+xml"/>
  <Override PartName="/ppt/theme/themeOverride7.xml" ContentType="application/vnd.openxmlformats-officedocument.themeOverride+xml"/>
  <Override PartName="/ppt/charts/chart8.xml" ContentType="application/vnd.openxmlformats-officedocument.drawingml.chart+xml"/>
  <Override PartName="/ppt/theme/themeOverride8.xml" ContentType="application/vnd.openxmlformats-officedocument.themeOverride+xml"/>
  <Override PartName="/ppt/charts/chart9.xml" ContentType="application/vnd.openxmlformats-officedocument.drawingml.chart+xml"/>
  <Override PartName="/ppt/theme/themeOverride9.xml" ContentType="application/vnd.openxmlformats-officedocument.themeOverride+xml"/>
  <Override PartName="/ppt/charts/chart10.xml" ContentType="application/vnd.openxmlformats-officedocument.drawingml.chart+xml"/>
  <Override PartName="/ppt/notesSlides/notesSlide5.xml" ContentType="application/vnd.openxmlformats-officedocument.presentationml.notesSlide+xml"/>
  <Override PartName="/ppt/charts/chart11.xml" ContentType="application/vnd.openxmlformats-officedocument.drawingml.chart+xml"/>
  <Override PartName="/ppt/theme/themeOverride10.xml" ContentType="application/vnd.openxmlformats-officedocument.themeOverride+xml"/>
  <Override PartName="/ppt/charts/chart12.xml" ContentType="application/vnd.openxmlformats-officedocument.drawingml.chart+xml"/>
  <Override PartName="/ppt/theme/themeOverride11.xml" ContentType="application/vnd.openxmlformats-officedocument.themeOverride+xml"/>
  <Override PartName="/ppt/charts/chart13.xml" ContentType="application/vnd.openxmlformats-officedocument.drawingml.chart+xml"/>
  <Override PartName="/ppt/theme/themeOverride12.xml" ContentType="application/vnd.openxmlformats-officedocument.themeOverride+xml"/>
  <Override PartName="/ppt/charts/chart14.xml" ContentType="application/vnd.openxmlformats-officedocument.drawingml.chart+xml"/>
  <Override PartName="/ppt/theme/themeOverride13.xml" ContentType="application/vnd.openxmlformats-officedocument.themeOverride+xml"/>
  <Override PartName="/ppt/charts/chart15.xml" ContentType="application/vnd.openxmlformats-officedocument.drawingml.chart+xml"/>
  <Override PartName="/ppt/theme/themeOverride14.xml" ContentType="application/vnd.openxmlformats-officedocument.themeOverride+xml"/>
  <Override PartName="/ppt/charts/chart16.xml" ContentType="application/vnd.openxmlformats-officedocument.drawingml.chart+xml"/>
  <Override PartName="/ppt/theme/themeOverride15.xml" ContentType="application/vnd.openxmlformats-officedocument.themeOverride+xml"/>
  <Override PartName="/ppt/charts/chart17.xml" ContentType="application/vnd.openxmlformats-officedocument.drawingml.chart+xml"/>
  <Override PartName="/ppt/theme/themeOverride16.xml" ContentType="application/vnd.openxmlformats-officedocument.themeOverride+xml"/>
  <Override PartName="/ppt/charts/chart18.xml" ContentType="application/vnd.openxmlformats-officedocument.drawingml.chart+xml"/>
  <Override PartName="/ppt/theme/themeOverride17.xml" ContentType="application/vnd.openxmlformats-officedocument.themeOverride+xml"/>
  <Override PartName="/ppt/charts/chart19.xml" ContentType="application/vnd.openxmlformats-officedocument.drawingml.chart+xml"/>
  <Override PartName="/ppt/theme/themeOverride18.xml" ContentType="application/vnd.openxmlformats-officedocument.themeOverride+xml"/>
  <Override PartName="/ppt/charts/chart20.xml" ContentType="application/vnd.openxmlformats-officedocument.drawingml.chart+xml"/>
  <Override PartName="/ppt/theme/themeOverride19.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Override PartName="/ppt/charts/colors6.xml" ContentType="application/vnd.ms-office.chartcolorstyle+xml"/>
  <Override PartName="/ppt/charts/style6.xml" ContentType="application/vnd.ms-office.chartstyle+xml"/>
  <Override PartName="/ppt/charts/colors7.xml" ContentType="application/vnd.ms-office.chartcolorstyle+xml"/>
  <Override PartName="/ppt/charts/style7.xml" ContentType="application/vnd.ms-office.chartstyle+xml"/>
  <Override PartName="/ppt/charts/colors8.xml" ContentType="application/vnd.ms-office.chartcolorstyle+xml"/>
  <Override PartName="/ppt/charts/style8.xml" ContentType="application/vnd.ms-office.chartstyle+xml"/>
  <Override PartName="/ppt/charts/colors9.xml" ContentType="application/vnd.ms-office.chartcolorstyle+xml"/>
  <Override PartName="/ppt/charts/style9.xml" ContentType="application/vnd.ms-office.chartstyle+xml"/>
  <Override PartName="/ppt/charts/style10.xml" ContentType="application/vnd.ms-office.chartstyle+xml"/>
  <Override PartName="/ppt/charts/colors10.xml" ContentType="application/vnd.ms-office.chartcolorstyle+xml"/>
  <Override PartName="/ppt/charts/colors11.xml" ContentType="application/vnd.ms-office.chartcolorstyle+xml"/>
  <Override PartName="/ppt/charts/style11.xml" ContentType="application/vnd.ms-office.chartstyle+xml"/>
  <Override PartName="/ppt/charts/colors12.xml" ContentType="application/vnd.ms-office.chartcolorstyle+xml"/>
  <Override PartName="/ppt/charts/style12.xml" ContentType="application/vnd.ms-office.chartstyle+xml"/>
  <Override PartName="/ppt/charts/colors13.xml" ContentType="application/vnd.ms-office.chartcolorstyle+xml"/>
  <Override PartName="/ppt/charts/style13.xml" ContentType="application/vnd.ms-office.chartstyle+xml"/>
  <Override PartName="/ppt/charts/colors14.xml" ContentType="application/vnd.ms-office.chartcolorstyle+xml"/>
  <Override PartName="/ppt/charts/style14.xml" ContentType="application/vnd.ms-office.chartstyle+xml"/>
  <Override PartName="/ppt/charts/colors15.xml" ContentType="application/vnd.ms-office.chartcolorstyle+xml"/>
  <Override PartName="/ppt/charts/style15.xml" ContentType="application/vnd.ms-office.chartstyle+xml"/>
  <Override PartName="/ppt/charts/colors16.xml" ContentType="application/vnd.ms-office.chartcolorstyle+xml"/>
  <Override PartName="/ppt/charts/style16.xml" ContentType="application/vnd.ms-office.chartstyle+xml"/>
  <Override PartName="/ppt/charts/colors17.xml" ContentType="application/vnd.ms-office.chartcolorstyle+xml"/>
  <Override PartName="/ppt/charts/style17.xml" ContentType="application/vnd.ms-office.chartstyle+xml"/>
  <Override PartName="/ppt/charts/colors18.xml" ContentType="application/vnd.ms-office.chartcolorstyle+xml"/>
  <Override PartName="/ppt/charts/style18.xml" ContentType="application/vnd.ms-office.chartstyle+xml"/>
  <Override PartName="/ppt/charts/colors19.xml" ContentType="application/vnd.ms-office.chartcolorstyle+xml"/>
  <Override PartName="/ppt/charts/style19.xml" ContentType="application/vnd.ms-office.chartstyle+xml"/>
  <Override PartName="/ppt/charts/colors20.xml" ContentType="application/vnd.ms-office.chartcolorstyle+xml"/>
  <Override PartName="/ppt/charts/style20.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922" r:id="rId2"/>
    <p:sldMasterId id="2147484375" r:id="rId3"/>
    <p:sldMasterId id="2147484399" r:id="rId4"/>
    <p:sldMasterId id="2147484423" r:id="rId5"/>
    <p:sldMasterId id="2147484435" r:id="rId6"/>
    <p:sldMasterId id="2147484450" r:id="rId7"/>
    <p:sldMasterId id="2147484462" r:id="rId8"/>
    <p:sldMasterId id="2147484474" r:id="rId9"/>
  </p:sldMasterIdLst>
  <p:notesMasterIdLst>
    <p:notesMasterId r:id="rId77"/>
  </p:notesMasterIdLst>
  <p:handoutMasterIdLst>
    <p:handoutMasterId r:id="rId78"/>
  </p:handoutMasterIdLst>
  <p:sldIdLst>
    <p:sldId id="1949" r:id="rId10"/>
    <p:sldId id="1873" r:id="rId11"/>
    <p:sldId id="1940" r:id="rId12"/>
    <p:sldId id="1944" r:id="rId13"/>
    <p:sldId id="1973" r:id="rId14"/>
    <p:sldId id="1974" r:id="rId15"/>
    <p:sldId id="1975" r:id="rId16"/>
    <p:sldId id="1976" r:id="rId17"/>
    <p:sldId id="1995" r:id="rId18"/>
    <p:sldId id="1872" r:id="rId19"/>
    <p:sldId id="1978" r:id="rId20"/>
    <p:sldId id="1979" r:id="rId21"/>
    <p:sldId id="1980" r:id="rId22"/>
    <p:sldId id="1981" r:id="rId23"/>
    <p:sldId id="1993" r:id="rId24"/>
    <p:sldId id="1994" r:id="rId25"/>
    <p:sldId id="1984" r:id="rId26"/>
    <p:sldId id="1985" r:id="rId27"/>
    <p:sldId id="1986" r:id="rId28"/>
    <p:sldId id="1987" r:id="rId29"/>
    <p:sldId id="1988" r:id="rId30"/>
    <p:sldId id="1989" r:id="rId31"/>
    <p:sldId id="1990" r:id="rId32"/>
    <p:sldId id="1991" r:id="rId33"/>
    <p:sldId id="1992" r:id="rId34"/>
    <p:sldId id="1843" r:id="rId35"/>
    <p:sldId id="1885" r:id="rId36"/>
    <p:sldId id="1871" r:id="rId37"/>
    <p:sldId id="1953" r:id="rId38"/>
    <p:sldId id="1772" r:id="rId39"/>
    <p:sldId id="1969" r:id="rId40"/>
    <p:sldId id="1933" r:id="rId41"/>
    <p:sldId id="1775" r:id="rId42"/>
    <p:sldId id="1776" r:id="rId43"/>
    <p:sldId id="1836" r:id="rId44"/>
    <p:sldId id="1934" r:id="rId45"/>
    <p:sldId id="1954" r:id="rId46"/>
    <p:sldId id="1878" r:id="rId47"/>
    <p:sldId id="1779" r:id="rId48"/>
    <p:sldId id="1780" r:id="rId49"/>
    <p:sldId id="1781" r:id="rId50"/>
    <p:sldId id="1955" r:id="rId51"/>
    <p:sldId id="1783" r:id="rId52"/>
    <p:sldId id="1879" r:id="rId53"/>
    <p:sldId id="1785" r:id="rId54"/>
    <p:sldId id="1961" r:id="rId55"/>
    <p:sldId id="1786" r:id="rId56"/>
    <p:sldId id="1962" r:id="rId57"/>
    <p:sldId id="1956" r:id="rId58"/>
    <p:sldId id="1837" r:id="rId59"/>
    <p:sldId id="1963" r:id="rId60"/>
    <p:sldId id="1936" r:id="rId61"/>
    <p:sldId id="1790" r:id="rId62"/>
    <p:sldId id="1880" r:id="rId63"/>
    <p:sldId id="1792" r:id="rId64"/>
    <p:sldId id="1964" r:id="rId65"/>
    <p:sldId id="1965" r:id="rId66"/>
    <p:sldId id="1838" r:id="rId67"/>
    <p:sldId id="1935" r:id="rId68"/>
    <p:sldId id="1966" r:id="rId69"/>
    <p:sldId id="1793" r:id="rId70"/>
    <p:sldId id="1881" r:id="rId71"/>
    <p:sldId id="1795" r:id="rId72"/>
    <p:sldId id="1967" r:id="rId73"/>
    <p:sldId id="1796" r:id="rId74"/>
    <p:sldId id="1839" r:id="rId75"/>
    <p:sldId id="1891" r:id="rId76"/>
  </p:sldIdLst>
  <p:sldSz cx="9144000" cy="6858000" type="screen4x3"/>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108"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8"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8"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8"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8" charset="-128"/>
        <a:cs typeface="+mn-cs"/>
      </a:defRPr>
    </a:lvl5pPr>
    <a:lvl6pPr marL="2286000" algn="l" defTabSz="914400" rtl="0" eaLnBrk="1" latinLnBrk="0" hangingPunct="1">
      <a:defRPr kern="1200">
        <a:solidFill>
          <a:schemeClr val="tx1"/>
        </a:solidFill>
        <a:latin typeface="Arial" charset="0"/>
        <a:ea typeface="ＭＳ Ｐゴシック" pitchFamily="-108" charset="-128"/>
        <a:cs typeface="+mn-cs"/>
      </a:defRPr>
    </a:lvl6pPr>
    <a:lvl7pPr marL="2743200" algn="l" defTabSz="914400" rtl="0" eaLnBrk="1" latinLnBrk="0" hangingPunct="1">
      <a:defRPr kern="1200">
        <a:solidFill>
          <a:schemeClr val="tx1"/>
        </a:solidFill>
        <a:latin typeface="Arial" charset="0"/>
        <a:ea typeface="ＭＳ Ｐゴシック" pitchFamily="-108" charset="-128"/>
        <a:cs typeface="+mn-cs"/>
      </a:defRPr>
    </a:lvl7pPr>
    <a:lvl8pPr marL="3200400" algn="l" defTabSz="914400" rtl="0" eaLnBrk="1" latinLnBrk="0" hangingPunct="1">
      <a:defRPr kern="1200">
        <a:solidFill>
          <a:schemeClr val="tx1"/>
        </a:solidFill>
        <a:latin typeface="Arial" charset="0"/>
        <a:ea typeface="ＭＳ Ｐゴシック" pitchFamily="-108" charset="-128"/>
        <a:cs typeface="+mn-cs"/>
      </a:defRPr>
    </a:lvl8pPr>
    <a:lvl9pPr marL="3657600" algn="l" defTabSz="914400" rtl="0" eaLnBrk="1" latinLnBrk="0" hangingPunct="1">
      <a:defRPr kern="1200">
        <a:solidFill>
          <a:schemeClr val="tx1"/>
        </a:solidFill>
        <a:latin typeface="Arial" charset="0"/>
        <a:ea typeface="ＭＳ Ｐゴシック" pitchFamily="-108" charset="-128"/>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tungufhadzeni Mafenya" initials="NM" lastIdx="36" clrIdx="0">
    <p:extLst/>
  </p:cmAuthor>
  <p:cmAuthor id="2" name="Joseph Katenga" initials="JK" lastIdx="2" clrIdx="1">
    <p:extLst/>
  </p:cmAuthor>
  <p:cmAuthor id="3" name="Anbigay Naicker" initials="AN" lastIdx="3"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8C22"/>
    <a:srgbClr val="FF2121"/>
    <a:srgbClr val="8EC182"/>
    <a:srgbClr val="339933"/>
    <a:srgbClr val="545D70"/>
    <a:srgbClr val="35592D"/>
    <a:srgbClr val="414857"/>
    <a:srgbClr val="F7D9C1"/>
    <a:srgbClr val="009999"/>
    <a:srgbClr val="33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428" autoAdjust="0"/>
    <p:restoredTop sz="95394" autoAdjust="0"/>
  </p:normalViewPr>
  <p:slideViewPr>
    <p:cSldViewPr snapToGrid="0" snapToObjects="1">
      <p:cViewPr>
        <p:scale>
          <a:sx n="60" d="100"/>
          <a:sy n="60" d="100"/>
        </p:scale>
        <p:origin x="-1432" y="-124"/>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notesViewPr>
    <p:cSldViewPr snapToGrid="0" snapToObjects="1">
      <p:cViewPr varScale="1">
        <p:scale>
          <a:sx n="79" d="100"/>
          <a:sy n="79" d="100"/>
        </p:scale>
        <p:origin x="3954"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slide" Target="slides/slide67.xml"/><Relationship Id="rId7" Type="http://schemas.openxmlformats.org/officeDocument/2006/relationships/slideMaster" Target="slideMasters/slideMaster6.xml"/><Relationship Id="rId71" Type="http://schemas.openxmlformats.org/officeDocument/2006/relationships/slide" Target="slides/slide62.xml"/><Relationship Id="rId2" Type="http://schemas.openxmlformats.org/officeDocument/2006/relationships/slideMaster" Target="slideMasters/slideMaster1.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commentAuthors" Target="commentAuthors.xml"/><Relationship Id="rId5" Type="http://schemas.openxmlformats.org/officeDocument/2006/relationships/slideMaster" Target="slideMasters/slideMaster4.xml"/><Relationship Id="rId61" Type="http://schemas.openxmlformats.org/officeDocument/2006/relationships/slide" Target="slides/slide52.xml"/><Relationship Id="rId82" Type="http://schemas.openxmlformats.org/officeDocument/2006/relationships/theme" Target="theme/theme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handoutMaster" Target="handoutMasters/handoutMaster1.xml"/><Relationship Id="rId81" Type="http://schemas.openxmlformats.org/officeDocument/2006/relationships/viewProps" Target="viewProps.xml"/><Relationship Id="rId4" Type="http://schemas.openxmlformats.org/officeDocument/2006/relationships/slideMaster" Target="slideMasters/slideMaster3.xml"/><Relationship Id="rId9" Type="http://schemas.openxmlformats.org/officeDocument/2006/relationships/slideMaster" Target="slideMasters/slideMaster8.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notesMaster" Target="notesMasters/notesMaster1.xml"/><Relationship Id="rId8" Type="http://schemas.openxmlformats.org/officeDocument/2006/relationships/slideMaster" Target="slideMasters/slideMaster7.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presProps" Target="presProps.xml"/><Relationship Id="rId3" Type="http://schemas.openxmlformats.org/officeDocument/2006/relationships/slideMaster" Target="slideMasters/slideMaster2.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slide" Target="slides/slide66.xml"/><Relationship Id="rId83"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xml"/><Relationship Id="rId4"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microsoft.com/office/2011/relationships/chartStyle" Target="style10.xml"/><Relationship Id="rId2" Type="http://schemas.microsoft.com/office/2011/relationships/chartColorStyle" Target="colors10.xml"/><Relationship Id="rId1" Type="http://schemas.openxmlformats.org/officeDocument/2006/relationships/oleObject" Target="file:///C:\Users\Anbigay%20Naicker\Desktop\2020-21%20QUARTERLY%20REPORTS\DATA%20SHEET%20FOR%20QUARTERLY%20REPORTS%2020-21.xlsx" TargetMode="External"/></Relationships>
</file>

<file path=ppt/charts/_rels/chart11.xml.rels><?xml version="1.0" encoding="UTF-8" standalone="yes"?>
<Relationships xmlns="http://schemas.openxmlformats.org/package/2006/relationships"><Relationship Id="rId3" Type="http://schemas.microsoft.com/office/2011/relationships/chartColorStyle" Target="colors11.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0.xml"/><Relationship Id="rId4"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microsoft.com/office/2011/relationships/chartColorStyle" Target="colors12.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1.xml"/><Relationship Id="rId4"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microsoft.com/office/2011/relationships/chartColorStyle" Target="colors13.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2.xml"/><Relationship Id="rId4"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microsoft.com/office/2011/relationships/chartColorStyle" Target="colors14.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3.xml"/><Relationship Id="rId4"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microsoft.com/office/2011/relationships/chartColorStyle" Target="colors15.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4.xml"/><Relationship Id="rId4"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microsoft.com/office/2011/relationships/chartColorStyle" Target="colors16.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15.xml"/><Relationship Id="rId4"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microsoft.com/office/2011/relationships/chartColorStyle" Target="colors17.xml"/><Relationship Id="rId2" Type="http://schemas.openxmlformats.org/officeDocument/2006/relationships/package" Target="../embeddings/Microsoft_Excel_Worksheet1.xlsx"/><Relationship Id="rId1" Type="http://schemas.openxmlformats.org/officeDocument/2006/relationships/themeOverride" Target="../theme/themeOverride16.xml"/><Relationship Id="rId4"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microsoft.com/office/2011/relationships/chartColorStyle" Target="colors18.xml"/><Relationship Id="rId2" Type="http://schemas.openxmlformats.org/officeDocument/2006/relationships/package" Target="../embeddings/Microsoft_Excel_Worksheet2.xlsx"/><Relationship Id="rId1" Type="http://schemas.openxmlformats.org/officeDocument/2006/relationships/themeOverride" Target="../theme/themeOverride17.xml"/><Relationship Id="rId4"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microsoft.com/office/2011/relationships/chartColorStyle" Target="colors19.xml"/><Relationship Id="rId2" Type="http://schemas.openxmlformats.org/officeDocument/2006/relationships/package" Target="../embeddings/Microsoft_Excel_Worksheet3.xlsx"/><Relationship Id="rId1" Type="http://schemas.openxmlformats.org/officeDocument/2006/relationships/themeOverride" Target="../theme/themeOverride18.xml"/><Relationship Id="rId4"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2.xml"/><Relationship Id="rId4"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microsoft.com/office/2011/relationships/chartColorStyle" Target="colors20.xml"/><Relationship Id="rId2" Type="http://schemas.openxmlformats.org/officeDocument/2006/relationships/package" Target="../embeddings/Microsoft_Excel_Worksheet4.xlsx"/><Relationship Id="rId1" Type="http://schemas.openxmlformats.org/officeDocument/2006/relationships/themeOverride" Target="../theme/themeOverride19.xml"/><Relationship Id="rId4"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microsoft.com/office/2011/relationships/chartColorStyle" Target="colors3.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3.xml"/><Relationship Id="rId4" Type="http://schemas.microsoft.com/office/2011/relationships/chartStyle" Target="style3.xml"/></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4.xml"/><Relationship Id="rId4" Type="http://schemas.microsoft.com/office/2011/relationships/chartStyle" Target="style4.xml"/></Relationships>
</file>

<file path=ppt/charts/_rels/chart5.xml.rels><?xml version="1.0" encoding="UTF-8" standalone="yes"?>
<Relationships xmlns="http://schemas.openxmlformats.org/package/2006/relationships"><Relationship Id="rId3" Type="http://schemas.microsoft.com/office/2011/relationships/chartColorStyle" Target="colors5.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5.xml"/><Relationship Id="rId4" Type="http://schemas.microsoft.com/office/2011/relationships/chartStyle" Target="style5.xml"/></Relationships>
</file>

<file path=ppt/charts/_rels/chart6.xml.rels><?xml version="1.0" encoding="UTF-8" standalone="yes"?>
<Relationships xmlns="http://schemas.openxmlformats.org/package/2006/relationships"><Relationship Id="rId3" Type="http://schemas.microsoft.com/office/2011/relationships/chartColorStyle" Target="colors6.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6.xml"/><Relationship Id="rId4" Type="http://schemas.microsoft.com/office/2011/relationships/chartStyle" Target="style6.xml"/></Relationships>
</file>

<file path=ppt/charts/_rels/chart7.xml.rels><?xml version="1.0" encoding="UTF-8" standalone="yes"?>
<Relationships xmlns="http://schemas.openxmlformats.org/package/2006/relationships"><Relationship Id="rId3" Type="http://schemas.microsoft.com/office/2011/relationships/chartColorStyle" Target="colors7.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7.xml"/><Relationship Id="rId4" Type="http://schemas.microsoft.com/office/2011/relationships/chartStyle" Target="style7.xml"/></Relationships>
</file>

<file path=ppt/charts/_rels/chart8.xml.rels><?xml version="1.0" encoding="UTF-8" standalone="yes"?>
<Relationships xmlns="http://schemas.openxmlformats.org/package/2006/relationships"><Relationship Id="rId3" Type="http://schemas.microsoft.com/office/2011/relationships/chartColorStyle" Target="colors8.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8.xml"/><Relationship Id="rId4" Type="http://schemas.microsoft.com/office/2011/relationships/chartStyle" Target="style8.xml"/></Relationships>
</file>

<file path=ppt/charts/_rels/chart9.xml.rels><?xml version="1.0" encoding="UTF-8" standalone="yes"?>
<Relationships xmlns="http://schemas.openxmlformats.org/package/2006/relationships"><Relationship Id="rId3" Type="http://schemas.microsoft.com/office/2011/relationships/chartColorStyle" Target="colors9.xml"/><Relationship Id="rId2" Type="http://schemas.openxmlformats.org/officeDocument/2006/relationships/oleObject" Target="file:///C:\Users\Anbigay%20Naicker\Desktop\2020-21%20QUARTERLY%20REPORTS\DATA%20SHEET%20FOR%20QUARTERLY%20REPORTS%2020-21.xlsx" TargetMode="External"/><Relationship Id="rId1" Type="http://schemas.openxmlformats.org/officeDocument/2006/relationships/themeOverride" Target="../theme/themeOverride9.xml"/><Relationship Id="rId4"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3.2824074074074089E-2"/>
          <c:w val="1"/>
          <c:h val="0.93997630504520246"/>
        </c:manualLayout>
      </c:layout>
      <c:pie3DChart>
        <c:varyColors val="1"/>
        <c:ser>
          <c:idx val="0"/>
          <c:order val="0"/>
          <c:tx>
            <c:strRef>
              <c:f>'Achieved vs not achieved'!$B$6</c:f>
              <c:strCache>
                <c:ptCount val="1"/>
              </c:strCache>
            </c:strRef>
          </c:tx>
          <c:spPr>
            <a:solidFill>
              <a:sysClr val="window" lastClr="FFFFFF"/>
            </a:solidFill>
            <a:ln>
              <a:solidFill>
                <a:schemeClr val="accent6">
                  <a:lumMod val="75000"/>
                </a:schemeClr>
              </a:solidFill>
            </a:ln>
          </c:spPr>
          <c:dPt>
            <c:idx val="0"/>
            <c:bubble3D val="0"/>
            <c:explosion val="11"/>
            <c:spPr>
              <a:solidFill>
                <a:schemeClr val="accent6">
                  <a:lumMod val="75000"/>
                </a:schemeClr>
              </a:solidFill>
              <a:ln w="25400">
                <a:solidFill>
                  <a:schemeClr val="accent6">
                    <a:lumMod val="75000"/>
                  </a:schemeClr>
                </a:solidFill>
              </a:ln>
              <a:effectLst/>
              <a:sp3d contourW="25400">
                <a:contourClr>
                  <a:schemeClr val="accent6">
                    <a:lumMod val="75000"/>
                  </a:schemeClr>
                </a:contourClr>
              </a:sp3d>
            </c:spPr>
          </c:dPt>
          <c:dPt>
            <c:idx val="1"/>
            <c:bubble3D val="0"/>
            <c:spPr>
              <a:noFill/>
              <a:ln w="63500">
                <a:solidFill>
                  <a:schemeClr val="accent6">
                    <a:lumMod val="75000"/>
                  </a:schemeClr>
                </a:solidFill>
              </a:ln>
              <a:effectLst/>
              <a:sp3d contourW="63500">
                <a:contourClr>
                  <a:schemeClr val="accent6">
                    <a:lumMod val="75000"/>
                  </a:schemeClr>
                </a:contourClr>
              </a:sp3d>
            </c:spPr>
          </c:dPt>
          <c:dLbls>
            <c:dLbl>
              <c:idx val="0"/>
              <c:layout/>
              <c:spPr>
                <a:noFill/>
                <a:ln>
                  <a:noFill/>
                </a:ln>
                <a:effectLst/>
              </c:spPr>
              <c:txPr>
                <a:bodyPr rot="0" spcFirstLastPara="1" vertOverflow="ellipsis" vert="horz" wrap="square" lIns="38100" tIns="19050" rIns="38100" bIns="19050" anchor="ctr" anchorCtr="1">
                  <a:spAutoFit/>
                </a:bodyPr>
                <a:lstStyle/>
                <a:p>
                  <a:pPr>
                    <a:defRPr sz="24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val>
            <c:numRef>
              <c:f>'Achieved vs not achieved'!$C$5:$D$5</c:f>
              <c:numCache>
                <c:formatCode>0%</c:formatCode>
                <c:ptCount val="2"/>
                <c:pt idx="0">
                  <c:v>0.71</c:v>
                </c:pt>
                <c:pt idx="1">
                  <c:v>0.28999999999999998</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performance'!$A$6</c:f>
              <c:strCache>
                <c:ptCount val="1"/>
                <c:pt idx="0">
                  <c:v>5.  Social Reintegration</c:v>
                </c:pt>
              </c:strCache>
            </c:strRef>
          </c:tx>
          <c:spPr>
            <a:gradFill>
              <a:gsLst>
                <a:gs pos="0">
                  <a:srgbClr val="C00000">
                    <a:shade val="30000"/>
                    <a:satMod val="115000"/>
                  </a:srgbClr>
                </a:gs>
                <a:gs pos="50000">
                  <a:srgbClr val="C00000">
                    <a:shade val="67500"/>
                    <a:satMod val="115000"/>
                    <a:alpha val="64000"/>
                  </a:srgbClr>
                </a:gs>
                <a:gs pos="100000">
                  <a:srgbClr val="C00000">
                    <a:shade val="100000"/>
                    <a:satMod val="115000"/>
                  </a:srgbClr>
                </a:gs>
              </a:gsLst>
              <a:lin ang="2700000" scaled="1"/>
            </a:gradFill>
            <a:ln>
              <a:noFill/>
            </a:ln>
            <a:effectLst/>
            <a:sp3d/>
          </c:spPr>
          <c:invertIfNegative val="0"/>
          <c:dLbls>
            <c:dLbl>
              <c:idx val="0"/>
              <c:layout>
                <c:manualLayout>
                  <c:x val="-3.9436084629720464E-17"/>
                  <c:y val="0.17129629629629639"/>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7.8872169259440929E-17"/>
                  <c:y val="0.19444444444444436"/>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2906504065040651E-2"/>
                  <c:y val="0.20444452397995705"/>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1997354497354498E-3"/>
                  <c:y val="0.27727272727272717"/>
                </c:manualLayout>
              </c:layout>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performance'!$B$6:$E$6</c:f>
              <c:numCache>
                <c:formatCode>0%</c:formatCode>
                <c:ptCount val="4"/>
                <c:pt idx="0">
                  <c:v>0.5</c:v>
                </c:pt>
                <c:pt idx="1">
                  <c:v>0.5</c:v>
                </c:pt>
                <c:pt idx="2">
                  <c:v>0.5</c:v>
                </c:pt>
                <c:pt idx="3">
                  <c:v>0.71</c:v>
                </c:pt>
              </c:numCache>
            </c:numRef>
          </c:val>
        </c:ser>
        <c:dLbls>
          <c:showLegendKey val="0"/>
          <c:showVal val="0"/>
          <c:showCatName val="0"/>
          <c:showSerName val="0"/>
          <c:showPercent val="0"/>
          <c:showBubbleSize val="0"/>
        </c:dLbls>
        <c:gapWidth val="55"/>
        <c:shape val="box"/>
        <c:axId val="456761344"/>
        <c:axId val="456762880"/>
        <c:axId val="0"/>
      </c:bar3DChart>
      <c:catAx>
        <c:axId val="45676134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762880"/>
        <c:crosses val="autoZero"/>
        <c:auto val="1"/>
        <c:lblAlgn val="ctr"/>
        <c:lblOffset val="100"/>
        <c:noMultiLvlLbl val="0"/>
      </c:catAx>
      <c:valAx>
        <c:axId val="45676288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761344"/>
        <c:crosses val="autoZero"/>
        <c:crossBetween val="between"/>
      </c:valAx>
      <c:spPr>
        <a:noFill/>
        <a:ln>
          <a:noFill/>
        </a:ln>
        <a:effectLst/>
      </c:spPr>
    </c:plotArea>
    <c:plotVisOnly val="1"/>
    <c:dispBlanksAs val="gap"/>
    <c:showDLblsOverMax val="0"/>
  </c:chart>
  <c:spPr>
    <a:noFill/>
    <a:ln>
      <a:solidFill>
        <a:schemeClr val="bg1">
          <a:lumMod val="65000"/>
        </a:schemeClr>
      </a:solidFill>
    </a:ln>
    <a:effectLst/>
  </c:spPr>
  <c:txPr>
    <a:bodyPr/>
    <a:lstStyle/>
    <a:p>
      <a:pPr>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performance'!$A$3</c:f>
              <c:strCache>
                <c:ptCount val="1"/>
                <c:pt idx="0">
                  <c:v>LMN</c:v>
                </c:pt>
              </c:strCache>
            </c:strRef>
          </c:tx>
          <c:spPr>
            <a:gradFill>
              <a:gsLst>
                <a:gs pos="0">
                  <a:srgbClr val="00B0F0"/>
                </a:gs>
                <a:gs pos="100000">
                  <a:srgbClr val="71FB9E">
                    <a:alpha val="85000"/>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performance'!$B$3:$E$3</c:f>
              <c:numCache>
                <c:formatCode>0%</c:formatCode>
                <c:ptCount val="4"/>
                <c:pt idx="0">
                  <c:v>0.64</c:v>
                </c:pt>
                <c:pt idx="1">
                  <c:v>0.68</c:v>
                </c:pt>
                <c:pt idx="2">
                  <c:v>0.76</c:v>
                </c:pt>
                <c:pt idx="3">
                  <c:v>0.93103448275862066</c:v>
                </c:pt>
              </c:numCache>
            </c:numRef>
          </c:val>
        </c:ser>
        <c:dLbls>
          <c:showLegendKey val="0"/>
          <c:showVal val="0"/>
          <c:showCatName val="0"/>
          <c:showSerName val="0"/>
          <c:showPercent val="0"/>
          <c:showBubbleSize val="0"/>
        </c:dLbls>
        <c:gapWidth val="36"/>
        <c:overlap val="-27"/>
        <c:axId val="465123584"/>
        <c:axId val="467742720"/>
      </c:barChart>
      <c:catAx>
        <c:axId val="4651235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7742720"/>
        <c:crosses val="autoZero"/>
        <c:auto val="1"/>
        <c:lblAlgn val="ctr"/>
        <c:lblOffset val="100"/>
        <c:noMultiLvlLbl val="0"/>
      </c:catAx>
      <c:valAx>
        <c:axId val="46774272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5123584"/>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performance'!$A$4</c:f>
              <c:strCache>
                <c:ptCount val="1"/>
                <c:pt idx="0">
                  <c:v>FS/NC</c:v>
                </c:pt>
              </c:strCache>
            </c:strRef>
          </c:tx>
          <c:spPr>
            <a:gradFill>
              <a:gsLst>
                <a:gs pos="0">
                  <a:srgbClr val="7349FF"/>
                </a:gs>
                <a:gs pos="100000">
                  <a:srgbClr val="0099CC"/>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performance'!$B$4:$E$4</c:f>
              <c:numCache>
                <c:formatCode>0%</c:formatCode>
                <c:ptCount val="4"/>
                <c:pt idx="0">
                  <c:v>0.68</c:v>
                </c:pt>
                <c:pt idx="1">
                  <c:v>0.72</c:v>
                </c:pt>
                <c:pt idx="2">
                  <c:v>0.72</c:v>
                </c:pt>
                <c:pt idx="3">
                  <c:v>0.75862068965517238</c:v>
                </c:pt>
              </c:numCache>
            </c:numRef>
          </c:val>
        </c:ser>
        <c:dLbls>
          <c:showLegendKey val="0"/>
          <c:showVal val="0"/>
          <c:showCatName val="0"/>
          <c:showSerName val="0"/>
          <c:showPercent val="0"/>
          <c:showBubbleSize val="0"/>
        </c:dLbls>
        <c:gapWidth val="36"/>
        <c:overlap val="-27"/>
        <c:axId val="469094400"/>
        <c:axId val="469095936"/>
      </c:barChart>
      <c:catAx>
        <c:axId val="4690944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9095936"/>
        <c:crosses val="autoZero"/>
        <c:auto val="1"/>
        <c:lblAlgn val="ctr"/>
        <c:lblOffset val="100"/>
        <c:noMultiLvlLbl val="0"/>
      </c:catAx>
      <c:valAx>
        <c:axId val="469095936"/>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69094400"/>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938593350068627"/>
          <c:y val="0.1886588235294118"/>
          <c:w val="0.73371399063851261"/>
          <c:h val="0.71629050486336265"/>
        </c:manualLayout>
      </c:layout>
      <c:barChart>
        <c:barDir val="col"/>
        <c:grouping val="clustered"/>
        <c:varyColors val="0"/>
        <c:ser>
          <c:idx val="0"/>
          <c:order val="0"/>
          <c:tx>
            <c:strRef>
              <c:f>'Regional performance'!$A$5</c:f>
              <c:strCache>
                <c:ptCount val="1"/>
                <c:pt idx="0">
                  <c:v>KZN</c:v>
                </c:pt>
              </c:strCache>
            </c:strRef>
          </c:tx>
          <c:spPr>
            <a:gradFill>
              <a:gsLst>
                <a:gs pos="0">
                  <a:srgbClr val="FF7952"/>
                </a:gs>
                <a:gs pos="100000">
                  <a:srgbClr val="FF76BB">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performance'!$B$5:$E$5</c:f>
              <c:numCache>
                <c:formatCode>0%</c:formatCode>
                <c:ptCount val="4"/>
                <c:pt idx="0">
                  <c:v>0.73</c:v>
                </c:pt>
                <c:pt idx="1">
                  <c:v>0.72</c:v>
                </c:pt>
                <c:pt idx="2">
                  <c:v>0.8</c:v>
                </c:pt>
                <c:pt idx="3">
                  <c:v>0.86206896551724133</c:v>
                </c:pt>
              </c:numCache>
            </c:numRef>
          </c:val>
        </c:ser>
        <c:dLbls>
          <c:showLegendKey val="0"/>
          <c:showVal val="0"/>
          <c:showCatName val="0"/>
          <c:showSerName val="0"/>
          <c:showPercent val="0"/>
          <c:showBubbleSize val="0"/>
        </c:dLbls>
        <c:gapWidth val="36"/>
        <c:overlap val="-27"/>
        <c:axId val="489444864"/>
        <c:axId val="489446400"/>
      </c:barChart>
      <c:catAx>
        <c:axId val="4894448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9446400"/>
        <c:crosses val="autoZero"/>
        <c:auto val="1"/>
        <c:lblAlgn val="ctr"/>
        <c:lblOffset val="100"/>
        <c:noMultiLvlLbl val="0"/>
      </c:catAx>
      <c:valAx>
        <c:axId val="48944640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9444864"/>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8525076357841616"/>
          <c:y val="0.1341246178649011"/>
          <c:w val="0.73361118628118949"/>
          <c:h val="0.76280020917520774"/>
        </c:manualLayout>
      </c:layout>
      <c:barChart>
        <c:barDir val="col"/>
        <c:grouping val="clustered"/>
        <c:varyColors val="0"/>
        <c:ser>
          <c:idx val="0"/>
          <c:order val="0"/>
          <c:tx>
            <c:strRef>
              <c:f>'Regional performance'!$A$6</c:f>
              <c:strCache>
                <c:ptCount val="1"/>
                <c:pt idx="0">
                  <c:v>WC</c:v>
                </c:pt>
              </c:strCache>
            </c:strRef>
          </c:tx>
          <c:spPr>
            <a:gradFill>
              <a:gsLst>
                <a:gs pos="0">
                  <a:srgbClr val="FFF458"/>
                </a:gs>
                <a:gs pos="100000">
                  <a:srgbClr val="FF7952">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performance'!$B$6:$E$6</c:f>
              <c:numCache>
                <c:formatCode>0%</c:formatCode>
                <c:ptCount val="4"/>
                <c:pt idx="0">
                  <c:v>0.64</c:v>
                </c:pt>
                <c:pt idx="1">
                  <c:v>0.72</c:v>
                </c:pt>
                <c:pt idx="2">
                  <c:v>0.64</c:v>
                </c:pt>
                <c:pt idx="3">
                  <c:v>0.75862068965517238</c:v>
                </c:pt>
              </c:numCache>
            </c:numRef>
          </c:val>
        </c:ser>
        <c:dLbls>
          <c:showLegendKey val="0"/>
          <c:showVal val="0"/>
          <c:showCatName val="0"/>
          <c:showSerName val="0"/>
          <c:showPercent val="0"/>
          <c:showBubbleSize val="0"/>
        </c:dLbls>
        <c:gapWidth val="36"/>
        <c:overlap val="-27"/>
        <c:axId val="490720256"/>
        <c:axId val="492716800"/>
      </c:barChart>
      <c:catAx>
        <c:axId val="4907202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2716800"/>
        <c:crosses val="autoZero"/>
        <c:auto val="1"/>
        <c:lblAlgn val="ctr"/>
        <c:lblOffset val="100"/>
        <c:noMultiLvlLbl val="0"/>
      </c:catAx>
      <c:valAx>
        <c:axId val="49271680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0720256"/>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7150605067596039"/>
          <c:y val="0.13637821239749814"/>
          <c:w val="0.73691468932231796"/>
          <c:h val="0.75881472045400711"/>
        </c:manualLayout>
      </c:layout>
      <c:barChart>
        <c:barDir val="col"/>
        <c:grouping val="clustered"/>
        <c:varyColors val="0"/>
        <c:ser>
          <c:idx val="0"/>
          <c:order val="0"/>
          <c:tx>
            <c:strRef>
              <c:f>'Regional performance'!$A$7</c:f>
              <c:strCache>
                <c:ptCount val="1"/>
                <c:pt idx="0">
                  <c:v>GP</c:v>
                </c:pt>
              </c:strCache>
            </c:strRef>
          </c:tx>
          <c:spPr>
            <a:gradFill>
              <a:gsLst>
                <a:gs pos="63000">
                  <a:srgbClr val="7179ED"/>
                </a:gs>
                <a:gs pos="0">
                  <a:srgbClr val="0DCFE0"/>
                </a:gs>
                <a:gs pos="100000">
                  <a:srgbClr val="EA10FD">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performance'!$B$7:$E$7</c:f>
              <c:numCache>
                <c:formatCode>0%</c:formatCode>
                <c:ptCount val="4"/>
                <c:pt idx="0">
                  <c:v>0.59</c:v>
                </c:pt>
                <c:pt idx="1">
                  <c:v>0.68</c:v>
                </c:pt>
                <c:pt idx="2">
                  <c:v>0.76</c:v>
                </c:pt>
                <c:pt idx="3">
                  <c:v>0.82758620689655171</c:v>
                </c:pt>
              </c:numCache>
            </c:numRef>
          </c:val>
        </c:ser>
        <c:dLbls>
          <c:showLegendKey val="0"/>
          <c:showVal val="0"/>
          <c:showCatName val="0"/>
          <c:showSerName val="0"/>
          <c:showPercent val="0"/>
          <c:showBubbleSize val="0"/>
        </c:dLbls>
        <c:gapWidth val="36"/>
        <c:overlap val="-27"/>
        <c:axId val="494228224"/>
        <c:axId val="494229760"/>
      </c:barChart>
      <c:catAx>
        <c:axId val="4942282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4229760"/>
        <c:crosses val="autoZero"/>
        <c:auto val="1"/>
        <c:lblAlgn val="ctr"/>
        <c:lblOffset val="100"/>
        <c:noMultiLvlLbl val="0"/>
      </c:catAx>
      <c:valAx>
        <c:axId val="49422976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4228224"/>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19097261028212642"/>
          <c:y val="0.1341246178649011"/>
          <c:w val="0.73371399063851261"/>
          <c:h val="0.76280020917520774"/>
        </c:manualLayout>
      </c:layout>
      <c:barChart>
        <c:barDir val="col"/>
        <c:grouping val="clustered"/>
        <c:varyColors val="0"/>
        <c:ser>
          <c:idx val="0"/>
          <c:order val="0"/>
          <c:tx>
            <c:strRef>
              <c:f>'Regional performance'!$A$8</c:f>
              <c:strCache>
                <c:ptCount val="1"/>
                <c:pt idx="0">
                  <c:v>EC</c:v>
                </c:pt>
              </c:strCache>
            </c:strRef>
          </c:tx>
          <c:spPr>
            <a:gradFill>
              <a:gsLst>
                <a:gs pos="0">
                  <a:srgbClr val="ECD107"/>
                </a:gs>
                <a:gs pos="58000">
                  <a:srgbClr val="A5CE3E"/>
                </a:gs>
                <a:gs pos="100000">
                  <a:srgbClr val="5ECC74">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performance'!$B$2:$E$2</c:f>
              <c:strCache>
                <c:ptCount val="4"/>
                <c:pt idx="0">
                  <c:v> Q1</c:v>
                </c:pt>
                <c:pt idx="1">
                  <c:v>Q2</c:v>
                </c:pt>
                <c:pt idx="2">
                  <c:v>Q3</c:v>
                </c:pt>
                <c:pt idx="3">
                  <c:v>Q4</c:v>
                </c:pt>
              </c:strCache>
            </c:strRef>
          </c:cat>
          <c:val>
            <c:numRef>
              <c:f>'Regional performance'!$B$8:$E$8</c:f>
              <c:numCache>
                <c:formatCode>0%</c:formatCode>
                <c:ptCount val="4"/>
                <c:pt idx="0">
                  <c:v>0.73</c:v>
                </c:pt>
                <c:pt idx="1">
                  <c:v>0.6</c:v>
                </c:pt>
                <c:pt idx="2">
                  <c:v>0.68</c:v>
                </c:pt>
                <c:pt idx="3">
                  <c:v>0.75862068965517238</c:v>
                </c:pt>
              </c:numCache>
            </c:numRef>
          </c:val>
        </c:ser>
        <c:dLbls>
          <c:showLegendKey val="0"/>
          <c:showVal val="0"/>
          <c:showCatName val="0"/>
          <c:showSerName val="0"/>
          <c:showPercent val="0"/>
          <c:showBubbleSize val="0"/>
        </c:dLbls>
        <c:gapWidth val="36"/>
        <c:overlap val="-27"/>
        <c:axId val="496171264"/>
        <c:axId val="496844800"/>
      </c:barChart>
      <c:catAx>
        <c:axId val="4961712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6844800"/>
        <c:crosses val="autoZero"/>
        <c:auto val="1"/>
        <c:lblAlgn val="ctr"/>
        <c:lblOffset val="100"/>
        <c:noMultiLvlLbl val="0"/>
      </c:catAx>
      <c:valAx>
        <c:axId val="49684480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96171264"/>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Series 1</c:v>
                </c:pt>
              </c:strCache>
            </c:strRef>
          </c:tx>
          <c:spPr>
            <a:solidFill>
              <a:srgbClr val="22336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2019/20</c:v>
                </c:pt>
                <c:pt idx="1">
                  <c:v>2020/21</c:v>
                </c:pt>
              </c:strCache>
            </c:strRef>
          </c:cat>
          <c:val>
            <c:numRef>
              <c:f>Sheet1!$B$2:$B$3</c:f>
              <c:numCache>
                <c:formatCode>0%</c:formatCode>
                <c:ptCount val="2"/>
                <c:pt idx="0">
                  <c:v>0.89</c:v>
                </c:pt>
                <c:pt idx="1">
                  <c:v>0.55000000000000004</c:v>
                </c:pt>
              </c:numCache>
            </c:numRef>
          </c:val>
          <c:extLst xmlns:c16r2="http://schemas.microsoft.com/office/drawing/2015/06/chart">
            <c:ext xmlns:c16="http://schemas.microsoft.com/office/drawing/2014/chart" uri="{C3380CC4-5D6E-409C-BE32-E72D297353CC}">
              <c16:uniqueId val="{00000000-CF57-4760-9863-3BF33EDA9BCA}"/>
            </c:ext>
          </c:extLst>
        </c:ser>
        <c:ser>
          <c:idx val="1"/>
          <c:order val="1"/>
          <c:tx>
            <c:strRef>
              <c:f>Sheet1!$C$1</c:f>
              <c:strCache>
                <c:ptCount val="1"/>
                <c:pt idx="0">
                  <c:v>Column2</c:v>
                </c:pt>
              </c:strCache>
            </c:strRef>
          </c:tx>
          <c:spPr>
            <a:solidFill>
              <a:schemeClr val="accent2"/>
            </a:solidFill>
            <a:ln>
              <a:noFill/>
            </a:ln>
            <a:effectLst/>
          </c:spPr>
          <c:invertIfNegative val="0"/>
          <c:cat>
            <c:strRef>
              <c:f>Sheet1!$A$2:$A$3</c:f>
              <c:strCache>
                <c:ptCount val="2"/>
                <c:pt idx="0">
                  <c:v>2019/20</c:v>
                </c:pt>
                <c:pt idx="1">
                  <c:v>2020/21</c:v>
                </c:pt>
              </c:strCache>
            </c:strRef>
          </c:cat>
          <c:val>
            <c:numRef>
              <c:f>Sheet1!$C$2:$C$3</c:f>
              <c:numCache>
                <c:formatCode>General</c:formatCode>
                <c:ptCount val="2"/>
              </c:numCache>
            </c:numRef>
          </c:val>
          <c:extLst xmlns:c16r2="http://schemas.microsoft.com/office/drawing/2015/06/chart">
            <c:ext xmlns:c16="http://schemas.microsoft.com/office/drawing/2014/chart" uri="{C3380CC4-5D6E-409C-BE32-E72D297353CC}">
              <c16:uniqueId val="{00000001-CF57-4760-9863-3BF33EDA9BCA}"/>
            </c:ext>
          </c:extLst>
        </c:ser>
        <c:dLbls>
          <c:showLegendKey val="0"/>
          <c:showVal val="0"/>
          <c:showCatName val="0"/>
          <c:showSerName val="0"/>
          <c:showPercent val="0"/>
          <c:showBubbleSize val="0"/>
        </c:dLbls>
        <c:gapWidth val="150"/>
        <c:overlap val="100"/>
        <c:axId val="158843648"/>
        <c:axId val="158845184"/>
      </c:barChart>
      <c:catAx>
        <c:axId val="158843648"/>
        <c:scaling>
          <c:orientation val="minMax"/>
        </c:scaling>
        <c:delete val="1"/>
        <c:axPos val="b"/>
        <c:numFmt formatCode="General" sourceLinked="1"/>
        <c:majorTickMark val="none"/>
        <c:minorTickMark val="none"/>
        <c:tickLblPos val="nextTo"/>
        <c:crossAx val="158845184"/>
        <c:crosses val="autoZero"/>
        <c:auto val="1"/>
        <c:lblAlgn val="ctr"/>
        <c:lblOffset val="100"/>
        <c:noMultiLvlLbl val="0"/>
      </c:catAx>
      <c:valAx>
        <c:axId val="15884518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223362"/>
                </a:solidFill>
                <a:latin typeface="+mn-lt"/>
                <a:ea typeface="+mn-ea"/>
                <a:cs typeface="+mn-cs"/>
              </a:defRPr>
            </a:pPr>
            <a:endParaRPr lang="en-US"/>
          </a:p>
        </c:txPr>
        <c:crossAx val="1588436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Series 1</c:v>
                </c:pt>
              </c:strCache>
            </c:strRef>
          </c:tx>
          <c:spPr>
            <a:solidFill>
              <a:srgbClr val="DC710F"/>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2019/20</c:v>
                </c:pt>
                <c:pt idx="1">
                  <c:v>2020/21</c:v>
                </c:pt>
              </c:strCache>
            </c:strRef>
          </c:cat>
          <c:val>
            <c:numRef>
              <c:f>Sheet1!$B$2:$B$3</c:f>
              <c:numCache>
                <c:formatCode>0%</c:formatCode>
                <c:ptCount val="2"/>
                <c:pt idx="0">
                  <c:v>0.89</c:v>
                </c:pt>
                <c:pt idx="1">
                  <c:v>0.61</c:v>
                </c:pt>
              </c:numCache>
            </c:numRef>
          </c:val>
          <c:extLst xmlns:c16r2="http://schemas.microsoft.com/office/drawing/2015/06/chart">
            <c:ext xmlns:c16="http://schemas.microsoft.com/office/drawing/2014/chart" uri="{C3380CC4-5D6E-409C-BE32-E72D297353CC}">
              <c16:uniqueId val="{00000000-54BC-4C12-B229-D002FF6DB86F}"/>
            </c:ext>
          </c:extLst>
        </c:ser>
        <c:ser>
          <c:idx val="1"/>
          <c:order val="1"/>
          <c:tx>
            <c:strRef>
              <c:f>Sheet1!$C$1</c:f>
              <c:strCache>
                <c:ptCount val="1"/>
                <c:pt idx="0">
                  <c:v>Series 2</c:v>
                </c:pt>
              </c:strCache>
            </c:strRef>
          </c:tx>
          <c:spPr>
            <a:solidFill>
              <a:schemeClr val="accent2"/>
            </a:solidFill>
            <a:ln>
              <a:noFill/>
            </a:ln>
            <a:effectLst/>
          </c:spPr>
          <c:invertIfNegative val="0"/>
          <c:cat>
            <c:strRef>
              <c:f>Sheet1!$A$2:$A$3</c:f>
              <c:strCache>
                <c:ptCount val="2"/>
                <c:pt idx="0">
                  <c:v>2019/20</c:v>
                </c:pt>
                <c:pt idx="1">
                  <c:v>2020/21</c:v>
                </c:pt>
              </c:strCache>
            </c:strRef>
          </c:cat>
          <c:val>
            <c:numRef>
              <c:f>Sheet1!$C$2:$C$3</c:f>
              <c:numCache>
                <c:formatCode>General</c:formatCode>
                <c:ptCount val="2"/>
              </c:numCache>
            </c:numRef>
          </c:val>
          <c:extLst xmlns:c16r2="http://schemas.microsoft.com/office/drawing/2015/06/chart">
            <c:ext xmlns:c16="http://schemas.microsoft.com/office/drawing/2014/chart" uri="{C3380CC4-5D6E-409C-BE32-E72D297353CC}">
              <c16:uniqueId val="{00000001-54BC-4C12-B229-D002FF6DB86F}"/>
            </c:ext>
          </c:extLst>
        </c:ser>
        <c:dLbls>
          <c:showLegendKey val="0"/>
          <c:showVal val="0"/>
          <c:showCatName val="0"/>
          <c:showSerName val="0"/>
          <c:showPercent val="0"/>
          <c:showBubbleSize val="0"/>
        </c:dLbls>
        <c:gapWidth val="150"/>
        <c:overlap val="100"/>
        <c:axId val="430468480"/>
        <c:axId val="430470272"/>
      </c:barChart>
      <c:catAx>
        <c:axId val="430468480"/>
        <c:scaling>
          <c:orientation val="minMax"/>
        </c:scaling>
        <c:delete val="1"/>
        <c:axPos val="b"/>
        <c:numFmt formatCode="General" sourceLinked="1"/>
        <c:majorTickMark val="none"/>
        <c:minorTickMark val="none"/>
        <c:tickLblPos val="nextTo"/>
        <c:crossAx val="430470272"/>
        <c:crosses val="autoZero"/>
        <c:auto val="1"/>
        <c:lblAlgn val="ctr"/>
        <c:lblOffset val="100"/>
        <c:noMultiLvlLbl val="0"/>
      </c:catAx>
      <c:valAx>
        <c:axId val="43047027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223362"/>
                </a:solidFill>
                <a:latin typeface="+mn-lt"/>
                <a:ea typeface="+mn-ea"/>
                <a:cs typeface="+mn-cs"/>
              </a:defRPr>
            </a:pPr>
            <a:endParaRPr lang="en-US"/>
          </a:p>
        </c:txPr>
        <c:crossAx val="430468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Series 1</c:v>
                </c:pt>
              </c:strCache>
            </c:strRef>
          </c:tx>
          <c:spPr>
            <a:solidFill>
              <a:srgbClr val="95A7D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2019/20</c:v>
                </c:pt>
                <c:pt idx="1">
                  <c:v>2020/21</c:v>
                </c:pt>
              </c:strCache>
            </c:strRef>
          </c:cat>
          <c:val>
            <c:numRef>
              <c:f>Sheet1!$B$2:$B$3</c:f>
              <c:numCache>
                <c:formatCode>0%</c:formatCode>
                <c:ptCount val="2"/>
                <c:pt idx="0">
                  <c:v>0.89</c:v>
                </c:pt>
                <c:pt idx="1">
                  <c:v>0.69</c:v>
                </c:pt>
              </c:numCache>
            </c:numRef>
          </c:val>
          <c:extLst xmlns:c16r2="http://schemas.microsoft.com/office/drawing/2015/06/chart">
            <c:ext xmlns:c16="http://schemas.microsoft.com/office/drawing/2014/chart" uri="{C3380CC4-5D6E-409C-BE32-E72D297353CC}">
              <c16:uniqueId val="{00000000-8993-4DAB-AE25-EA6AB342C620}"/>
            </c:ext>
          </c:extLst>
        </c:ser>
        <c:dLbls>
          <c:showLegendKey val="0"/>
          <c:showVal val="0"/>
          <c:showCatName val="0"/>
          <c:showSerName val="0"/>
          <c:showPercent val="0"/>
          <c:showBubbleSize val="0"/>
        </c:dLbls>
        <c:gapWidth val="150"/>
        <c:overlap val="100"/>
        <c:axId val="430449792"/>
        <c:axId val="430451328"/>
      </c:barChart>
      <c:catAx>
        <c:axId val="430449792"/>
        <c:scaling>
          <c:orientation val="minMax"/>
        </c:scaling>
        <c:delete val="1"/>
        <c:axPos val="b"/>
        <c:numFmt formatCode="General" sourceLinked="1"/>
        <c:majorTickMark val="none"/>
        <c:minorTickMark val="none"/>
        <c:tickLblPos val="nextTo"/>
        <c:crossAx val="430451328"/>
        <c:crosses val="autoZero"/>
        <c:auto val="1"/>
        <c:lblAlgn val="ctr"/>
        <c:lblOffset val="100"/>
        <c:noMultiLvlLbl val="0"/>
      </c:catAx>
      <c:valAx>
        <c:axId val="430451328"/>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223362"/>
                </a:solidFill>
                <a:latin typeface="+mn-lt"/>
                <a:ea typeface="+mn-ea"/>
                <a:cs typeface="+mn-cs"/>
              </a:defRPr>
            </a:pPr>
            <a:endParaRPr lang="en-US"/>
          </a:p>
        </c:txPr>
        <c:crossAx val="4304497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'Achieved vs not achieved'!$B$5</c:f>
              <c:strCache>
                <c:ptCount val="1"/>
                <c:pt idx="0">
                  <c:v>Q4</c:v>
                </c:pt>
              </c:strCache>
            </c:strRef>
          </c:tx>
          <c:spPr>
            <a:ln w="63500"/>
          </c:spPr>
          <c:explosion val="2"/>
          <c:dPt>
            <c:idx val="0"/>
            <c:bubble3D val="0"/>
            <c:explosion val="8"/>
            <c:spPr>
              <a:noFill/>
              <a:ln w="63500">
                <a:solidFill>
                  <a:srgbClr val="FF0000"/>
                </a:solidFill>
              </a:ln>
              <a:effectLst/>
              <a:sp3d contourW="63500">
                <a:contourClr>
                  <a:srgbClr val="FF0000"/>
                </a:contourClr>
              </a:sp3d>
            </c:spPr>
          </c:dPt>
          <c:dPt>
            <c:idx val="1"/>
            <c:bubble3D val="0"/>
            <c:spPr>
              <a:solidFill>
                <a:srgbClr val="FF0000"/>
              </a:solidFill>
              <a:ln w="63500">
                <a:solidFill>
                  <a:srgbClr val="FF0000"/>
                </a:solidFill>
              </a:ln>
              <a:effectLst/>
              <a:sp3d contourW="63500">
                <a:contourClr>
                  <a:srgbClr val="FF0000"/>
                </a:contourClr>
              </a:sp3d>
            </c:spPr>
          </c:dPt>
          <c:dLbls>
            <c:dLbl>
              <c:idx val="1"/>
              <c:layout/>
              <c:dLblPos val="ct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val>
            <c:numRef>
              <c:f>'Achieved vs not achieved'!$C$5:$D$5</c:f>
              <c:numCache>
                <c:formatCode>0%</c:formatCode>
                <c:ptCount val="2"/>
                <c:pt idx="0">
                  <c:v>0.71</c:v>
                </c:pt>
                <c:pt idx="1">
                  <c:v>0.28999999999999998</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Series 1</c:v>
                </c:pt>
              </c:strCache>
            </c:strRef>
          </c:tx>
          <c:spPr>
            <a:solidFill>
              <a:srgbClr val="9F293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2019/20</c:v>
                </c:pt>
                <c:pt idx="1">
                  <c:v>2020/21</c:v>
                </c:pt>
              </c:strCache>
            </c:strRef>
          </c:cat>
          <c:val>
            <c:numRef>
              <c:f>Sheet1!$B$2:$B$3</c:f>
              <c:numCache>
                <c:formatCode>0%</c:formatCode>
                <c:ptCount val="2"/>
                <c:pt idx="0">
                  <c:v>0.89</c:v>
                </c:pt>
                <c:pt idx="1">
                  <c:v>0.71</c:v>
                </c:pt>
              </c:numCache>
            </c:numRef>
          </c:val>
          <c:extLst xmlns:c16r2="http://schemas.microsoft.com/office/drawing/2015/06/chart">
            <c:ext xmlns:c16="http://schemas.microsoft.com/office/drawing/2014/chart" uri="{C3380CC4-5D6E-409C-BE32-E72D297353CC}">
              <c16:uniqueId val="{00000000-8993-4DAB-AE25-EA6AB342C620}"/>
            </c:ext>
          </c:extLst>
        </c:ser>
        <c:dLbls>
          <c:showLegendKey val="0"/>
          <c:showVal val="0"/>
          <c:showCatName val="0"/>
          <c:showSerName val="0"/>
          <c:showPercent val="0"/>
          <c:showBubbleSize val="0"/>
        </c:dLbls>
        <c:gapWidth val="150"/>
        <c:overlap val="100"/>
        <c:axId val="430713472"/>
        <c:axId val="430727552"/>
      </c:barChart>
      <c:catAx>
        <c:axId val="430713472"/>
        <c:scaling>
          <c:orientation val="minMax"/>
        </c:scaling>
        <c:delete val="1"/>
        <c:axPos val="b"/>
        <c:numFmt formatCode="General" sourceLinked="1"/>
        <c:majorTickMark val="none"/>
        <c:minorTickMark val="none"/>
        <c:tickLblPos val="nextTo"/>
        <c:crossAx val="430727552"/>
        <c:crosses val="autoZero"/>
        <c:auto val="1"/>
        <c:lblAlgn val="ctr"/>
        <c:lblOffset val="100"/>
        <c:noMultiLvlLbl val="0"/>
      </c:catAx>
      <c:valAx>
        <c:axId val="430727552"/>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rgbClr val="223362"/>
                </a:solidFill>
                <a:latin typeface="+mn-lt"/>
                <a:ea typeface="+mn-ea"/>
                <a:cs typeface="+mn-cs"/>
              </a:defRPr>
            </a:pPr>
            <a:endParaRPr lang="en-US"/>
          </a:p>
        </c:txPr>
        <c:crossAx val="4307134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'Achieved vs not achieved'!$F$5</c:f>
              <c:strCache>
                <c:ptCount val="1"/>
                <c:pt idx="0">
                  <c:v>Annual</c:v>
                </c:pt>
              </c:strCache>
            </c:strRef>
          </c:tx>
          <c:explosion val="2"/>
          <c:dPt>
            <c:idx val="0"/>
            <c:bubble3D val="0"/>
            <c:spPr>
              <a:noFill/>
              <a:ln w="63500">
                <a:solidFill>
                  <a:srgbClr val="FF0000"/>
                </a:solidFill>
              </a:ln>
              <a:effectLst/>
              <a:sp3d contourW="63500">
                <a:contourClr>
                  <a:srgbClr val="FF0000"/>
                </a:contourClr>
              </a:sp3d>
            </c:spPr>
          </c:dPt>
          <c:dPt>
            <c:idx val="1"/>
            <c:bubble3D val="0"/>
            <c:spPr>
              <a:solidFill>
                <a:srgbClr val="FF0000"/>
              </a:solidFill>
              <a:ln w="25400">
                <a:solidFill>
                  <a:schemeClr val="lt1"/>
                </a:solidFill>
              </a:ln>
              <a:effectLst/>
              <a:sp3d contourW="25400">
                <a:contourClr>
                  <a:schemeClr val="lt1"/>
                </a:contourClr>
              </a:sp3d>
            </c:spPr>
          </c:dPt>
          <c:dLbls>
            <c:spPr>
              <a:noFill/>
              <a:ln>
                <a:noFill/>
              </a:ln>
              <a:effectLst/>
            </c:spPr>
            <c:txPr>
              <a:bodyPr rot="0" spcFirstLastPara="1" vertOverflow="ellipsis" vert="horz" wrap="square" lIns="38100" tIns="19050" rIns="38100" bIns="19050" anchor="ctr" anchorCtr="1">
                <a:spAutoFit/>
              </a:bodyPr>
              <a:lstStyle/>
              <a:p>
                <a:pPr>
                  <a:defRPr sz="2400" b="1" i="0" u="none" strike="noStrike" kern="1200" baseline="0">
                    <a:solidFill>
                      <a:schemeClr val="bg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extLst>
          </c:dLbls>
          <c:val>
            <c:numRef>
              <c:f>'Achieved vs not achieved'!$G$5:$H$5</c:f>
              <c:numCache>
                <c:formatCode>0%</c:formatCode>
                <c:ptCount val="2"/>
                <c:pt idx="0">
                  <c:v>0.72</c:v>
                </c:pt>
                <c:pt idx="1">
                  <c:v>0.28000000000000003</c:v>
                </c:pt>
              </c:numCache>
            </c:numRef>
          </c:val>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3.2824146981627299E-2"/>
          <c:w val="1"/>
          <c:h val="0.93997630504520246"/>
        </c:manualLayout>
      </c:layout>
      <c:pie3DChart>
        <c:varyColors val="0"/>
        <c:ser>
          <c:idx val="0"/>
          <c:order val="0"/>
          <c:tx>
            <c:strRef>
              <c:f>'Achieved vs not achieved'!$F$5</c:f>
              <c:strCache>
                <c:ptCount val="1"/>
                <c:pt idx="0">
                  <c:v>Annual</c:v>
                </c:pt>
              </c:strCache>
            </c:strRef>
          </c:tx>
          <c:spPr>
            <a:solidFill>
              <a:schemeClr val="accent1"/>
            </a:solidFill>
            <a:ln w="25400">
              <a:solidFill>
                <a:schemeClr val="lt1"/>
              </a:solidFill>
            </a:ln>
            <a:effectLst/>
            <a:sp3d contourW="25400">
              <a:contourClr>
                <a:schemeClr val="lt1"/>
              </a:contourClr>
            </a:sp3d>
          </c:spPr>
          <c:dPt>
            <c:idx val="0"/>
            <c:bubble3D val="0"/>
            <c:explosion val="17"/>
            <c:spPr>
              <a:solidFill>
                <a:srgbClr val="70AD47">
                  <a:lumMod val="75000"/>
                </a:srgbClr>
              </a:solidFill>
              <a:ln w="25400">
                <a:solidFill>
                  <a:schemeClr val="lt1"/>
                </a:solidFill>
              </a:ln>
              <a:effectLst/>
              <a:sp3d contourW="25400">
                <a:contourClr>
                  <a:schemeClr val="lt1"/>
                </a:contourClr>
              </a:sp3d>
            </c:spPr>
          </c:dPt>
          <c:dPt>
            <c:idx val="1"/>
            <c:bubble3D val="0"/>
            <c:spPr>
              <a:noFill/>
              <a:ln w="63500">
                <a:solidFill>
                  <a:srgbClr val="70AD47">
                    <a:lumMod val="75000"/>
                  </a:srgbClr>
                </a:solidFill>
              </a:ln>
              <a:effectLst/>
              <a:sp3d contourW="63500">
                <a:contourClr>
                  <a:srgbClr val="70AD47">
                    <a:lumMod val="75000"/>
                  </a:srgbClr>
                </a:contourClr>
              </a:sp3d>
            </c:spPr>
          </c:dPt>
          <c:dLbls>
            <c:dLbl>
              <c:idx val="1"/>
              <c:delete val="1"/>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extLst>
          </c:dLbls>
          <c:val>
            <c:numRef>
              <c:f>'Achieved vs not achieved'!$G$5:$H$5</c:f>
              <c:numCache>
                <c:formatCode>0%</c:formatCode>
                <c:ptCount val="2"/>
                <c:pt idx="0">
                  <c:v>0.72</c:v>
                </c:pt>
                <c:pt idx="1">
                  <c:v>0.28000000000000003</c:v>
                </c:pt>
              </c:numCache>
            </c:numRef>
          </c:val>
        </c:ser>
        <c:dLbls>
          <c:showLegendKey val="0"/>
          <c:showVal val="0"/>
          <c:showCatName val="0"/>
          <c:showSerName val="0"/>
          <c:showPercent val="0"/>
          <c:showBubbleSize val="0"/>
          <c:showLeaderLines val="0"/>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3613361681578556"/>
          <c:y val="0.13219780219780222"/>
          <c:w val="0.80424117023702535"/>
          <c:h val="0.77916385451818526"/>
        </c:manualLayout>
      </c:layout>
      <c:bar3DChart>
        <c:barDir val="col"/>
        <c:grouping val="clustered"/>
        <c:varyColors val="0"/>
        <c:ser>
          <c:idx val="0"/>
          <c:order val="0"/>
          <c:tx>
            <c:strRef>
              <c:f>'Q on Q performance'!$A$2</c:f>
              <c:strCache>
                <c:ptCount val="1"/>
                <c:pt idx="0">
                  <c:v>1.  Administration</c:v>
                </c:pt>
              </c:strCache>
            </c:strRef>
          </c:tx>
          <c:spPr>
            <a:gradFill>
              <a:gsLst>
                <a:gs pos="0">
                  <a:srgbClr val="BDD7EE"/>
                </a:gs>
                <a:gs pos="49000">
                  <a:srgbClr val="63A0D7"/>
                </a:gs>
                <a:gs pos="100000">
                  <a:schemeClr val="accent1">
                    <a:lumMod val="60000"/>
                  </a:schemeClr>
                </a:gs>
              </a:gsLst>
              <a:path path="circle">
                <a:fillToRect l="100000" t="100000"/>
              </a:path>
            </a:gradFill>
            <a:ln>
              <a:noFill/>
            </a:ln>
            <a:effectLst/>
            <a:sp3d/>
          </c:spPr>
          <c:invertIfNegative val="0"/>
          <c:dLbls>
            <c:dLbl>
              <c:idx val="0"/>
              <c:layout>
                <c:manualLayout>
                  <c:x val="0"/>
                  <c:y val="0.18518518518518517"/>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8.6132644272179162E-3"/>
                  <c:y val="0.19907407407407415"/>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2776831345826235E-2"/>
                  <c:y val="0.20146520146520147"/>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1.5226845139160124E-16"/>
                  <c:y val="0.14925373134328357"/>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performance'!$B$2:$E$2</c:f>
              <c:numCache>
                <c:formatCode>0%</c:formatCode>
                <c:ptCount val="4"/>
                <c:pt idx="0">
                  <c:v>0.5</c:v>
                </c:pt>
                <c:pt idx="1">
                  <c:v>0.5</c:v>
                </c:pt>
                <c:pt idx="2">
                  <c:v>0.5</c:v>
                </c:pt>
                <c:pt idx="3">
                  <c:v>0.37</c:v>
                </c:pt>
              </c:numCache>
            </c:numRef>
          </c:val>
        </c:ser>
        <c:dLbls>
          <c:showLegendKey val="0"/>
          <c:showVal val="0"/>
          <c:showCatName val="0"/>
          <c:showSerName val="0"/>
          <c:showPercent val="0"/>
          <c:showBubbleSize val="0"/>
        </c:dLbls>
        <c:gapWidth val="55"/>
        <c:shape val="box"/>
        <c:axId val="455723648"/>
        <c:axId val="456409472"/>
        <c:axId val="0"/>
      </c:bar3DChart>
      <c:catAx>
        <c:axId val="45572364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409472"/>
        <c:crosses val="autoZero"/>
        <c:auto val="1"/>
        <c:lblAlgn val="ctr"/>
        <c:lblOffset val="100"/>
        <c:noMultiLvlLbl val="0"/>
      </c:catAx>
      <c:valAx>
        <c:axId val="45640947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5723648"/>
        <c:crosses val="autoZero"/>
        <c:crossBetween val="between"/>
      </c:valAx>
      <c:spPr>
        <a:noFill/>
        <a:ln>
          <a:noFill/>
        </a:ln>
        <a:effectLst/>
      </c:spPr>
    </c:plotArea>
    <c:plotVisOnly val="1"/>
    <c:dispBlanksAs val="gap"/>
    <c:showDLblsOverMax val="0"/>
  </c:chart>
  <c:spPr>
    <a:noFill/>
    <a:ln>
      <a:solidFill>
        <a:sysClr val="window" lastClr="FFFFFF">
          <a:lumMod val="65000"/>
        </a:sysClr>
      </a:solidFill>
    </a:ln>
    <a:effectLst/>
  </c:spPr>
  <c:txPr>
    <a:bodyPr/>
    <a:lstStyle/>
    <a:p>
      <a:pPr>
        <a:defRPr/>
      </a:pPr>
      <a:endParaRPr lang="en-US"/>
    </a:p>
  </c:txPr>
  <c:externalData r:id="rId2">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4611957994579944"/>
          <c:y val="0.13952380952380955"/>
          <c:w val="0.8022544037940379"/>
          <c:h val="0.77916385451818526"/>
        </c:manualLayout>
      </c:layout>
      <c:bar3DChart>
        <c:barDir val="col"/>
        <c:grouping val="clustered"/>
        <c:varyColors val="0"/>
        <c:ser>
          <c:idx val="0"/>
          <c:order val="0"/>
          <c:tx>
            <c:strRef>
              <c:f>'Q on Q performance'!$A$3</c:f>
              <c:strCache>
                <c:ptCount val="1"/>
                <c:pt idx="0">
                  <c:v>2.  Incarceration</c:v>
                </c:pt>
              </c:strCache>
            </c:strRef>
          </c:tx>
          <c:spPr>
            <a:gradFill>
              <a:gsLst>
                <a:gs pos="0">
                  <a:schemeClr val="accent2">
                    <a:lumMod val="40000"/>
                    <a:lumOff val="60000"/>
                  </a:schemeClr>
                </a:gs>
                <a:gs pos="46000">
                  <a:schemeClr val="accent2">
                    <a:lumMod val="95000"/>
                    <a:lumOff val="5000"/>
                  </a:schemeClr>
                </a:gs>
                <a:gs pos="100000">
                  <a:schemeClr val="accent2">
                    <a:lumMod val="60000"/>
                  </a:schemeClr>
                </a:gs>
              </a:gsLst>
              <a:path path="circle">
                <a:fillToRect l="100000" t="100000"/>
              </a:path>
            </a:gradFill>
            <a:ln>
              <a:noFill/>
            </a:ln>
            <a:effectLst/>
            <a:sp3d/>
          </c:spPr>
          <c:invertIfNegative val="0"/>
          <c:dLbls>
            <c:dLbl>
              <c:idx val="0"/>
              <c:layout>
                <c:manualLayout>
                  <c:x val="-7.8872169259440929E-17"/>
                  <c:y val="0.16666666666666666"/>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302168021680217E-3"/>
                  <c:y val="0.22222222222222221"/>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4.302168021680217E-3"/>
                  <c:y val="0.34596117792968184"/>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
                  <c:y val="0.33955223880597007"/>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performance'!$B$3:$E$3</c:f>
              <c:numCache>
                <c:formatCode>0%</c:formatCode>
                <c:ptCount val="4"/>
                <c:pt idx="0">
                  <c:v>0.4</c:v>
                </c:pt>
                <c:pt idx="1">
                  <c:v>0.6</c:v>
                </c:pt>
                <c:pt idx="2">
                  <c:v>0.8</c:v>
                </c:pt>
                <c:pt idx="3">
                  <c:v>0.86</c:v>
                </c:pt>
              </c:numCache>
            </c:numRef>
          </c:val>
        </c:ser>
        <c:dLbls>
          <c:showLegendKey val="0"/>
          <c:showVal val="0"/>
          <c:showCatName val="0"/>
          <c:showSerName val="0"/>
          <c:showPercent val="0"/>
          <c:showBubbleSize val="0"/>
        </c:dLbls>
        <c:gapWidth val="55"/>
        <c:shape val="box"/>
        <c:axId val="456440064"/>
        <c:axId val="456445952"/>
        <c:axId val="0"/>
      </c:bar3DChart>
      <c:catAx>
        <c:axId val="45644006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445952"/>
        <c:crosses val="autoZero"/>
        <c:auto val="1"/>
        <c:lblAlgn val="ctr"/>
        <c:lblOffset val="100"/>
        <c:noMultiLvlLbl val="0"/>
      </c:catAx>
      <c:valAx>
        <c:axId val="45644595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440064"/>
        <c:crosses val="autoZero"/>
        <c:crossBetween val="between"/>
      </c:valAx>
      <c:spPr>
        <a:noFill/>
        <a:ln>
          <a:noFill/>
        </a:ln>
        <a:effectLst/>
      </c:spPr>
    </c:plotArea>
    <c:plotVisOnly val="1"/>
    <c:dispBlanksAs val="gap"/>
    <c:showDLblsOverMax val="0"/>
  </c:chart>
  <c:spPr>
    <a:noFill/>
    <a:ln>
      <a:solidFill>
        <a:sysClr val="window" lastClr="FFFFFF">
          <a:lumMod val="65000"/>
        </a:sysClr>
      </a:solidFill>
    </a:ln>
    <a:effectLst/>
  </c:spPr>
  <c:txPr>
    <a:bodyPr/>
    <a:lstStyle/>
    <a:p>
      <a:pPr>
        <a:defRPr/>
      </a:pPr>
      <a:endParaRPr lang="en-US"/>
    </a:p>
  </c:txPr>
  <c:externalData r:id="rId2">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performance'!$A$4</c:f>
              <c:strCache>
                <c:ptCount val="1"/>
                <c:pt idx="0">
                  <c:v>3.  Rehabilitation</c:v>
                </c:pt>
              </c:strCache>
            </c:strRef>
          </c:tx>
          <c:spPr>
            <a:gradFill>
              <a:gsLst>
                <a:gs pos="52700">
                  <a:srgbClr val="842BC7"/>
                </a:gs>
                <a:gs pos="100000">
                  <a:srgbClr val="7030A0">
                    <a:shade val="30000"/>
                    <a:satMod val="115000"/>
                  </a:srgbClr>
                </a:gs>
                <a:gs pos="0">
                  <a:srgbClr val="BB86E2"/>
                </a:gs>
              </a:gsLst>
              <a:path path="circle">
                <a:fillToRect l="100000" t="100000"/>
              </a:path>
            </a:gradFill>
            <a:ln>
              <a:noFill/>
            </a:ln>
            <a:effectLst/>
            <a:sp3d/>
          </c:spPr>
          <c:invertIfNegative val="0"/>
          <c:dLbls>
            <c:dLbl>
              <c:idx val="0"/>
              <c:layout>
                <c:manualLayout>
                  <c:x val="4.302168021680217E-3"/>
                  <c:y val="0.18055555555555564"/>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1.2906504065040571E-2"/>
                  <c:y val="0.20370370370370369"/>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7208672086720868E-2"/>
                  <c:y val="0.32960189211423191"/>
                </c:manualLayout>
              </c:layout>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302168021680217E-3"/>
                  <c:y val="0.39179104477611942"/>
                </c:manualLayout>
              </c:layout>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performance'!$B$4:$E$4</c:f>
              <c:numCache>
                <c:formatCode>0%</c:formatCode>
                <c:ptCount val="4"/>
                <c:pt idx="0">
                  <c:v>0.56000000000000005</c:v>
                </c:pt>
                <c:pt idx="1">
                  <c:v>0.7</c:v>
                </c:pt>
                <c:pt idx="2">
                  <c:v>0.9</c:v>
                </c:pt>
                <c:pt idx="3">
                  <c:v>1</c:v>
                </c:pt>
              </c:numCache>
            </c:numRef>
          </c:val>
        </c:ser>
        <c:dLbls>
          <c:showLegendKey val="0"/>
          <c:showVal val="0"/>
          <c:showCatName val="0"/>
          <c:showSerName val="0"/>
          <c:showPercent val="0"/>
          <c:showBubbleSize val="0"/>
        </c:dLbls>
        <c:gapWidth val="55"/>
        <c:shape val="box"/>
        <c:axId val="456554368"/>
        <c:axId val="456555904"/>
        <c:axId val="0"/>
      </c:bar3DChart>
      <c:catAx>
        <c:axId val="45655436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555904"/>
        <c:crosses val="autoZero"/>
        <c:auto val="1"/>
        <c:lblAlgn val="ctr"/>
        <c:lblOffset val="100"/>
        <c:noMultiLvlLbl val="0"/>
      </c:catAx>
      <c:valAx>
        <c:axId val="45655590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554368"/>
        <c:crosses val="autoZero"/>
        <c:crossBetween val="between"/>
      </c:valAx>
      <c:spPr>
        <a:noFill/>
        <a:ln>
          <a:noFill/>
        </a:ln>
        <a:effectLst/>
      </c:spPr>
    </c:plotArea>
    <c:plotVisOnly val="1"/>
    <c:dispBlanksAs val="gap"/>
    <c:showDLblsOverMax val="0"/>
  </c:chart>
  <c:spPr>
    <a:noFill/>
    <a:ln>
      <a:solidFill>
        <a:sysClr val="window" lastClr="FFFFFF">
          <a:lumMod val="65000"/>
        </a:sysClr>
      </a:solidFill>
    </a:ln>
    <a:effectLst/>
  </c:spPr>
  <c:txPr>
    <a:bodyPr/>
    <a:lstStyle/>
    <a:p>
      <a:pPr>
        <a:defRPr/>
      </a:pPr>
      <a:endParaRPr lang="en-US"/>
    </a:p>
  </c:txPr>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performance'!$A$5</c:f>
              <c:strCache>
                <c:ptCount val="1"/>
                <c:pt idx="0">
                  <c:v>4.  Care</c:v>
                </c:pt>
              </c:strCache>
            </c:strRef>
          </c:tx>
          <c:spPr>
            <a:gradFill>
              <a:gsLst>
                <a:gs pos="0">
                  <a:srgbClr val="44546A">
                    <a:shade val="30000"/>
                    <a:satMod val="115000"/>
                  </a:srgbClr>
                </a:gs>
                <a:gs pos="0">
                  <a:srgbClr val="44546A">
                    <a:shade val="67500"/>
                    <a:satMod val="115000"/>
                    <a:alpha val="64000"/>
                  </a:srgbClr>
                </a:gs>
                <a:gs pos="100000">
                  <a:srgbClr val="44546A">
                    <a:shade val="100000"/>
                    <a:satMod val="115000"/>
                  </a:srgbClr>
                </a:gs>
              </a:gsLst>
              <a:path path="rect">
                <a:fillToRect l="100000" t="100000"/>
              </a:path>
            </a:gradFill>
            <a:ln>
              <a:noFill/>
            </a:ln>
            <a:effectLst/>
            <a:sp3d/>
          </c:spPr>
          <c:invertIfNegative val="0"/>
          <c:dLbls>
            <c:dLbl>
              <c:idx val="0"/>
              <c:layout>
                <c:manualLayout>
                  <c:x val="4.2735042735042739E-3"/>
                  <c:y val="0.28240740740740733"/>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2735042735042739E-3"/>
                  <c:y val="0.31944444444444442"/>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7.7485720826495311E-17"/>
                  <c:y val="0.33333333333333326"/>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8.2440230832646327E-3"/>
                  <c:y val="0.4"/>
                </c:manualLayout>
              </c:layout>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performance'!$B$5:$E$5</c:f>
              <c:numCache>
                <c:formatCode>0%</c:formatCode>
                <c:ptCount val="4"/>
                <c:pt idx="0">
                  <c:v>0.8</c:v>
                </c:pt>
                <c:pt idx="1">
                  <c:v>0.86</c:v>
                </c:pt>
                <c:pt idx="2">
                  <c:v>0.86</c:v>
                </c:pt>
                <c:pt idx="3">
                  <c:v>1</c:v>
                </c:pt>
              </c:numCache>
            </c:numRef>
          </c:val>
        </c:ser>
        <c:dLbls>
          <c:showLegendKey val="0"/>
          <c:showVal val="0"/>
          <c:showCatName val="0"/>
          <c:showSerName val="0"/>
          <c:showPercent val="0"/>
          <c:showBubbleSize val="0"/>
        </c:dLbls>
        <c:gapWidth val="55"/>
        <c:shape val="box"/>
        <c:axId val="456668672"/>
        <c:axId val="456670208"/>
        <c:axId val="0"/>
      </c:bar3DChart>
      <c:catAx>
        <c:axId val="4566686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670208"/>
        <c:crosses val="autoZero"/>
        <c:auto val="1"/>
        <c:lblAlgn val="ctr"/>
        <c:lblOffset val="100"/>
        <c:noMultiLvlLbl val="0"/>
      </c:catAx>
      <c:valAx>
        <c:axId val="45667020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668672"/>
        <c:crosses val="autoZero"/>
        <c:crossBetween val="between"/>
      </c:valAx>
      <c:spPr>
        <a:noFill/>
        <a:ln>
          <a:noFill/>
        </a:ln>
        <a:effectLst/>
      </c:spPr>
    </c:plotArea>
    <c:plotVisOnly val="1"/>
    <c:dispBlanksAs val="gap"/>
    <c:showDLblsOverMax val="0"/>
  </c:chart>
  <c:spPr>
    <a:noFill/>
    <a:ln>
      <a:solidFill>
        <a:sysClr val="window" lastClr="FFFFFF">
          <a:lumMod val="65000"/>
        </a:sysClr>
      </a:solidFill>
    </a:ln>
    <a:effectLst/>
  </c:spPr>
  <c:txPr>
    <a:bodyPr/>
    <a:lstStyle/>
    <a:p>
      <a:pPr>
        <a:defRPr/>
      </a:pPr>
      <a:endParaRPr lang="en-US"/>
    </a:p>
  </c:txPr>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dirty="0"/>
              <a:t>Overall performance </a:t>
            </a:r>
          </a:p>
        </c:rich>
      </c:tx>
      <c:layout/>
      <c:overlay val="0"/>
      <c:spPr>
        <a:noFill/>
        <a:ln>
          <a:noFill/>
        </a:ln>
        <a:effectLst/>
      </c:sp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17623475609756095"/>
          <c:y val="0.1292888888888889"/>
          <c:w val="0.8022544037940379"/>
          <c:h val="0.73205214348206471"/>
        </c:manualLayout>
      </c:layout>
      <c:bar3DChart>
        <c:barDir val="col"/>
        <c:grouping val="clustered"/>
        <c:varyColors val="0"/>
        <c:ser>
          <c:idx val="0"/>
          <c:order val="0"/>
          <c:tx>
            <c:strRef>
              <c:f>'Q on Q performance'!$A$7</c:f>
              <c:strCache>
                <c:ptCount val="1"/>
                <c:pt idx="0">
                  <c:v>Overall </c:v>
                </c:pt>
              </c:strCache>
            </c:strRef>
          </c:tx>
          <c:spPr>
            <a:gradFill flip="none" rotWithShape="1">
              <a:gsLst>
                <a:gs pos="0">
                  <a:srgbClr val="FFC000"/>
                </a:gs>
                <a:gs pos="0">
                  <a:srgbClr val="FFC000"/>
                </a:gs>
                <a:gs pos="100000">
                  <a:srgbClr val="FFFF69"/>
                </a:gs>
              </a:gsLst>
              <a:lin ang="2700000" scaled="1"/>
              <a:tileRect/>
            </a:gradFill>
            <a:ln>
              <a:noFill/>
            </a:ln>
            <a:effectLst/>
            <a:sp3d/>
          </c:spPr>
          <c:invertIfNegative val="0"/>
          <c:dLbls>
            <c:dLbl>
              <c:idx val="0"/>
              <c:layout>
                <c:manualLayout>
                  <c:x val="-3.9436084629720464E-17"/>
                  <c:y val="0.19907407407407399"/>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4.302168021680217E-3"/>
                  <c:y val="0.22685185185185186"/>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1.2906504065040651E-2"/>
                  <c:y val="0.22222222222222221"/>
                </c:manualLayout>
              </c:layou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4.3021680216800591E-3"/>
                  <c:y val="0.24090909090909091"/>
                </c:manualLayout>
              </c:layou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performance'!$B$1:$E$1</c:f>
              <c:strCache>
                <c:ptCount val="4"/>
                <c:pt idx="0">
                  <c:v>Q1</c:v>
                </c:pt>
                <c:pt idx="1">
                  <c:v>Q2</c:v>
                </c:pt>
                <c:pt idx="2">
                  <c:v>Q3</c:v>
                </c:pt>
                <c:pt idx="3">
                  <c:v>Q4</c:v>
                </c:pt>
              </c:strCache>
            </c:strRef>
          </c:cat>
          <c:val>
            <c:numRef>
              <c:f>'Q on Q performance'!$B$7:$E$7</c:f>
              <c:numCache>
                <c:formatCode>0%</c:formatCode>
                <c:ptCount val="4"/>
                <c:pt idx="0">
                  <c:v>0.55000000000000004</c:v>
                </c:pt>
                <c:pt idx="1">
                  <c:v>0.61</c:v>
                </c:pt>
                <c:pt idx="2">
                  <c:v>0.69</c:v>
                </c:pt>
                <c:pt idx="3">
                  <c:v>0.71</c:v>
                </c:pt>
              </c:numCache>
            </c:numRef>
          </c:val>
        </c:ser>
        <c:dLbls>
          <c:showLegendKey val="0"/>
          <c:showVal val="0"/>
          <c:showCatName val="0"/>
          <c:showSerName val="0"/>
          <c:showPercent val="0"/>
          <c:showBubbleSize val="0"/>
        </c:dLbls>
        <c:gapWidth val="55"/>
        <c:shape val="box"/>
        <c:axId val="456716672"/>
        <c:axId val="456718208"/>
        <c:axId val="0"/>
      </c:bar3DChart>
      <c:catAx>
        <c:axId val="456716672"/>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456718208"/>
        <c:crosses val="autoZero"/>
        <c:auto val="1"/>
        <c:lblAlgn val="ctr"/>
        <c:lblOffset val="100"/>
        <c:noMultiLvlLbl val="0"/>
      </c:catAx>
      <c:valAx>
        <c:axId val="45671820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56716672"/>
        <c:crosses val="autoZero"/>
        <c:crossBetween val="between"/>
      </c:valAx>
      <c:spPr>
        <a:noFill/>
        <a:ln>
          <a:noFill/>
        </a:ln>
        <a:effectLst/>
      </c:spPr>
    </c:plotArea>
    <c:plotVisOnly val="1"/>
    <c:dispBlanksAs val="gap"/>
    <c:showDLblsOverMax val="0"/>
  </c:chart>
  <c:spPr>
    <a:noFill/>
    <a:ln>
      <a:solidFill>
        <a:sysClr val="window" lastClr="FFFFFF">
          <a:lumMod val="65000"/>
        </a:sysClr>
      </a:solidFill>
    </a:ln>
    <a:effectLst/>
  </c:spPr>
  <c:txPr>
    <a:bodyPr/>
    <a:lstStyle/>
    <a:p>
      <a:pPr>
        <a:defRPr/>
      </a:pPr>
      <a:endParaRPr lang="en-US"/>
    </a:p>
  </c:txPr>
  <c:externalData r:id="rId2">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82AA08F-E44A-4B8C-9B72-F74FB94CF38D}" type="datetimeFigureOut">
              <a:rPr lang="en-ZA" smtClean="0"/>
              <a:t>2021/05/13</a:t>
            </a:fld>
            <a:endParaRPr lang="en-ZA" dirty="0"/>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ZA" dirty="0"/>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62E335A7-D4D7-488B-A1E8-C8D075D457E0}" type="slidenum">
              <a:rPr lang="en-ZA" smtClean="0"/>
              <a:t>‹#›</a:t>
            </a:fld>
            <a:endParaRPr lang="en-ZA" dirty="0"/>
          </a:p>
        </p:txBody>
      </p:sp>
    </p:spTree>
    <p:extLst>
      <p:ext uri="{BB962C8B-B14F-4D97-AF65-F5344CB8AC3E}">
        <p14:creationId xmlns:p14="http://schemas.microsoft.com/office/powerpoint/2010/main" val="2511932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6F07506-ED01-E944-9C8B-BD578786F8BD}" type="datetimeFigureOut">
              <a:rPr lang="en-US" smtClean="0"/>
              <a:pPr/>
              <a:t>5/13/2021</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C2001C5-D33E-594E-9876-F760EB365DB6}" type="slidenum">
              <a:rPr lang="en-US" smtClean="0"/>
              <a:pPr/>
              <a:t>‹#›</a:t>
            </a:fld>
            <a:endParaRPr lang="en-US" dirty="0"/>
          </a:p>
        </p:txBody>
      </p:sp>
    </p:spTree>
    <p:extLst>
      <p:ext uri="{BB962C8B-B14F-4D97-AF65-F5344CB8AC3E}">
        <p14:creationId xmlns:p14="http://schemas.microsoft.com/office/powerpoint/2010/main" val="397565879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2646802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3C2001C5-D33E-594E-9876-F760EB365DB6}"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4656482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46566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a:buFont typeface="Wingdings" pitchFamily="2" charset="2"/>
              <a:buChar char="Ø"/>
            </a:pPr>
            <a:r>
              <a:rPr lang="en-US" sz="1200" b="0" dirty="0" smtClean="0">
                <a:solidFill>
                  <a:srgbClr val="FF0000"/>
                </a:solidFill>
              </a:rPr>
              <a:t>Audit Outcomes</a:t>
            </a:r>
            <a:r>
              <a:rPr lang="en-US" sz="1200" b="0" baseline="0" dirty="0" smtClean="0">
                <a:solidFill>
                  <a:srgbClr val="FF0000"/>
                </a:solidFill>
              </a:rPr>
              <a:t> </a:t>
            </a:r>
          </a:p>
          <a:p>
            <a:pPr marL="171450" indent="-171450" algn="l">
              <a:buFont typeface="Wingdings" pitchFamily="2" charset="2"/>
              <a:buChar char="Ø"/>
            </a:pPr>
            <a:r>
              <a:rPr lang="en-US" sz="1200" b="0" baseline="0" dirty="0" smtClean="0">
                <a:solidFill>
                  <a:srgbClr val="FF0000"/>
                </a:solidFill>
              </a:rPr>
              <a:t>No Q4 target for Approved MISSTP</a:t>
            </a:r>
            <a:endParaRPr lang="en-US" sz="1200" b="0" dirty="0" smtClean="0">
              <a:solidFill>
                <a:srgbClr val="FF0000"/>
              </a:solidFill>
            </a:endParaRPr>
          </a:p>
          <a:p>
            <a:endParaRPr lang="en-ZA" dirty="0"/>
          </a:p>
        </p:txBody>
      </p:sp>
      <p:sp>
        <p:nvSpPr>
          <p:cNvPr id="4" name="Slide Number Placeholder 3"/>
          <p:cNvSpPr>
            <a:spLocks noGrp="1"/>
          </p:cNvSpPr>
          <p:nvPr>
            <p:ph type="sldNum" sz="quarter" idx="10"/>
          </p:nvPr>
        </p:nvSpPr>
        <p:spPr/>
        <p:txBody>
          <a:bodyPr/>
          <a:lstStyle/>
          <a:p>
            <a:fld id="{3C2001C5-D33E-594E-9876-F760EB365DB6}"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0315625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3C2001C5-D33E-594E-9876-F760EB365DB6}"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1013759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3319317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25545270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3C2001C5-D33E-594E-9876-F760EB365DB6}" type="slidenum">
              <a:rPr lang="en-US" smtClean="0"/>
              <a:pPr/>
              <a:t>42</a:t>
            </a:fld>
            <a:endParaRPr lang="en-US" dirty="0"/>
          </a:p>
        </p:txBody>
      </p:sp>
    </p:spTree>
    <p:extLst>
      <p:ext uri="{BB962C8B-B14F-4D97-AF65-F5344CB8AC3E}">
        <p14:creationId xmlns:p14="http://schemas.microsoft.com/office/powerpoint/2010/main" val="12746220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8105FAE8-03D8-4D98-AAFC-7A059A2391EA}" type="slidenum">
              <a:rPr lang="en-US" smtClean="0">
                <a:solidFill>
                  <a:srgbClr val="000000"/>
                </a:solidFill>
              </a:rPr>
              <a:pPr>
                <a:defRPr/>
              </a:pPr>
              <a:t>53</a:t>
            </a:fld>
            <a:endParaRPr lang="en-US" dirty="0">
              <a:solidFill>
                <a:srgbClr val="000000"/>
              </a:solidFill>
            </a:endParaRPr>
          </a:p>
        </p:txBody>
      </p:sp>
    </p:spTree>
    <p:extLst>
      <p:ext uri="{BB962C8B-B14F-4D97-AF65-F5344CB8AC3E}">
        <p14:creationId xmlns:p14="http://schemas.microsoft.com/office/powerpoint/2010/main" val="3301999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83918" r:id="rId4" imgW="0" imgH="0" progId="">
                  <p:embed/>
                </p:oleObj>
              </mc:Choice>
              <mc:Fallback>
                <p:oleObj r:id="rId4" imgW="0" imgH="0" progId="">
                  <p:embed/>
                  <p:pic>
                    <p:nvPicPr>
                      <p:cNvPr id="0" name="AutoShape 162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7" y="3124202"/>
            <a:ext cx="6861175" cy="401648"/>
          </a:xfr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45"/>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2957288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3" y="2092329"/>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671591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a:prstGeom prst="rect">
            <a:avLst/>
          </a:prstGeo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17"/>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1625648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sz="half" idx="1"/>
          </p:nvPr>
        </p:nvSpPr>
        <p:spPr>
          <a:xfrm>
            <a:off x="246063" y="2092328"/>
            <a:ext cx="4246562"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Content Placeholder 3"/>
          <p:cNvSpPr>
            <a:spLocks noGrp="1"/>
          </p:cNvSpPr>
          <p:nvPr>
            <p:ph sz="half" idx="2"/>
          </p:nvPr>
        </p:nvSpPr>
        <p:spPr>
          <a:xfrm>
            <a:off x="4645025" y="2092328"/>
            <a:ext cx="4248150"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330113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
        <p:nvSpPr>
          <p:cNvPr id="2" name="Title 1"/>
          <p:cNvSpPr>
            <a:spLocks noGrp="1"/>
          </p:cNvSpPr>
          <p:nvPr>
            <p:ph type="title"/>
          </p:nvPr>
        </p:nvSpPr>
        <p:spPr>
          <a:xfrm>
            <a:off x="228600" y="609604"/>
            <a:ext cx="8686800" cy="276999"/>
          </a:xfrm>
          <a:prstGeom prst="rect">
            <a:avLst/>
          </a:prstGeom>
        </p:spPr>
        <p:txBody>
          <a:bodyPr/>
          <a:lstStyle>
            <a:lvl1pPr>
              <a:defRPr/>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228600" y="1535117"/>
            <a:ext cx="4268788"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228600" y="2174876"/>
            <a:ext cx="4268788"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Text Placeholder 4"/>
          <p:cNvSpPr>
            <a:spLocks noGrp="1"/>
          </p:cNvSpPr>
          <p:nvPr>
            <p:ph type="body" sz="quarter" idx="3"/>
          </p:nvPr>
        </p:nvSpPr>
        <p:spPr>
          <a:xfrm>
            <a:off x="4645029" y="1535117"/>
            <a:ext cx="4270375"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9" y="2174876"/>
            <a:ext cx="4270375"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896379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
        <p:nvSpPr>
          <p:cNvPr id="2" name="Title 1"/>
          <p:cNvSpPr>
            <a:spLocks noGrp="1"/>
          </p:cNvSpPr>
          <p:nvPr>
            <p:ph type="title"/>
          </p:nvPr>
        </p:nvSpPr>
        <p:spPr>
          <a:xfrm>
            <a:off x="246063" y="596900"/>
            <a:ext cx="8647112" cy="276225"/>
          </a:xfrm>
          <a:prstGeom prst="rect">
            <a:avLst/>
          </a:prstGeom>
        </p:spPr>
        <p:txBody>
          <a:bodyPr/>
          <a:lstStyle/>
          <a:p>
            <a:r>
              <a:rPr lang="en-US" noProof="0" dirty="0" smtClean="0"/>
              <a:t>Click to edit Master title style</a:t>
            </a:r>
            <a:endParaRPr lang="en-GB" noProof="0" dirty="0"/>
          </a:p>
        </p:txBody>
      </p:sp>
    </p:spTree>
    <p:extLst>
      <p:ext uri="{BB962C8B-B14F-4D97-AF65-F5344CB8AC3E}">
        <p14:creationId xmlns:p14="http://schemas.microsoft.com/office/powerpoint/2010/main" val="3064549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Tree>
    <p:extLst>
      <p:ext uri="{BB962C8B-B14F-4D97-AF65-F5344CB8AC3E}">
        <p14:creationId xmlns:p14="http://schemas.microsoft.com/office/powerpoint/2010/main" val="1475348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C:\Users\jmumaw\Desktop\DCS\Pics\Logo.JPG"/>
          <p:cNvPicPr>
            <a:picLocks noChangeAspect="1" noChangeArrowheads="1"/>
          </p:cNvPicPr>
          <p:nvPr userDrawn="1"/>
        </p:nvPicPr>
        <p:blipFill>
          <a:blip r:embed="rId2" cstate="print"/>
          <a:srcRect/>
          <a:stretch>
            <a:fillRect/>
          </a:stretch>
        </p:blipFill>
        <p:spPr bwMode="auto">
          <a:xfrm>
            <a:off x="65334" y="6303146"/>
            <a:ext cx="1362075" cy="447675"/>
          </a:xfrm>
          <a:prstGeom prst="rect">
            <a:avLst/>
          </a:prstGeom>
          <a:noFill/>
          <a:ln w="9525">
            <a:noFill/>
            <a:miter lim="800000"/>
            <a:headEnd/>
            <a:tailEnd/>
          </a:ln>
        </p:spPr>
      </p:pic>
      <p:sp>
        <p:nvSpPr>
          <p:cNvPr id="2" name="Title 1"/>
          <p:cNvSpPr>
            <a:spLocks noGrp="1"/>
          </p:cNvSpPr>
          <p:nvPr>
            <p:ph type="title"/>
          </p:nvPr>
        </p:nvSpPr>
        <p:spPr>
          <a:xfrm>
            <a:off x="457204" y="623887"/>
            <a:ext cx="3008313" cy="553998"/>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Content Placeholder 2"/>
          <p:cNvSpPr>
            <a:spLocks noGrp="1"/>
          </p:cNvSpPr>
          <p:nvPr>
            <p:ph idx="1"/>
          </p:nvPr>
        </p:nvSpPr>
        <p:spPr>
          <a:xfrm>
            <a:off x="3575051" y="623888"/>
            <a:ext cx="5111750" cy="25176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Text Placeholder 3"/>
          <p:cNvSpPr>
            <a:spLocks noGrp="1"/>
          </p:cNvSpPr>
          <p:nvPr>
            <p:ph type="body" sz="half" idx="2"/>
          </p:nvPr>
        </p:nvSpPr>
        <p:spPr>
          <a:xfrm>
            <a:off x="457204" y="1785941"/>
            <a:ext cx="3008313"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2216242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C:\Users\jmumaw\Desktop\DCS\Pics\Logo.JPG"/>
          <p:cNvPicPr>
            <a:picLocks noChangeAspect="1" noChangeArrowheads="1"/>
          </p:cNvPicPr>
          <p:nvPr userDrawn="1"/>
        </p:nvPicPr>
        <p:blipFill>
          <a:blip r:embed="rId2" cstate="print"/>
          <a:srcRect/>
          <a:stretch>
            <a:fillRect/>
          </a:stretch>
        </p:blipFill>
        <p:spPr bwMode="auto">
          <a:xfrm>
            <a:off x="145234" y="6285391"/>
            <a:ext cx="1362075" cy="447675"/>
          </a:xfrm>
          <a:prstGeom prst="rect">
            <a:avLst/>
          </a:prstGeom>
          <a:noFill/>
          <a:ln w="9525">
            <a:noFill/>
            <a:miter lim="800000"/>
            <a:headEnd/>
            <a:tailEnd/>
          </a:ln>
        </p:spPr>
      </p:pic>
      <p:sp>
        <p:nvSpPr>
          <p:cNvPr id="2" name="Title 1"/>
          <p:cNvSpPr>
            <a:spLocks noGrp="1"/>
          </p:cNvSpPr>
          <p:nvPr>
            <p:ph type="title"/>
          </p:nvPr>
        </p:nvSpPr>
        <p:spPr>
          <a:xfrm>
            <a:off x="1792288" y="4800604"/>
            <a:ext cx="5486400" cy="276999"/>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Picture Placeholder 2"/>
          <p:cNvSpPr>
            <a:spLocks noGrp="1"/>
          </p:cNvSpPr>
          <p:nvPr>
            <p:ph type="pic" idx="1"/>
          </p:nvPr>
        </p:nvSpPr>
        <p:spPr>
          <a:xfrm>
            <a:off x="1792288" y="612775"/>
            <a:ext cx="5486400" cy="443198"/>
          </a:xfrm>
        </p:spPr>
        <p:txBody>
          <a:bodyPr/>
          <a:lstStyle>
            <a:lvl1pPr marL="0" indent="0">
              <a:buNone/>
              <a:defRPr sz="3200"/>
            </a:lvl1pPr>
            <a:lvl2pPr marL="457165" indent="0">
              <a:buNone/>
              <a:defRPr sz="2800"/>
            </a:lvl2pPr>
            <a:lvl3pPr marL="914331" indent="0">
              <a:buNone/>
              <a:defRPr sz="2400"/>
            </a:lvl3pPr>
            <a:lvl4pPr marL="1371495" indent="0">
              <a:buNone/>
              <a:defRPr sz="2000"/>
            </a:lvl4pPr>
            <a:lvl5pPr marL="1828660" indent="0">
              <a:buNone/>
              <a:defRPr sz="2000"/>
            </a:lvl5pPr>
            <a:lvl6pPr marL="2285826" indent="0">
              <a:buNone/>
              <a:defRPr sz="2000"/>
            </a:lvl6pPr>
            <a:lvl7pPr marL="2742990" indent="0">
              <a:buNone/>
              <a:defRPr sz="2000"/>
            </a:lvl7pPr>
            <a:lvl8pPr marL="3200156" indent="0">
              <a:buNone/>
              <a:defRPr sz="2000"/>
            </a:lvl8pPr>
            <a:lvl9pPr marL="3657321"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41"/>
            <a:ext cx="5486400"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1143228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8" descr="C:\Users\jmumaw\Desktop\DCS\Pics\Logo.JPG"/>
          <p:cNvPicPr>
            <a:picLocks noChangeAspect="1" noChangeArrowheads="1"/>
          </p:cNvPicPr>
          <p:nvPr userDrawn="1"/>
        </p:nvPicPr>
        <p:blipFill>
          <a:blip r:embed="rId2" cstate="print"/>
          <a:srcRect/>
          <a:stretch>
            <a:fillRect/>
          </a:stretch>
        </p:blipFill>
        <p:spPr bwMode="auto">
          <a:xfrm>
            <a:off x="74212" y="6329779"/>
            <a:ext cx="1362075" cy="447675"/>
          </a:xfrm>
          <a:prstGeom prst="rect">
            <a:avLst/>
          </a:prstGeom>
          <a:noFill/>
          <a:ln w="9525">
            <a:noFill/>
            <a:miter lim="800000"/>
            <a:headEnd/>
            <a:tailEnd/>
          </a:ln>
        </p:spPr>
      </p:pic>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7563588" y="2092327"/>
            <a:ext cx="1329595" cy="3545587"/>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50535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8" descr="C:\Users\jmumaw\Desktop\DCS\Pics\Logo.JPG"/>
          <p:cNvPicPr>
            <a:picLocks noChangeAspect="1" noChangeArrowheads="1"/>
          </p:cNvPicPr>
          <p:nvPr userDrawn="1"/>
        </p:nvPicPr>
        <p:blipFill>
          <a:blip r:embed="rId2" cstate="print"/>
          <a:srcRect/>
          <a:stretch>
            <a:fillRect/>
          </a:stretch>
        </p:blipFill>
        <p:spPr bwMode="auto">
          <a:xfrm>
            <a:off x="91967" y="6320901"/>
            <a:ext cx="1362075" cy="447675"/>
          </a:xfrm>
          <a:prstGeom prst="rect">
            <a:avLst/>
          </a:prstGeom>
          <a:noFill/>
          <a:ln w="9525">
            <a:noFill/>
            <a:miter lim="800000"/>
            <a:headEnd/>
            <a:tailEnd/>
          </a:ln>
        </p:spPr>
      </p:pic>
      <p:sp>
        <p:nvSpPr>
          <p:cNvPr id="2" name="Vertical Title 1"/>
          <p:cNvSpPr>
            <a:spLocks noGrp="1"/>
          </p:cNvSpPr>
          <p:nvPr>
            <p:ph type="title" orient="vert"/>
          </p:nvPr>
        </p:nvSpPr>
        <p:spPr>
          <a:xfrm>
            <a:off x="8616182" y="596901"/>
            <a:ext cx="276999" cy="4140200"/>
          </a:xfrm>
          <a:prstGeom prst="rect">
            <a:avLst/>
          </a:prstGeom>
        </p:spPr>
        <p:txBody>
          <a:bodyPr vert="eaVert"/>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5250603" y="596901"/>
            <a:ext cx="1329595" cy="4140200"/>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371544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4" y="2092333"/>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40894017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DBECA9-52D4-48A9-92B9-396475EDB79C}"/>
              </a:ext>
            </a:extLst>
          </p:cNvPr>
          <p:cNvSpPr>
            <a:spLocks noGrp="1"/>
          </p:cNvSpPr>
          <p:nvPr>
            <p:ph type="ctrTitle"/>
          </p:nvPr>
        </p:nvSpPr>
        <p:spPr>
          <a:xfrm>
            <a:off x="1143000" y="1122363"/>
            <a:ext cx="6858000" cy="2387600"/>
          </a:xfrm>
        </p:spPr>
        <p:txBody>
          <a:bodyPr anchor="b"/>
          <a:lstStyle>
            <a:lvl1pPr algn="ctr">
              <a:defRPr sz="4500">
                <a:solidFill>
                  <a:schemeClr val="tx1">
                    <a:lumMod val="75000"/>
                    <a:lumOff val="25000"/>
                  </a:schemeClr>
                </a:solidFill>
                <a:latin typeface="Arial Black" panose="020B0A04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xmlns="" id="{6646F52E-4963-4234-B767-D0175F58A74D}"/>
              </a:ext>
            </a:extLst>
          </p:cNvPr>
          <p:cNvSpPr>
            <a:spLocks noGrp="1"/>
          </p:cNvSpPr>
          <p:nvPr>
            <p:ph type="subTitle" idx="1"/>
          </p:nvPr>
        </p:nvSpPr>
        <p:spPr>
          <a:xfrm>
            <a:off x="1143000" y="3602038"/>
            <a:ext cx="6858000" cy="1655762"/>
          </a:xfrm>
        </p:spPr>
        <p:txBody>
          <a:bodyPr/>
          <a:lstStyle>
            <a:lvl1pPr marL="0" indent="0" algn="ctr">
              <a:buNone/>
              <a:defRPr sz="1800">
                <a:solidFill>
                  <a:schemeClr val="tx1">
                    <a:lumMod val="75000"/>
                    <a:lumOff val="25000"/>
                  </a:schemeClr>
                </a:solidFill>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xmlns="" id="{17A35A07-DC6A-4A6E-9323-10C8046348C3}"/>
              </a:ext>
            </a:extLst>
          </p:cNvPr>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65B47214-0F4B-4193-976D-C1DCA9FF4EF3}"/>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6F458299-6944-4336-A030-79C85510CA66}"/>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21993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123C410-26F8-40E7-9DD7-3A635A69C84E}"/>
              </a:ext>
            </a:extLst>
          </p:cNvPr>
          <p:cNvSpPr/>
          <p:nvPr userDrawn="1"/>
        </p:nvSpPr>
        <p:spPr>
          <a:xfrm>
            <a:off x="0" y="0"/>
            <a:ext cx="9144000" cy="12954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2" name="Title 1">
            <a:extLst>
              <a:ext uri="{FF2B5EF4-FFF2-40B4-BE49-F238E27FC236}">
                <a16:creationId xmlns:a16="http://schemas.microsoft.com/office/drawing/2014/main" xmlns="" id="{F00F36F2-C505-4D18-8249-CD2D3E679C8A}"/>
              </a:ext>
            </a:extLst>
          </p:cNvPr>
          <p:cNvSpPr>
            <a:spLocks noGrp="1"/>
          </p:cNvSpPr>
          <p:nvPr>
            <p:ph type="title"/>
          </p:nvPr>
        </p:nvSpPr>
        <p:spPr>
          <a:xfrm>
            <a:off x="266701" y="273050"/>
            <a:ext cx="8658873" cy="815975"/>
          </a:xfrm>
        </p:spPr>
        <p:txBody>
          <a:bodyPr/>
          <a:lstStyle>
            <a:lvl1pPr>
              <a:defRPr>
                <a:solidFill>
                  <a:schemeClr val="bg1"/>
                </a:solidFill>
                <a:latin typeface="Arial Black" panose="020B0A040201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19570643-0184-4665-AF47-080D4173B41B}"/>
              </a:ext>
            </a:extLst>
          </p:cNvPr>
          <p:cNvSpPr>
            <a:spLocks noGrp="1"/>
          </p:cNvSpPr>
          <p:nvPr>
            <p:ph idx="1"/>
          </p:nvPr>
        </p:nvSpPr>
        <p:spPr>
          <a:xfrm>
            <a:off x="266701" y="1495553"/>
            <a:ext cx="8658873" cy="4681410"/>
          </a:xfrm>
        </p:spPr>
        <p:txBody>
          <a:bodyPr/>
          <a:lstStyle>
            <a:lvl1pPr marL="0" indent="0">
              <a:buFontTx/>
              <a:buNone/>
              <a:defRPr>
                <a:solidFill>
                  <a:schemeClr val="tx1">
                    <a:lumMod val="75000"/>
                    <a:lumOff val="25000"/>
                  </a:schemeClr>
                </a:solidFill>
                <a:latin typeface="Arial" panose="020B0604020202020204" pitchFamily="34" charset="0"/>
                <a:cs typeface="Arial" panose="020B0604020202020204" pitchFamily="34" charset="0"/>
              </a:defRPr>
            </a:lvl1pPr>
            <a:lvl2pPr marL="342900" indent="0">
              <a:buFontTx/>
              <a:buNone/>
              <a:defRPr>
                <a:solidFill>
                  <a:schemeClr val="tx1">
                    <a:lumMod val="75000"/>
                    <a:lumOff val="25000"/>
                  </a:schemeClr>
                </a:solidFill>
                <a:latin typeface="Arial" panose="020B0604020202020204" pitchFamily="34" charset="0"/>
                <a:cs typeface="Arial" panose="020B0604020202020204" pitchFamily="34" charset="0"/>
              </a:defRPr>
            </a:lvl2pPr>
            <a:lvl3pPr marL="685800" indent="0">
              <a:buFontTx/>
              <a:buNone/>
              <a:defRPr>
                <a:solidFill>
                  <a:schemeClr val="tx1">
                    <a:lumMod val="75000"/>
                    <a:lumOff val="25000"/>
                  </a:schemeClr>
                </a:solidFill>
                <a:latin typeface="Arial" panose="020B0604020202020204" pitchFamily="34" charset="0"/>
                <a:cs typeface="Arial" panose="020B0604020202020204" pitchFamily="34" charset="0"/>
              </a:defRPr>
            </a:lvl3pPr>
            <a:lvl4pPr marL="1028700" indent="0">
              <a:buFontTx/>
              <a:buNone/>
              <a:defRPr>
                <a:solidFill>
                  <a:schemeClr val="tx1">
                    <a:lumMod val="75000"/>
                    <a:lumOff val="25000"/>
                  </a:schemeClr>
                </a:solidFill>
                <a:latin typeface="Arial" panose="020B0604020202020204" pitchFamily="34" charset="0"/>
                <a:cs typeface="Arial" panose="020B0604020202020204" pitchFamily="34" charset="0"/>
              </a:defRPr>
            </a:lvl4pPr>
            <a:lvl5pPr marL="1371600" indent="0">
              <a:buFontTx/>
              <a:buNone/>
              <a:defRPr>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xmlns="" id="{C9CF7E81-E058-4597-9461-63C073601C32}"/>
              </a:ext>
            </a:extLst>
          </p:cNvPr>
          <p:cNvSpPr>
            <a:spLocks noGrp="1"/>
          </p:cNvSpPr>
          <p:nvPr>
            <p:ph type="ftr" sz="quarter" idx="11"/>
          </p:nvPr>
        </p:nvSpPr>
        <p:spPr>
          <a:xfrm>
            <a:off x="266701" y="6433602"/>
            <a:ext cx="3086100" cy="365125"/>
          </a:xfrm>
        </p:spPr>
        <p:txBody>
          <a:bodyPr/>
          <a:lstStyle>
            <a:lvl1pPr algn="l">
              <a:defRPr i="1">
                <a:latin typeface="Arial" panose="020B0604020202020204" pitchFamily="34" charset="0"/>
                <a:cs typeface="Arial" panose="020B0604020202020204" pitchFamily="34" charset="0"/>
              </a:defRPr>
            </a:lvl1p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7" name="Slide Number Placeholder 5">
            <a:extLst>
              <a:ext uri="{FF2B5EF4-FFF2-40B4-BE49-F238E27FC236}">
                <a16:creationId xmlns:a16="http://schemas.microsoft.com/office/drawing/2014/main" xmlns="" id="{F660CC87-E082-45B8-AD50-4AE9F1C50824}"/>
              </a:ext>
            </a:extLst>
          </p:cNvPr>
          <p:cNvSpPr txBox="1">
            <a:spLocks/>
          </p:cNvSpPr>
          <p:nvPr userDrawn="1"/>
        </p:nvSpPr>
        <p:spPr>
          <a:xfrm>
            <a:off x="8563773" y="6377117"/>
            <a:ext cx="361801" cy="482600"/>
          </a:xfrm>
          <a:prstGeom prst="rect">
            <a:avLst/>
          </a:prstGeom>
          <a:solidFill>
            <a:schemeClr val="accent1">
              <a:lumMod val="50000"/>
            </a:schemeClr>
          </a:solidFill>
        </p:spPr>
        <p:txBody>
          <a:bodyPr vert="horz" lIns="68580" tIns="34290" rIns="68580" bIns="34290" rtlCol="0" anchor="ctr"/>
          <a:lstStyle>
            <a:defPPr>
              <a:defRPr lang="en-US"/>
            </a:defPPr>
            <a:lvl1pPr marL="0" algn="ctr" defTabSz="914400" rtl="0" eaLnBrk="1" latinLnBrk="0" hangingPunct="1">
              <a:defRPr lang="en-US" sz="1200" b="1" kern="1200" smtClean="0">
                <a:solidFill>
                  <a:schemeClr val="lt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sz="900" dirty="0">
              <a:solidFill>
                <a:prstClr val="white"/>
              </a:solidFill>
            </a:endParaRPr>
          </a:p>
        </p:txBody>
      </p:sp>
      <p:sp>
        <p:nvSpPr>
          <p:cNvPr id="8" name="Rectangle 7">
            <a:extLst>
              <a:ext uri="{FF2B5EF4-FFF2-40B4-BE49-F238E27FC236}">
                <a16:creationId xmlns:a16="http://schemas.microsoft.com/office/drawing/2014/main" xmlns="" id="{64EA4640-9D16-4554-BA55-3EABEF1F45A0}"/>
              </a:ext>
            </a:extLst>
          </p:cNvPr>
          <p:cNvSpPr/>
          <p:nvPr userDrawn="1"/>
        </p:nvSpPr>
        <p:spPr>
          <a:xfrm>
            <a:off x="8563774" y="6377117"/>
            <a:ext cx="361800" cy="611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6" name="Slide Number Placeholder 5">
            <a:extLst>
              <a:ext uri="{FF2B5EF4-FFF2-40B4-BE49-F238E27FC236}">
                <a16:creationId xmlns:a16="http://schemas.microsoft.com/office/drawing/2014/main" xmlns="" id="{6068B943-667B-45FD-8680-F23B67DD6B7B}"/>
              </a:ext>
            </a:extLst>
          </p:cNvPr>
          <p:cNvSpPr>
            <a:spLocks noGrp="1"/>
          </p:cNvSpPr>
          <p:nvPr>
            <p:ph type="sldNum" sz="quarter" idx="12"/>
          </p:nvPr>
        </p:nvSpPr>
        <p:spPr>
          <a:xfrm>
            <a:off x="8563771" y="6433602"/>
            <a:ext cx="361802" cy="365125"/>
          </a:xfrm>
        </p:spPr>
        <p:txBody>
          <a:bodyPr/>
          <a:lstStyle>
            <a:lvl1pPr algn="ctr">
              <a:defRPr b="1">
                <a:solidFill>
                  <a:schemeClr val="bg1"/>
                </a:solidFill>
                <a:latin typeface="Arial" panose="020B0604020202020204" pitchFamily="34" charset="0"/>
                <a:cs typeface="Arial" panose="020B0604020202020204" pitchFamily="34" charset="0"/>
              </a:defRPr>
            </a:lvl1pPr>
          </a:lstStyle>
          <a:p>
            <a:fld id="{F84AF86C-FC2E-4DF7-AB8E-1654D3A316DE}"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546039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426F47-9C6B-4A92-BA8A-F79AB7C93F0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86F5BE77-62F9-4E14-BD67-0323155430F6}"/>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EA33ED1-7580-460A-A6AA-CA673F52CF34}"/>
              </a:ext>
            </a:extLst>
          </p:cNvPr>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D2CD1302-287B-4188-AD72-81968786B9DA}"/>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962ED4B1-DE18-4A80-A303-2C0C44F41098}"/>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893398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A157B5-67E7-4FA6-AE02-0736A67995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1ECEBA80-E7D3-491F-90C5-50427754969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6F323761-EB6D-42EC-BE92-ADEE9948F35C}"/>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49F73663-0AFF-4F28-9BE7-CC6B7DAA516A}"/>
              </a:ext>
            </a:extLst>
          </p:cNvPr>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483397A3-3686-4DF1-93ED-CC81501FD7DC}"/>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AC00FD93-1562-4D06-A0D4-9EBBB4466336}"/>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573941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300AEB-93AF-4408-B5FE-DED33F6D982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18C4759-1A9A-462E-AE62-D9984F81E1B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E9B8A4D5-519B-4271-A60B-563D3E7FB82C}"/>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705A202-C834-46BE-B295-1E8953B47F6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674CFE7-216B-44D2-98D8-F8BF00871F13}"/>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4611361-6235-4FB3-8E77-33C5B7500417}"/>
              </a:ext>
            </a:extLst>
          </p:cNvPr>
          <p:cNvSpPr>
            <a:spLocks noGrp="1"/>
          </p:cNvSpPr>
          <p:nvPr>
            <p:ph type="dt" sz="half" idx="10"/>
          </p:nvPr>
        </p:nvSpPr>
        <p:spPr/>
        <p:txBody>
          <a:bodyPr/>
          <a:lstStyle/>
          <a:p>
            <a:endParaRPr lang="en-US" dirty="0">
              <a:solidFill>
                <a:prstClr val="black">
                  <a:tint val="75000"/>
                </a:prstClr>
              </a:solidFill>
            </a:endParaRPr>
          </a:p>
        </p:txBody>
      </p:sp>
      <p:sp>
        <p:nvSpPr>
          <p:cNvPr id="8" name="Footer Placeholder 7">
            <a:extLst>
              <a:ext uri="{FF2B5EF4-FFF2-40B4-BE49-F238E27FC236}">
                <a16:creationId xmlns:a16="http://schemas.microsoft.com/office/drawing/2014/main" xmlns="" id="{BC668E94-4044-4CAF-A7CE-B0E35191F73D}"/>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9" name="Slide Number Placeholder 8">
            <a:extLst>
              <a:ext uri="{FF2B5EF4-FFF2-40B4-BE49-F238E27FC236}">
                <a16:creationId xmlns:a16="http://schemas.microsoft.com/office/drawing/2014/main" xmlns="" id="{8CC7DD45-5542-4356-B37A-F375A7E014BD}"/>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70219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4FC9A4-A53B-4F2C-9AB6-927A165918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C2359898-651F-4C01-9DB5-3787289861B2}"/>
              </a:ext>
            </a:extLst>
          </p:cNvPr>
          <p:cNvSpPr>
            <a:spLocks noGrp="1"/>
          </p:cNvSpPr>
          <p:nvPr>
            <p:ph type="dt" sz="half" idx="10"/>
          </p:nvPr>
        </p:nvSpPr>
        <p:spPr/>
        <p:txBody>
          <a:bodyPr/>
          <a:lstStyle/>
          <a:p>
            <a:endParaRPr lang="en-US" dirty="0">
              <a:solidFill>
                <a:prstClr val="black">
                  <a:tint val="75000"/>
                </a:prstClr>
              </a:solidFill>
            </a:endParaRPr>
          </a:p>
        </p:txBody>
      </p:sp>
      <p:sp>
        <p:nvSpPr>
          <p:cNvPr id="4" name="Footer Placeholder 3">
            <a:extLst>
              <a:ext uri="{FF2B5EF4-FFF2-40B4-BE49-F238E27FC236}">
                <a16:creationId xmlns:a16="http://schemas.microsoft.com/office/drawing/2014/main" xmlns="" id="{7A4DC6A7-2619-43E7-97EC-36F5FFA66B0E}"/>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A9327BA8-3F4E-4739-970A-867BF1013908}"/>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628268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953D01A-4E06-4700-B895-25035DA8FC95}"/>
              </a:ext>
            </a:extLst>
          </p:cNvPr>
          <p:cNvSpPr>
            <a:spLocks noGrp="1"/>
          </p:cNvSpPr>
          <p:nvPr>
            <p:ph type="dt" sz="half" idx="10"/>
          </p:nvPr>
        </p:nvSpPr>
        <p:spPr/>
        <p:txBody>
          <a:bodyPr/>
          <a:lstStyle/>
          <a:p>
            <a:endParaRPr lang="en-US" dirty="0">
              <a:solidFill>
                <a:prstClr val="black">
                  <a:tint val="75000"/>
                </a:prstClr>
              </a:solidFill>
            </a:endParaRPr>
          </a:p>
        </p:txBody>
      </p:sp>
      <p:sp>
        <p:nvSpPr>
          <p:cNvPr id="3" name="Footer Placeholder 2">
            <a:extLst>
              <a:ext uri="{FF2B5EF4-FFF2-40B4-BE49-F238E27FC236}">
                <a16:creationId xmlns:a16="http://schemas.microsoft.com/office/drawing/2014/main" xmlns="" id="{4E870220-4DBB-48FE-86DA-34EADB5F739E}"/>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4" name="Slide Number Placeholder 3">
            <a:extLst>
              <a:ext uri="{FF2B5EF4-FFF2-40B4-BE49-F238E27FC236}">
                <a16:creationId xmlns:a16="http://schemas.microsoft.com/office/drawing/2014/main" xmlns="" id="{AF844F4F-0749-4410-BDB3-DC6E99F70AC4}"/>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167818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031447-B6EB-4039-94B9-A0EC3212549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7140F573-08F8-4B27-985C-ECBE823A2E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597CF390-34CE-4B83-AC22-3966619107B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01E3F015-4E4A-4BC8-B50A-54519AC5B017}"/>
              </a:ext>
            </a:extLst>
          </p:cNvPr>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0BEBC743-F9B3-4FE6-B82F-40D8379A1731}"/>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CC3D59B8-D19E-4448-B9F1-302E5C859AF3}"/>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67982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5CD4BB-EF4A-4911-99B8-EEBD0CE776D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3DD32B77-EC04-439D-A04C-8D0F16345F4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xmlns="" id="{6818F73E-B78A-4FDB-B814-79289CC1250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926ADD2B-D9D1-4151-B5F5-A4FB09B5E3F2}"/>
              </a:ext>
            </a:extLst>
          </p:cNvPr>
          <p:cNvSpPr>
            <a:spLocks noGrp="1"/>
          </p:cNvSpPr>
          <p:nvPr>
            <p:ph type="dt" sz="half" idx="10"/>
          </p:nvPr>
        </p:nvSpPr>
        <p:spPr/>
        <p:txBody>
          <a:bodyPr/>
          <a:lstStyle/>
          <a:p>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FFFA0A35-C80C-4686-A32A-91133051C97E}"/>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826343BA-A356-4B6C-8759-36B7BF6B96C1}"/>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879738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99C9CB-BE39-4514-B183-624E25F9E2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18D830D-1D0F-4AE8-A44F-6A1781828F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7273A7D-6163-45FD-8352-FEA8DE3B082B}"/>
              </a:ext>
            </a:extLst>
          </p:cNvPr>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AF56BD02-4972-450A-B182-FD66AC2CA57E}"/>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E1130A88-862C-4E5B-A6B1-7429064B3682}"/>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99004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21"/>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1266971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32610E3C-F6FC-47F9-AF17-E02CDF92A1BA}"/>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DD02A751-8360-4C85-91F0-5DEF90F7B116}"/>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773947A-74F0-4CBA-8B11-9C26FDAA95AB}"/>
              </a:ext>
            </a:extLst>
          </p:cNvPr>
          <p:cNvSpPr>
            <a:spLocks noGrp="1"/>
          </p:cNvSpPr>
          <p:nvPr>
            <p:ph type="dt" sz="half" idx="10"/>
          </p:nvPr>
        </p:nvSpPr>
        <p:spPr/>
        <p:txBody>
          <a:bodyPr/>
          <a:lstStyle/>
          <a:p>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D36D0296-BE2C-490A-BFA4-B94A24005834}"/>
              </a:ext>
            </a:extLst>
          </p:cNvPr>
          <p:cNvSpPr>
            <a:spLocks noGrp="1"/>
          </p:cNvSpPr>
          <p:nvPr>
            <p:ph type="ftr" sz="quarter" idx="11"/>
          </p:nvPr>
        </p:nvSpPr>
        <p:spPr/>
        <p:txBody>
          <a:bodyPr/>
          <a:lstStyle/>
          <a:p>
            <a:r>
              <a:rPr lang="en-US" dirty="0" smtClean="0">
                <a:solidFill>
                  <a:prstClr val="black">
                    <a:tint val="75000"/>
                  </a:prstClr>
                </a:solidFill>
              </a:rPr>
              <a:t>CONFIDENTIALL</a:t>
            </a:r>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D1021386-177E-4BB0-B91D-238FB50296F7}"/>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805523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E2FFAA-25BE-47A2-A60E-349BE354A81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993DAA34-980C-44A0-9965-D1AF72E12A4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Tree>
    <p:extLst>
      <p:ext uri="{BB962C8B-B14F-4D97-AF65-F5344CB8AC3E}">
        <p14:creationId xmlns:p14="http://schemas.microsoft.com/office/powerpoint/2010/main" val="533100972"/>
      </p:ext>
    </p:extLst>
  </p:cSld>
  <p:clrMapOvr>
    <a:masterClrMapping/>
  </p:clrMapOvr>
  <p:extLst>
    <p:ext uri="{DCECCB84-F9BA-43D5-87BE-67443E8EF086}">
      <p15:sldGuideLst xmlns:p15="http://schemas.microsoft.com/office/powerpoint/2012/main" xmlns=""/>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943E93-BC38-4864-A0B9-1D0652470EC7}"/>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0804DEF6-B94F-4858-A2BA-F37F3A9A606E}"/>
              </a:ext>
            </a:extLst>
          </p:cNvPr>
          <p:cNvSpPr>
            <a:spLocks noGrp="1"/>
          </p:cNvSpPr>
          <p:nvPr>
            <p:ph idx="1"/>
          </p:nvPr>
        </p:nvSpPr>
        <p:spPr>
          <a:xfrm>
            <a:off x="400050" y="1825624"/>
            <a:ext cx="83439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3" name="Rectangle 12">
            <a:extLst>
              <a:ext uri="{FF2B5EF4-FFF2-40B4-BE49-F238E27FC236}">
                <a16:creationId xmlns:a16="http://schemas.microsoft.com/office/drawing/2014/main" xmlns="" id="{A83CFA3F-9BFB-394E-B024-801F5C16AFBF}"/>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4" name="TextBox 13">
            <a:extLst>
              <a:ext uri="{FF2B5EF4-FFF2-40B4-BE49-F238E27FC236}">
                <a16:creationId xmlns:a16="http://schemas.microsoft.com/office/drawing/2014/main" xmlns="" id="{6618A9FD-B820-B240-9420-22134C01C43C}"/>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xmlns="" id="{CBACB319-1A34-0E43-B81E-5DE55CAF099D}"/>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6" name="Straight Connector 15">
            <a:extLst>
              <a:ext uri="{FF2B5EF4-FFF2-40B4-BE49-F238E27FC236}">
                <a16:creationId xmlns:a16="http://schemas.microsoft.com/office/drawing/2014/main" xmlns="" id="{BC8222F1-2A79-4F48-AD19-D3E7155A5973}"/>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46706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E63D7A-540E-425A-BEF5-69BB8D40BCD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2F3CBEA5-6625-4A00-B51E-8641A4AE23D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8253894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DD00FA-CA57-4FCA-BFA6-C374C16C9DB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FE40965A-09CA-4AA8-9C52-A5770F423454}"/>
              </a:ext>
            </a:extLst>
          </p:cNvPr>
          <p:cNvSpPr>
            <a:spLocks noGrp="1"/>
          </p:cNvSpPr>
          <p:nvPr>
            <p:ph sz="half" idx="1"/>
          </p:nvPr>
        </p:nvSpPr>
        <p:spPr>
          <a:xfrm>
            <a:off x="4000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FE9E6E0D-8C89-4C4D-B2ED-BC0A4867F963}"/>
              </a:ext>
            </a:extLst>
          </p:cNvPr>
          <p:cNvSpPr>
            <a:spLocks noGrp="1"/>
          </p:cNvSpPr>
          <p:nvPr>
            <p:ph sz="half" idx="2"/>
          </p:nvPr>
        </p:nvSpPr>
        <p:spPr>
          <a:xfrm>
            <a:off x="46291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1" name="Rectangle 10">
            <a:extLst>
              <a:ext uri="{FF2B5EF4-FFF2-40B4-BE49-F238E27FC236}">
                <a16:creationId xmlns:a16="http://schemas.microsoft.com/office/drawing/2014/main" xmlns="" id="{CCDF1EEE-0E33-4A4C-B856-E1D2CAD41B1D}"/>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a16="http://schemas.microsoft.com/office/drawing/2014/main" xmlns="" id="{A4DADB03-1FEF-B848-8AD4-1107C28DE259}"/>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000A049B-BEAF-8145-AFF0-55736D747D60}"/>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3AC4DCFB-9E5E-4343-B88F-BFF79008DD22}"/>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2205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1BB064-2B6B-4DB3-B5F2-73FB6436F6E4}"/>
              </a:ext>
            </a:extLst>
          </p:cNvPr>
          <p:cNvSpPr>
            <a:spLocks noGrp="1"/>
          </p:cNvSpPr>
          <p:nvPr>
            <p:ph type="title"/>
          </p:nvPr>
        </p:nvSpPr>
        <p:spPr>
          <a:xfrm>
            <a:off x="400050" y="365126"/>
            <a:ext cx="8346282" cy="1325563"/>
          </a:xfrm>
        </p:spPr>
        <p:txBody>
          <a:bodyPr/>
          <a:lstStyle/>
          <a:p>
            <a:r>
              <a:rPr lang="en-US" dirty="0"/>
              <a:t>Click to edit Master title style</a:t>
            </a:r>
            <a:endParaRPr lang="en-ID" dirty="0"/>
          </a:p>
        </p:txBody>
      </p:sp>
      <p:sp>
        <p:nvSpPr>
          <p:cNvPr id="3" name="Text Placeholder 2">
            <a:extLst>
              <a:ext uri="{FF2B5EF4-FFF2-40B4-BE49-F238E27FC236}">
                <a16:creationId xmlns:a16="http://schemas.microsoft.com/office/drawing/2014/main" xmlns="" id="{320364BD-656F-49D4-978C-1EF0460DC833}"/>
              </a:ext>
            </a:extLst>
          </p:cNvPr>
          <p:cNvSpPr>
            <a:spLocks noGrp="1"/>
          </p:cNvSpPr>
          <p:nvPr>
            <p:ph type="body" idx="1"/>
          </p:nvPr>
        </p:nvSpPr>
        <p:spPr>
          <a:xfrm>
            <a:off x="400051" y="1681163"/>
            <a:ext cx="4098131" cy="83704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xmlns="" id="{72CC1E74-B5DE-489B-8062-6F648F39AF21}"/>
              </a:ext>
            </a:extLst>
          </p:cNvPr>
          <p:cNvSpPr>
            <a:spLocks noGrp="1"/>
          </p:cNvSpPr>
          <p:nvPr>
            <p:ph sz="half" idx="2"/>
          </p:nvPr>
        </p:nvSpPr>
        <p:spPr>
          <a:xfrm>
            <a:off x="400051" y="2505075"/>
            <a:ext cx="4098131"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5" name="Text Placeholder 4">
            <a:extLst>
              <a:ext uri="{FF2B5EF4-FFF2-40B4-BE49-F238E27FC236}">
                <a16:creationId xmlns:a16="http://schemas.microsoft.com/office/drawing/2014/main" xmlns="" id="{ACD74AC3-B164-43D5-8EE3-2B3FACE1F05B}"/>
              </a:ext>
            </a:extLst>
          </p:cNvPr>
          <p:cNvSpPr>
            <a:spLocks noGrp="1"/>
          </p:cNvSpPr>
          <p:nvPr>
            <p:ph type="body" sz="quarter" idx="3"/>
          </p:nvPr>
        </p:nvSpPr>
        <p:spPr>
          <a:xfrm>
            <a:off x="4629150" y="1681163"/>
            <a:ext cx="411480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D59746C-CBAC-4D9D-AFCA-8ED31A88891C}"/>
              </a:ext>
            </a:extLst>
          </p:cNvPr>
          <p:cNvSpPr>
            <a:spLocks noGrp="1"/>
          </p:cNvSpPr>
          <p:nvPr>
            <p:ph sz="quarter" idx="4"/>
          </p:nvPr>
        </p:nvSpPr>
        <p:spPr>
          <a:xfrm>
            <a:off x="4629150" y="2505075"/>
            <a:ext cx="4114800"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13" name="Rectangle 12">
            <a:extLst>
              <a:ext uri="{FF2B5EF4-FFF2-40B4-BE49-F238E27FC236}">
                <a16:creationId xmlns:a16="http://schemas.microsoft.com/office/drawing/2014/main" xmlns="" id="{27CBF80B-F7BE-684E-B80A-86103702FD93}"/>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4" name="TextBox 13">
            <a:extLst>
              <a:ext uri="{FF2B5EF4-FFF2-40B4-BE49-F238E27FC236}">
                <a16:creationId xmlns:a16="http://schemas.microsoft.com/office/drawing/2014/main" xmlns="" id="{B7DD9B41-86AC-8F4C-900D-2BDD191394A0}"/>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xmlns="" id="{29D4882F-7788-6A46-ACDB-A2C45EC5B49B}"/>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2" name="Straight Connector 21">
            <a:extLst>
              <a:ext uri="{FF2B5EF4-FFF2-40B4-BE49-F238E27FC236}">
                <a16:creationId xmlns:a16="http://schemas.microsoft.com/office/drawing/2014/main" xmlns="" id="{687CA224-252A-DB42-9CB3-604E913644B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648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9ADFF5-D2DF-4F4C-B84D-A9AF846D83A3}"/>
              </a:ext>
            </a:extLst>
          </p:cNvPr>
          <p:cNvSpPr>
            <a:spLocks noGrp="1"/>
          </p:cNvSpPr>
          <p:nvPr>
            <p:ph type="title"/>
          </p:nvPr>
        </p:nvSpPr>
        <p:spPr/>
        <p:txBody>
          <a:bodyPr/>
          <a:lstStyle/>
          <a:p>
            <a:r>
              <a:rPr lang="en-US"/>
              <a:t>Click to edit Master title style</a:t>
            </a:r>
            <a:endParaRPr lang="en-ID"/>
          </a:p>
        </p:txBody>
      </p:sp>
      <p:sp>
        <p:nvSpPr>
          <p:cNvPr id="15" name="Rectangle 14">
            <a:extLst>
              <a:ext uri="{FF2B5EF4-FFF2-40B4-BE49-F238E27FC236}">
                <a16:creationId xmlns:a16="http://schemas.microsoft.com/office/drawing/2014/main" xmlns="" id="{3479D463-626D-4D34-B749-7F089E12D7C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6" name="TextBox 15">
            <a:extLst>
              <a:ext uri="{FF2B5EF4-FFF2-40B4-BE49-F238E27FC236}">
                <a16:creationId xmlns:a16="http://schemas.microsoft.com/office/drawing/2014/main" xmlns="" id="{081B3419-F562-4556-ADD7-D768E4EA415A}"/>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xmlns="" id="{EFDD757A-A93F-4A87-AABA-56DAE452BE14}"/>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6" name="Straight Connector 5">
            <a:extLst>
              <a:ext uri="{FF2B5EF4-FFF2-40B4-BE49-F238E27FC236}">
                <a16:creationId xmlns:a16="http://schemas.microsoft.com/office/drawing/2014/main" xmlns="" id="{4B86A402-833A-414F-8B21-CB235D6F827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8155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E393BA3B-C4DB-9346-8386-CB62A06CFE52}"/>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9" name="TextBox 8">
            <a:extLst>
              <a:ext uri="{FF2B5EF4-FFF2-40B4-BE49-F238E27FC236}">
                <a16:creationId xmlns:a16="http://schemas.microsoft.com/office/drawing/2014/main" xmlns="" id="{034F4A44-6379-C844-B743-22309C4305B4}"/>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xmlns="" id="{43DCB562-F21B-0C48-ADFD-506D203737A1}"/>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7" name="Straight Connector 16">
            <a:extLst>
              <a:ext uri="{FF2B5EF4-FFF2-40B4-BE49-F238E27FC236}">
                <a16:creationId xmlns:a16="http://schemas.microsoft.com/office/drawing/2014/main" xmlns="" id="{91C8FB76-362B-314B-8CD5-C776CC4E9D5E}"/>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30843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5277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B33DCC-E58D-4E90-BD32-93612EB1017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EFB7CF97-5037-48C8-8243-48B5F787021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26953ED2-55B1-4F90-9569-25377B50E6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a16="http://schemas.microsoft.com/office/drawing/2014/main" xmlns="" id="{3989266A-499E-2343-B303-4B178C30E570}"/>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a16="http://schemas.microsoft.com/office/drawing/2014/main" xmlns="" id="{2F05756C-735A-1542-A4CF-6C2913A561ED}"/>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5D58A4D1-5981-C340-BAD7-3ED40B65EE05}"/>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119B55FB-0CFF-5E46-A4B3-3D6E62F4E84A}"/>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3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EEB6CE9-D962-46FF-9E7A-2391CD75AE84}"/>
              </a:ext>
            </a:extLst>
          </p:cNvPr>
          <p:cNvSpPr>
            <a:spLocks noGrp="1"/>
          </p:cNvSpPr>
          <p:nvPr>
            <p:ph type="dt" sz="half" idx="10"/>
          </p:nvPr>
        </p:nvSpPr>
        <p:spPr>
          <a:xfrm>
            <a:off x="628650" y="6356351"/>
            <a:ext cx="2057400" cy="365125"/>
          </a:xfrm>
          <a:prstGeom prst="rect">
            <a:avLst/>
          </a:prstGeom>
        </p:spPr>
        <p:txBody>
          <a:bodyPr/>
          <a:lstStyle/>
          <a:p>
            <a:endParaRPr lang="en-US" dirty="0"/>
          </a:p>
        </p:txBody>
      </p:sp>
      <p:sp>
        <p:nvSpPr>
          <p:cNvPr id="4" name="Slide Number Placeholder 3">
            <a:extLst>
              <a:ext uri="{FF2B5EF4-FFF2-40B4-BE49-F238E27FC236}">
                <a16:creationId xmlns:a16="http://schemas.microsoft.com/office/drawing/2014/main" xmlns="" id="{880646CC-E651-4536-8649-7C73267C3864}"/>
              </a:ext>
            </a:extLst>
          </p:cNvPr>
          <p:cNvSpPr>
            <a:spLocks noGrp="1"/>
          </p:cNvSpPr>
          <p:nvPr>
            <p:ph type="sldNum" sz="quarter" idx="12"/>
          </p:nvPr>
        </p:nvSpPr>
        <p:spPr>
          <a:xfrm>
            <a:off x="6457950" y="6356351"/>
            <a:ext cx="2057400" cy="365125"/>
          </a:xfrm>
          <a:prstGeom prst="rect">
            <a:avLst/>
          </a:prstGeom>
        </p:spPr>
        <p:txBody>
          <a:bodyPr/>
          <a:lstStyle/>
          <a:p>
            <a:fld id="{E08D205E-34E0-4D4E-B6CF-D546C54444F4}" type="slidenum">
              <a:rPr lang="en-US" smtClean="0"/>
              <a:t>‹#›</a:t>
            </a:fld>
            <a:endParaRPr lang="en-US" dirty="0"/>
          </a:p>
        </p:txBody>
      </p:sp>
    </p:spTree>
    <p:extLst>
      <p:ext uri="{BB962C8B-B14F-4D97-AF65-F5344CB8AC3E}">
        <p14:creationId xmlns:p14="http://schemas.microsoft.com/office/powerpoint/2010/main" val="23099433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03295E-5F2E-469B-B4C3-767643F2808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3A84A6C5-DA12-455A-81DD-2B5C41D0E99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dirty="0"/>
          </a:p>
        </p:txBody>
      </p:sp>
      <p:sp>
        <p:nvSpPr>
          <p:cNvPr id="4" name="Text Placeholder 3">
            <a:extLst>
              <a:ext uri="{FF2B5EF4-FFF2-40B4-BE49-F238E27FC236}">
                <a16:creationId xmlns:a16="http://schemas.microsoft.com/office/drawing/2014/main" xmlns="" id="{A5A59A1D-8CC0-43CE-9EB7-F5DE71D0A3F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a16="http://schemas.microsoft.com/office/drawing/2014/main" xmlns="" id="{D872BFBD-2615-9640-9703-8EEEC0944B27}"/>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a16="http://schemas.microsoft.com/office/drawing/2014/main" xmlns="" id="{D55BD58D-CDDC-0B45-BA7A-2D58ACD8E367}"/>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DDF31592-E398-C448-9356-F7FEFD601356}"/>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FD5EB6E1-447A-E449-9E7F-AD2F2F82B068}"/>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09248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3B649-33B5-49E0-AF95-5C2F743605D6}"/>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DB1F3234-B853-4DD4-ACD3-949D5F2843AC}"/>
              </a:ext>
            </a:extLst>
          </p:cNvPr>
          <p:cNvSpPr>
            <a:spLocks noGrp="1"/>
          </p:cNvSpPr>
          <p:nvPr>
            <p:ph type="body" orient="vert" idx="1"/>
          </p:nvPr>
        </p:nvSpPr>
        <p:spPr>
          <a:xfrm>
            <a:off x="400050" y="1825624"/>
            <a:ext cx="8343900" cy="44227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a16="http://schemas.microsoft.com/office/drawing/2014/main" xmlns="" id="{CCD772A1-19DF-FC40-93B0-113A11233C2C}"/>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1" name="TextBox 10">
            <a:extLst>
              <a:ext uri="{FF2B5EF4-FFF2-40B4-BE49-F238E27FC236}">
                <a16:creationId xmlns:a16="http://schemas.microsoft.com/office/drawing/2014/main" xmlns="" id="{60F58FA3-9F95-6E4E-8DB3-1983AF82D083}"/>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a16="http://schemas.microsoft.com/office/drawing/2014/main" xmlns="" id="{F8220442-8EC3-8142-8D68-4D0002EC4B0E}"/>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a16="http://schemas.microsoft.com/office/drawing/2014/main" xmlns="" id="{859C459C-D3A2-F444-AA24-2FF13DDB64C9}"/>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3306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874D309-A159-49EF-AA30-9AD12AF5DB54}"/>
              </a:ext>
            </a:extLst>
          </p:cNvPr>
          <p:cNvSpPr>
            <a:spLocks noGrp="1"/>
          </p:cNvSpPr>
          <p:nvPr>
            <p:ph type="title" orient="vert"/>
          </p:nvPr>
        </p:nvSpPr>
        <p:spPr>
          <a:xfrm>
            <a:off x="6543675" y="365125"/>
            <a:ext cx="2200275" cy="5883275"/>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BC069772-6562-4B91-92CF-F6615BFA124D}"/>
              </a:ext>
            </a:extLst>
          </p:cNvPr>
          <p:cNvSpPr>
            <a:spLocks noGrp="1"/>
          </p:cNvSpPr>
          <p:nvPr>
            <p:ph type="body" orient="vert" idx="1"/>
          </p:nvPr>
        </p:nvSpPr>
        <p:spPr>
          <a:xfrm>
            <a:off x="400050" y="365125"/>
            <a:ext cx="6029325" cy="58832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a16="http://schemas.microsoft.com/office/drawing/2014/main" xmlns="" id="{C4F8C710-60E3-E749-A6EB-7EE4C02A26E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1" name="TextBox 10">
            <a:extLst>
              <a:ext uri="{FF2B5EF4-FFF2-40B4-BE49-F238E27FC236}">
                <a16:creationId xmlns:a16="http://schemas.microsoft.com/office/drawing/2014/main" xmlns="" id="{F046843F-F29D-064F-B757-5F1CF13F0C7B}"/>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a16="http://schemas.microsoft.com/office/drawing/2014/main" xmlns="" id="{64F24F20-2E9E-974F-B756-97AD6FA57349}"/>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a16="http://schemas.microsoft.com/office/drawing/2014/main" xmlns="" id="{1FDA2B64-5758-0541-A488-9683D27A3A67}"/>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3421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BFF224-688A-4A1B-BF08-3729847CD66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43B12B2C-ED7C-45B6-9E56-09E8E55273C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08B99E7-1A06-48BE-8295-6F813DC6FB6D}"/>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3D65F97F-1448-400E-8C46-117698C20C2A}"/>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8FC5481F-3511-4797-882F-C31FB650F0F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89305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ABBBD8-412B-42D4-AE33-1DEA03FC69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6F293D6-99F2-4C77-B17F-8C26627E07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D4A782-4F0D-418D-85E0-7B765C21514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7A074ECA-9750-4DBC-A34C-49BA1125EE88}"/>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2AC921E9-1980-4CF8-92EB-55E084DCC13F}"/>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269900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DF6BA2-8916-402D-AA99-00FD6495C77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3FB493EE-9A0A-487D-855A-53DC6059B5E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A8F20431-C155-4876-B649-265B28F1ED1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99103346-2AD0-4F9B-86B7-EED05B2FA7C3}"/>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45FA0ABC-B199-4918-BD5A-CBE24248A998}"/>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175765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E37A35-E962-4C83-BA7B-C873427945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2E06D5-1E7F-4872-9FA5-3C181C730CB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3396CD9-43F3-48F9-A748-5208E1AB8CD6}"/>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D0C443D-A30A-4675-80EE-D94A9F264CA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EE37E108-9E60-4CCE-A286-9DBBB1D8A1E0}"/>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F060DFC0-5813-4C9E-A844-398A91A115C3}"/>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672936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D061E0-EA24-48F8-AA0D-929D6526291B}"/>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E4FC769-5332-45F4-81B1-3267EC4996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53108789-3DDB-4E71-8046-D8B81034E26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A477BA8-34DC-44F7-A731-F213396CB84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8193131A-B584-489F-B636-21EDF9307711}"/>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3F095E4-59CC-44F7-B8A3-6C7EEF8BC6F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8" name="Footer Placeholder 7">
            <a:extLst>
              <a:ext uri="{FF2B5EF4-FFF2-40B4-BE49-F238E27FC236}">
                <a16:creationId xmlns:a16="http://schemas.microsoft.com/office/drawing/2014/main" xmlns="" id="{CEEF33E9-C719-440E-B330-C9E27A44C59E}"/>
              </a:ext>
            </a:extLst>
          </p:cNvPr>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a:extLst>
              <a:ext uri="{FF2B5EF4-FFF2-40B4-BE49-F238E27FC236}">
                <a16:creationId xmlns:a16="http://schemas.microsoft.com/office/drawing/2014/main" xmlns="" id="{52D12C49-875D-4AB0-BC52-434DA95D7864}"/>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520765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9C42CA-7A9D-468E-9779-95233ED4AA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71C93A0-6EF1-4270-9ABF-8244457BB050}"/>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4" name="Footer Placeholder 3">
            <a:extLst>
              <a:ext uri="{FF2B5EF4-FFF2-40B4-BE49-F238E27FC236}">
                <a16:creationId xmlns:a16="http://schemas.microsoft.com/office/drawing/2014/main" xmlns="" id="{304F3084-4E69-4728-9BEA-1041C3052CFD}"/>
              </a:ext>
            </a:extLst>
          </p:cNvPr>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076FABB3-088C-405C-B016-DCB6D30BB8F6}"/>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413492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93F3519-BD9B-4CF6-BE6F-125F16A004FC}"/>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3" name="Footer Placeholder 2">
            <a:extLst>
              <a:ext uri="{FF2B5EF4-FFF2-40B4-BE49-F238E27FC236}">
                <a16:creationId xmlns:a16="http://schemas.microsoft.com/office/drawing/2014/main" xmlns="" id="{35F0EA4F-4346-47C5-8FD4-999897A5F2A3}"/>
              </a:ext>
            </a:extLst>
          </p:cNvPr>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a:extLst>
              <a:ext uri="{FF2B5EF4-FFF2-40B4-BE49-F238E27FC236}">
                <a16:creationId xmlns:a16="http://schemas.microsoft.com/office/drawing/2014/main" xmlns="" id="{778BAE8F-36E0-41A8-8286-5CC152D17EA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91252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88502"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7" y="3124202"/>
            <a:ext cx="6861175" cy="401648"/>
          </a:xfr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65"/>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34378420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AED61B-ADE6-4089-975B-A3EE20883A0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6D5F9F49-DACD-40C9-98F2-1E82D8A741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FE0D1FA-7E9C-428E-A7AE-ADC1C6BB112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BDE9E9F-4903-42DA-B15E-206E895C9777}"/>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36ED4D8E-5D1D-4684-8F7E-FE1D85664176}"/>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AA9415D7-D0C1-4ECF-9A19-359008040A2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5600101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1284D2-A167-41DD-8D7F-84C1BA5FB75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2672A4A2-3327-41AB-BB48-07F296339D3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xmlns="" id="{A8DC3873-41E1-4737-AD3D-0AB09729BCF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34EE66B6-A17F-493E-A360-11BFF3B72E2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B72FA449-1261-4E46-86FD-9FE3D001B804}"/>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662DB028-B1D0-4E99-9150-1E3663D0CBF7}"/>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35196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BE6B98-977A-4AAE-A2EC-480235AC44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8568E8D-C7E6-4EF5-BD10-528E1D977B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8D8E88D-1E80-4425-A75F-E80351970E99}"/>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9700B10F-61E8-45BB-A389-D7330378C004}"/>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CFBE49DC-19D7-44DF-9F98-DBB19AA763BA}"/>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010912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6DF6C5B-4BC9-449C-A825-492D98CB2BE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4F5E91F9-90BC-4B3B-BD33-7FBECFBB2F8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39CDC0-DFE7-441E-AB4F-6060D0E2884B}"/>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1C92143F-306B-47CE-8768-F06EEACE226B}"/>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5DC7D8B5-3531-48EE-9B2F-D98CDB6521A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96577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BFF224-688A-4A1B-BF08-3729847CD66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43B12B2C-ED7C-45B6-9E56-09E8E55273C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08B99E7-1A06-48BE-8295-6F813DC6FB6D}"/>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3D65F97F-1448-400E-8C46-117698C20C2A}"/>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8FC5481F-3511-4797-882F-C31FB650F0F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22099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ABBBD8-412B-42D4-AE33-1DEA03FC69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6F293D6-99F2-4C77-B17F-8C26627E07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D4A782-4F0D-418D-85E0-7B765C21514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7A074ECA-9750-4DBC-A34C-49BA1125EE88}"/>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2AC921E9-1980-4CF8-92EB-55E084DCC13F}"/>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335865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DF6BA2-8916-402D-AA99-00FD6495C77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3FB493EE-9A0A-487D-855A-53DC6059B5E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A8F20431-C155-4876-B649-265B28F1ED1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99103346-2AD0-4F9B-86B7-EED05B2FA7C3}"/>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45FA0ABC-B199-4918-BD5A-CBE24248A998}"/>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844575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E37A35-E962-4C83-BA7B-C873427945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2E06D5-1E7F-4872-9FA5-3C181C730CB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3396CD9-43F3-48F9-A748-5208E1AB8CD6}"/>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D0C443D-A30A-4675-80EE-D94A9F264CA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EE37E108-9E60-4CCE-A286-9DBBB1D8A1E0}"/>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F060DFC0-5813-4C9E-A844-398A91A115C3}"/>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0088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D061E0-EA24-48F8-AA0D-929D6526291B}"/>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E4FC769-5332-45F4-81B1-3267EC4996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53108789-3DDB-4E71-8046-D8B81034E26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A477BA8-34DC-44F7-A731-F213396CB84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8193131A-B584-489F-B636-21EDF9307711}"/>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3F095E4-59CC-44F7-B8A3-6C7EEF8BC6F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8" name="Footer Placeholder 7">
            <a:extLst>
              <a:ext uri="{FF2B5EF4-FFF2-40B4-BE49-F238E27FC236}">
                <a16:creationId xmlns:a16="http://schemas.microsoft.com/office/drawing/2014/main" xmlns="" id="{CEEF33E9-C719-440E-B330-C9E27A44C59E}"/>
              </a:ext>
            </a:extLst>
          </p:cNvPr>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a:extLst>
              <a:ext uri="{FF2B5EF4-FFF2-40B4-BE49-F238E27FC236}">
                <a16:creationId xmlns:a16="http://schemas.microsoft.com/office/drawing/2014/main" xmlns="" id="{52D12C49-875D-4AB0-BC52-434DA95D7864}"/>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413971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9C42CA-7A9D-468E-9779-95233ED4AA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71C93A0-6EF1-4270-9ABF-8244457BB050}"/>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4" name="Footer Placeholder 3">
            <a:extLst>
              <a:ext uri="{FF2B5EF4-FFF2-40B4-BE49-F238E27FC236}">
                <a16:creationId xmlns:a16="http://schemas.microsoft.com/office/drawing/2014/main" xmlns="" id="{304F3084-4E69-4728-9BEA-1041C3052CFD}"/>
              </a:ext>
            </a:extLst>
          </p:cNvPr>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a:extLst>
              <a:ext uri="{FF2B5EF4-FFF2-40B4-BE49-F238E27FC236}">
                <a16:creationId xmlns:a16="http://schemas.microsoft.com/office/drawing/2014/main" xmlns="" id="{076FABB3-088C-405C-B016-DCB6D30BB8F6}"/>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4055361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4" y="2092334"/>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3782017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93F3519-BD9B-4CF6-BE6F-125F16A004FC}"/>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3" name="Footer Placeholder 2">
            <a:extLst>
              <a:ext uri="{FF2B5EF4-FFF2-40B4-BE49-F238E27FC236}">
                <a16:creationId xmlns:a16="http://schemas.microsoft.com/office/drawing/2014/main" xmlns="" id="{35F0EA4F-4346-47C5-8FD4-999897A5F2A3}"/>
              </a:ext>
            </a:extLst>
          </p:cNvPr>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a:extLst>
              <a:ext uri="{FF2B5EF4-FFF2-40B4-BE49-F238E27FC236}">
                <a16:creationId xmlns:a16="http://schemas.microsoft.com/office/drawing/2014/main" xmlns="" id="{778BAE8F-36E0-41A8-8286-5CC152D17EA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566322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AED61B-ADE6-4089-975B-A3EE20883A0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6D5F9F49-DACD-40C9-98F2-1E82D8A741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FE0D1FA-7E9C-428E-A7AE-ADC1C6BB112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BDE9E9F-4903-42DA-B15E-206E895C9777}"/>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36ED4D8E-5D1D-4684-8F7E-FE1D85664176}"/>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AA9415D7-D0C1-4ECF-9A19-359008040A2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8660592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1284D2-A167-41DD-8D7F-84C1BA5FB75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2672A4A2-3327-41AB-BB48-07F296339D3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dirty="0"/>
          </a:p>
        </p:txBody>
      </p:sp>
      <p:sp>
        <p:nvSpPr>
          <p:cNvPr id="4" name="Text Placeholder 3">
            <a:extLst>
              <a:ext uri="{FF2B5EF4-FFF2-40B4-BE49-F238E27FC236}">
                <a16:creationId xmlns:a16="http://schemas.microsoft.com/office/drawing/2014/main" xmlns="" id="{A8DC3873-41E1-4737-AD3D-0AB09729BCF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34EE66B6-A17F-493E-A360-11BFF3B72E2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6" name="Footer Placeholder 5">
            <a:extLst>
              <a:ext uri="{FF2B5EF4-FFF2-40B4-BE49-F238E27FC236}">
                <a16:creationId xmlns:a16="http://schemas.microsoft.com/office/drawing/2014/main" xmlns="" id="{B72FA449-1261-4E46-86FD-9FE3D001B804}"/>
              </a:ext>
            </a:extLst>
          </p:cNvPr>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a:extLst>
              <a:ext uri="{FF2B5EF4-FFF2-40B4-BE49-F238E27FC236}">
                <a16:creationId xmlns:a16="http://schemas.microsoft.com/office/drawing/2014/main" xmlns="" id="{662DB028-B1D0-4E99-9150-1E3663D0CBF7}"/>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5277328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BE6B98-977A-4AAE-A2EC-480235AC44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8568E8D-C7E6-4EF5-BD10-528E1D977B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8D8E88D-1E80-4425-A75F-E80351970E99}"/>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9700B10F-61E8-45BB-A389-D7330378C004}"/>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CFBE49DC-19D7-44DF-9F98-DBB19AA763BA}"/>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7203587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6DF6C5B-4BC9-449C-A825-492D98CB2BE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4F5E91F9-90BC-4B3B-BD33-7FBECFBB2F8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39CDC0-DFE7-441E-AB4F-6060D0E2884B}"/>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5/13/2021</a:t>
            </a:fld>
            <a:endParaRPr lang="en-US" dirty="0">
              <a:solidFill>
                <a:prstClr val="black">
                  <a:tint val="75000"/>
                </a:prstClr>
              </a:solidFill>
            </a:endParaRPr>
          </a:p>
        </p:txBody>
      </p:sp>
      <p:sp>
        <p:nvSpPr>
          <p:cNvPr id="5" name="Footer Placeholder 4">
            <a:extLst>
              <a:ext uri="{FF2B5EF4-FFF2-40B4-BE49-F238E27FC236}">
                <a16:creationId xmlns:a16="http://schemas.microsoft.com/office/drawing/2014/main" xmlns="" id="{1C92143F-306B-47CE-8768-F06EEACE226B}"/>
              </a:ext>
            </a:extLst>
          </p:cNvPr>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a:extLst>
              <a:ext uri="{FF2B5EF4-FFF2-40B4-BE49-F238E27FC236}">
                <a16:creationId xmlns:a16="http://schemas.microsoft.com/office/drawing/2014/main" xmlns="" id="{5DC7D8B5-3531-48EE-9B2F-D98CDB6521A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520958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E2FFAA-25BE-47A2-A60E-349BE354A81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D"/>
          </a:p>
        </p:txBody>
      </p:sp>
      <p:sp>
        <p:nvSpPr>
          <p:cNvPr id="3" name="Subtitle 2">
            <a:extLst>
              <a:ext uri="{FF2B5EF4-FFF2-40B4-BE49-F238E27FC236}">
                <a16:creationId xmlns="" xmlns:a16="http://schemas.microsoft.com/office/drawing/2014/main" id="{993DAA34-980C-44A0-9965-D1AF72E12A4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Tree>
    <p:extLst>
      <p:ext uri="{BB962C8B-B14F-4D97-AF65-F5344CB8AC3E}">
        <p14:creationId xmlns:p14="http://schemas.microsoft.com/office/powerpoint/2010/main" val="3763920854"/>
      </p:ext>
    </p:extLst>
  </p:cSld>
  <p:clrMapOvr>
    <a:masterClrMapping/>
  </p:clrMapOvr>
  <p:extLst>
    <p:ext uri="{DCECCB84-F9BA-43D5-87BE-67443E8EF086}">
      <p15:sldGuideLst xmlns:p15="http://schemas.microsoft.com/office/powerpoint/2012/main" xmlns=""/>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943E93-BC38-4864-A0B9-1D0652470EC7}"/>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0804DEF6-B94F-4858-A2BA-F37F3A9A606E}"/>
              </a:ext>
            </a:extLst>
          </p:cNvPr>
          <p:cNvSpPr>
            <a:spLocks noGrp="1"/>
          </p:cNvSpPr>
          <p:nvPr>
            <p:ph idx="1"/>
          </p:nvPr>
        </p:nvSpPr>
        <p:spPr>
          <a:xfrm>
            <a:off x="400050" y="1825624"/>
            <a:ext cx="83439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3" name="Rectangle 12">
            <a:extLst>
              <a:ext uri="{FF2B5EF4-FFF2-40B4-BE49-F238E27FC236}">
                <a16:creationId xmlns="" xmlns:a16="http://schemas.microsoft.com/office/drawing/2014/main" id="{A83CFA3F-9BFB-394E-B024-801F5C16AFBF}"/>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4" name="TextBox 13">
            <a:extLst>
              <a:ext uri="{FF2B5EF4-FFF2-40B4-BE49-F238E27FC236}">
                <a16:creationId xmlns="" xmlns:a16="http://schemas.microsoft.com/office/drawing/2014/main" id="{6618A9FD-B820-B240-9420-22134C01C43C}"/>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 xmlns:a16="http://schemas.microsoft.com/office/drawing/2014/main" id="{CBACB319-1A34-0E43-B81E-5DE55CAF099D}"/>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6" name="Straight Connector 15">
            <a:extLst>
              <a:ext uri="{FF2B5EF4-FFF2-40B4-BE49-F238E27FC236}">
                <a16:creationId xmlns="" xmlns:a16="http://schemas.microsoft.com/office/drawing/2014/main" id="{BC8222F1-2A79-4F48-AD19-D3E7155A5973}"/>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68756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E63D7A-540E-425A-BEF5-69BB8D40BCD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 xmlns:a16="http://schemas.microsoft.com/office/drawing/2014/main" id="{2F3CBEA5-6625-4A00-B51E-8641A4AE23D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294013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DD00FA-CA57-4FCA-BFA6-C374C16C9DB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FE40965A-09CA-4AA8-9C52-A5770F423454}"/>
              </a:ext>
            </a:extLst>
          </p:cNvPr>
          <p:cNvSpPr>
            <a:spLocks noGrp="1"/>
          </p:cNvSpPr>
          <p:nvPr>
            <p:ph sz="half" idx="1"/>
          </p:nvPr>
        </p:nvSpPr>
        <p:spPr>
          <a:xfrm>
            <a:off x="4000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 xmlns:a16="http://schemas.microsoft.com/office/drawing/2014/main" id="{FE9E6E0D-8C89-4C4D-B2ED-BC0A4867F963}"/>
              </a:ext>
            </a:extLst>
          </p:cNvPr>
          <p:cNvSpPr>
            <a:spLocks noGrp="1"/>
          </p:cNvSpPr>
          <p:nvPr>
            <p:ph sz="half" idx="2"/>
          </p:nvPr>
        </p:nvSpPr>
        <p:spPr>
          <a:xfrm>
            <a:off x="46291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1" name="Rectangle 10">
            <a:extLst>
              <a:ext uri="{FF2B5EF4-FFF2-40B4-BE49-F238E27FC236}">
                <a16:creationId xmlns="" xmlns:a16="http://schemas.microsoft.com/office/drawing/2014/main" id="{CCDF1EEE-0E33-4A4C-B856-E1D2CAD41B1D}"/>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 xmlns:a16="http://schemas.microsoft.com/office/drawing/2014/main" id="{A4DADB03-1FEF-B848-8AD4-1107C28DE259}"/>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000A049B-BEAF-8145-AFF0-55736D747D60}"/>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3AC4DCFB-9E5E-4343-B88F-BFF79008DD22}"/>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426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1BB064-2B6B-4DB3-B5F2-73FB6436F6E4}"/>
              </a:ext>
            </a:extLst>
          </p:cNvPr>
          <p:cNvSpPr>
            <a:spLocks noGrp="1"/>
          </p:cNvSpPr>
          <p:nvPr>
            <p:ph type="title"/>
          </p:nvPr>
        </p:nvSpPr>
        <p:spPr>
          <a:xfrm>
            <a:off x="400050" y="365126"/>
            <a:ext cx="8346282" cy="1325563"/>
          </a:xfrm>
        </p:spPr>
        <p:txBody>
          <a:bodyPr/>
          <a:lstStyle/>
          <a:p>
            <a:r>
              <a:rPr lang="en-US" dirty="0"/>
              <a:t>Click to edit Master title style</a:t>
            </a:r>
            <a:endParaRPr lang="en-ID" dirty="0"/>
          </a:p>
        </p:txBody>
      </p:sp>
      <p:sp>
        <p:nvSpPr>
          <p:cNvPr id="3" name="Text Placeholder 2">
            <a:extLst>
              <a:ext uri="{FF2B5EF4-FFF2-40B4-BE49-F238E27FC236}">
                <a16:creationId xmlns="" xmlns:a16="http://schemas.microsoft.com/office/drawing/2014/main" id="{320364BD-656F-49D4-978C-1EF0460DC833}"/>
              </a:ext>
            </a:extLst>
          </p:cNvPr>
          <p:cNvSpPr>
            <a:spLocks noGrp="1"/>
          </p:cNvSpPr>
          <p:nvPr>
            <p:ph type="body" idx="1"/>
          </p:nvPr>
        </p:nvSpPr>
        <p:spPr>
          <a:xfrm>
            <a:off x="400051" y="1681163"/>
            <a:ext cx="4098131" cy="83704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 xmlns:a16="http://schemas.microsoft.com/office/drawing/2014/main" id="{72CC1E74-B5DE-489B-8062-6F648F39AF21}"/>
              </a:ext>
            </a:extLst>
          </p:cNvPr>
          <p:cNvSpPr>
            <a:spLocks noGrp="1"/>
          </p:cNvSpPr>
          <p:nvPr>
            <p:ph sz="half" idx="2"/>
          </p:nvPr>
        </p:nvSpPr>
        <p:spPr>
          <a:xfrm>
            <a:off x="400051" y="2505075"/>
            <a:ext cx="4098131"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5" name="Text Placeholder 4">
            <a:extLst>
              <a:ext uri="{FF2B5EF4-FFF2-40B4-BE49-F238E27FC236}">
                <a16:creationId xmlns="" xmlns:a16="http://schemas.microsoft.com/office/drawing/2014/main" id="{ACD74AC3-B164-43D5-8EE3-2B3FACE1F05B}"/>
              </a:ext>
            </a:extLst>
          </p:cNvPr>
          <p:cNvSpPr>
            <a:spLocks noGrp="1"/>
          </p:cNvSpPr>
          <p:nvPr>
            <p:ph type="body" sz="quarter" idx="3"/>
          </p:nvPr>
        </p:nvSpPr>
        <p:spPr>
          <a:xfrm>
            <a:off x="4629150" y="1681163"/>
            <a:ext cx="411480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5D59746C-CBAC-4D9D-AFCA-8ED31A88891C}"/>
              </a:ext>
            </a:extLst>
          </p:cNvPr>
          <p:cNvSpPr>
            <a:spLocks noGrp="1"/>
          </p:cNvSpPr>
          <p:nvPr>
            <p:ph sz="quarter" idx="4"/>
          </p:nvPr>
        </p:nvSpPr>
        <p:spPr>
          <a:xfrm>
            <a:off x="4629150" y="2505075"/>
            <a:ext cx="4114800"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13" name="Rectangle 12">
            <a:extLst>
              <a:ext uri="{FF2B5EF4-FFF2-40B4-BE49-F238E27FC236}">
                <a16:creationId xmlns="" xmlns:a16="http://schemas.microsoft.com/office/drawing/2014/main" id="{27CBF80B-F7BE-684E-B80A-86103702FD93}"/>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4" name="TextBox 13">
            <a:extLst>
              <a:ext uri="{FF2B5EF4-FFF2-40B4-BE49-F238E27FC236}">
                <a16:creationId xmlns="" xmlns:a16="http://schemas.microsoft.com/office/drawing/2014/main" id="{B7DD9B41-86AC-8F4C-900D-2BDD191394A0}"/>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 xmlns:a16="http://schemas.microsoft.com/office/drawing/2014/main" id="{29D4882F-7788-6A46-ACDB-A2C45EC5B49B}"/>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2" name="Straight Connector 21">
            <a:extLst>
              <a:ext uri="{FF2B5EF4-FFF2-40B4-BE49-F238E27FC236}">
                <a16:creationId xmlns="" xmlns:a16="http://schemas.microsoft.com/office/drawing/2014/main" id="{687CA224-252A-DB42-9CB3-604E913644B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609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41"/>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9314792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9ADFF5-D2DF-4F4C-B84D-A9AF846D83A3}"/>
              </a:ext>
            </a:extLst>
          </p:cNvPr>
          <p:cNvSpPr>
            <a:spLocks noGrp="1"/>
          </p:cNvSpPr>
          <p:nvPr>
            <p:ph type="title"/>
          </p:nvPr>
        </p:nvSpPr>
        <p:spPr/>
        <p:txBody>
          <a:bodyPr/>
          <a:lstStyle/>
          <a:p>
            <a:r>
              <a:rPr lang="en-US"/>
              <a:t>Click to edit Master title style</a:t>
            </a:r>
            <a:endParaRPr lang="en-ID"/>
          </a:p>
        </p:txBody>
      </p:sp>
      <p:sp>
        <p:nvSpPr>
          <p:cNvPr id="15" name="Rectangle 14">
            <a:extLst>
              <a:ext uri="{FF2B5EF4-FFF2-40B4-BE49-F238E27FC236}">
                <a16:creationId xmlns="" xmlns:a16="http://schemas.microsoft.com/office/drawing/2014/main" id="{3479D463-626D-4D34-B749-7F089E12D7C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6" name="TextBox 15">
            <a:extLst>
              <a:ext uri="{FF2B5EF4-FFF2-40B4-BE49-F238E27FC236}">
                <a16:creationId xmlns="" xmlns:a16="http://schemas.microsoft.com/office/drawing/2014/main" id="{081B3419-F562-4556-ADD7-D768E4EA415A}"/>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 xmlns:a16="http://schemas.microsoft.com/office/drawing/2014/main" id="{EFDD757A-A93F-4A87-AABA-56DAE452BE14}"/>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6" name="Straight Connector 5">
            <a:extLst>
              <a:ext uri="{FF2B5EF4-FFF2-40B4-BE49-F238E27FC236}">
                <a16:creationId xmlns="" xmlns:a16="http://schemas.microsoft.com/office/drawing/2014/main" id="{4B86A402-833A-414F-8B21-CB235D6F827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67033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E393BA3B-C4DB-9346-8386-CB62A06CFE52}"/>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9" name="TextBox 8">
            <a:extLst>
              <a:ext uri="{FF2B5EF4-FFF2-40B4-BE49-F238E27FC236}">
                <a16:creationId xmlns="" xmlns:a16="http://schemas.microsoft.com/office/drawing/2014/main" id="{034F4A44-6379-C844-B743-22309C4305B4}"/>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 xmlns:a16="http://schemas.microsoft.com/office/drawing/2014/main" id="{43DCB562-F21B-0C48-ADFD-506D203737A1}"/>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7" name="Straight Connector 16">
            <a:extLst>
              <a:ext uri="{FF2B5EF4-FFF2-40B4-BE49-F238E27FC236}">
                <a16:creationId xmlns="" xmlns:a16="http://schemas.microsoft.com/office/drawing/2014/main" id="{91C8FB76-362B-314B-8CD5-C776CC4E9D5E}"/>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3493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47991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B33DCC-E58D-4E90-BD32-93612EB1017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EFB7CF97-5037-48C8-8243-48B5F787021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 xmlns:a16="http://schemas.microsoft.com/office/drawing/2014/main" id="{26953ED2-55B1-4F90-9569-25377B50E6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 xmlns:a16="http://schemas.microsoft.com/office/drawing/2014/main" id="{3989266A-499E-2343-B303-4B178C30E570}"/>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 xmlns:a16="http://schemas.microsoft.com/office/drawing/2014/main" id="{2F05756C-735A-1542-A4CF-6C2913A561ED}"/>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5D58A4D1-5981-C340-BAD7-3ED40B65EE05}"/>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119B55FB-0CFF-5E46-A4B3-3D6E62F4E84A}"/>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2332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03295E-5F2E-469B-B4C3-767643F2808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 xmlns:a16="http://schemas.microsoft.com/office/drawing/2014/main" id="{3A84A6C5-DA12-455A-81DD-2B5C41D0E99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dirty="0"/>
          </a:p>
        </p:txBody>
      </p:sp>
      <p:sp>
        <p:nvSpPr>
          <p:cNvPr id="4" name="Text Placeholder 3">
            <a:extLst>
              <a:ext uri="{FF2B5EF4-FFF2-40B4-BE49-F238E27FC236}">
                <a16:creationId xmlns="" xmlns:a16="http://schemas.microsoft.com/office/drawing/2014/main" id="{A5A59A1D-8CC0-43CE-9EB7-F5DE71D0A3F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 xmlns:a16="http://schemas.microsoft.com/office/drawing/2014/main" id="{D872BFBD-2615-9640-9703-8EEEC0944B27}"/>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2" name="TextBox 11">
            <a:extLst>
              <a:ext uri="{FF2B5EF4-FFF2-40B4-BE49-F238E27FC236}">
                <a16:creationId xmlns="" xmlns:a16="http://schemas.microsoft.com/office/drawing/2014/main" id="{D55BD58D-CDDC-0B45-BA7A-2D58ACD8E367}"/>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DDF31592-E398-C448-9356-F7FEFD601356}"/>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FD5EB6E1-447A-E449-9E7F-AD2F2F82B068}"/>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4570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3B649-33B5-49E0-AF95-5C2F743605D6}"/>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 xmlns:a16="http://schemas.microsoft.com/office/drawing/2014/main" id="{DB1F3234-B853-4DD4-ACD3-949D5F2843AC}"/>
              </a:ext>
            </a:extLst>
          </p:cNvPr>
          <p:cNvSpPr>
            <a:spLocks noGrp="1"/>
          </p:cNvSpPr>
          <p:nvPr>
            <p:ph type="body" orient="vert" idx="1"/>
          </p:nvPr>
        </p:nvSpPr>
        <p:spPr>
          <a:xfrm>
            <a:off x="400050" y="1825624"/>
            <a:ext cx="8343900" cy="44227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 xmlns:a16="http://schemas.microsoft.com/office/drawing/2014/main" id="{CCD772A1-19DF-FC40-93B0-113A11233C2C}"/>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1" name="TextBox 10">
            <a:extLst>
              <a:ext uri="{FF2B5EF4-FFF2-40B4-BE49-F238E27FC236}">
                <a16:creationId xmlns="" xmlns:a16="http://schemas.microsoft.com/office/drawing/2014/main" id="{60F58FA3-9F95-6E4E-8DB3-1983AF82D083}"/>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 xmlns:a16="http://schemas.microsoft.com/office/drawing/2014/main" id="{F8220442-8EC3-8142-8D68-4D0002EC4B0E}"/>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 xmlns:a16="http://schemas.microsoft.com/office/drawing/2014/main" id="{859C459C-D3A2-F444-AA24-2FF13DDB64C9}"/>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85688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874D309-A159-49EF-AA30-9AD12AF5DB54}"/>
              </a:ext>
            </a:extLst>
          </p:cNvPr>
          <p:cNvSpPr>
            <a:spLocks noGrp="1"/>
          </p:cNvSpPr>
          <p:nvPr>
            <p:ph type="title" orient="vert"/>
          </p:nvPr>
        </p:nvSpPr>
        <p:spPr>
          <a:xfrm>
            <a:off x="6543675" y="365125"/>
            <a:ext cx="2200275" cy="5883275"/>
          </a:xfrm>
        </p:spPr>
        <p:txBody>
          <a:bodyPr vert="eaVert"/>
          <a:lstStyle/>
          <a:p>
            <a:r>
              <a:rPr lang="en-US"/>
              <a:t>Click to edit Master title style</a:t>
            </a:r>
            <a:endParaRPr lang="en-ID"/>
          </a:p>
        </p:txBody>
      </p:sp>
      <p:sp>
        <p:nvSpPr>
          <p:cNvPr id="3" name="Vertical Text Placeholder 2">
            <a:extLst>
              <a:ext uri="{FF2B5EF4-FFF2-40B4-BE49-F238E27FC236}">
                <a16:creationId xmlns="" xmlns:a16="http://schemas.microsoft.com/office/drawing/2014/main" id="{BC069772-6562-4B91-92CF-F6615BFA124D}"/>
              </a:ext>
            </a:extLst>
          </p:cNvPr>
          <p:cNvSpPr>
            <a:spLocks noGrp="1"/>
          </p:cNvSpPr>
          <p:nvPr>
            <p:ph type="body" orient="vert" idx="1"/>
          </p:nvPr>
        </p:nvSpPr>
        <p:spPr>
          <a:xfrm>
            <a:off x="400050" y="365125"/>
            <a:ext cx="6029325" cy="58832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 xmlns:a16="http://schemas.microsoft.com/office/drawing/2014/main" id="{C4F8C710-60E3-E749-A6EB-7EE4C02A26E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dirty="0">
              <a:solidFill>
                <a:srgbClr val="FFFFFF"/>
              </a:solidFill>
            </a:endParaRPr>
          </a:p>
        </p:txBody>
      </p:sp>
      <p:sp>
        <p:nvSpPr>
          <p:cNvPr id="11" name="TextBox 10">
            <a:extLst>
              <a:ext uri="{FF2B5EF4-FFF2-40B4-BE49-F238E27FC236}">
                <a16:creationId xmlns="" xmlns:a16="http://schemas.microsoft.com/office/drawing/2014/main" id="{F046843F-F29D-064F-B757-5F1CF13F0C7B}"/>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 xmlns:a16="http://schemas.microsoft.com/office/drawing/2014/main" id="{64F24F20-2E9E-974F-B756-97AD6FA57349}"/>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 xmlns:a16="http://schemas.microsoft.com/office/drawing/2014/main" id="{1FDA2B64-5758-0541-A488-9683D27A3A67}"/>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9691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EEB6CE9-D962-46FF-9E7A-2391CD75AE84}"/>
              </a:ext>
            </a:extLst>
          </p:cNvPr>
          <p:cNvSpPr>
            <a:spLocks noGrp="1"/>
          </p:cNvSpPr>
          <p:nvPr>
            <p:ph type="dt" sz="half" idx="10"/>
          </p:nvPr>
        </p:nvSpPr>
        <p:spPr>
          <a:xfrm>
            <a:off x="628650" y="6356351"/>
            <a:ext cx="2057400" cy="365125"/>
          </a:xfrm>
          <a:prstGeom prst="rect">
            <a:avLst/>
          </a:prstGeom>
        </p:spPr>
        <p:txBody>
          <a:bodyPr/>
          <a:lstStyle/>
          <a:p>
            <a:endParaRPr lang="en-US" dirty="0"/>
          </a:p>
        </p:txBody>
      </p:sp>
      <p:sp>
        <p:nvSpPr>
          <p:cNvPr id="3" name="Footer Placeholder 2">
            <a:extLst>
              <a:ext uri="{FF2B5EF4-FFF2-40B4-BE49-F238E27FC236}">
                <a16:creationId xmlns:a16="http://schemas.microsoft.com/office/drawing/2014/main" xmlns="" id="{D17574D7-7592-45AB-8139-E18CBC913E66}"/>
              </a:ext>
            </a:extLst>
          </p:cNvPr>
          <p:cNvSpPr>
            <a:spLocks noGrp="1"/>
          </p:cNvSpPr>
          <p:nvPr>
            <p:ph type="ftr" sz="quarter" idx="11"/>
          </p:nvPr>
        </p:nvSpPr>
        <p:spPr>
          <a:xfrm>
            <a:off x="3028950" y="6356351"/>
            <a:ext cx="3086100" cy="365125"/>
          </a:xfrm>
          <a:prstGeom prst="rect">
            <a:avLst/>
          </a:prstGeom>
        </p:spPr>
        <p:txBody>
          <a:bodyPr/>
          <a:lstStyle/>
          <a:p>
            <a:r>
              <a:rPr lang="en-US" dirty="0" smtClean="0"/>
              <a:t>CONFIDENTIALL</a:t>
            </a:r>
            <a:endParaRPr lang="en-US" dirty="0"/>
          </a:p>
        </p:txBody>
      </p:sp>
      <p:sp>
        <p:nvSpPr>
          <p:cNvPr id="4" name="Slide Number Placeholder 3">
            <a:extLst>
              <a:ext uri="{FF2B5EF4-FFF2-40B4-BE49-F238E27FC236}">
                <a16:creationId xmlns:a16="http://schemas.microsoft.com/office/drawing/2014/main" xmlns="" id="{880646CC-E651-4536-8649-7C73267C3864}"/>
              </a:ext>
            </a:extLst>
          </p:cNvPr>
          <p:cNvSpPr>
            <a:spLocks noGrp="1"/>
          </p:cNvSpPr>
          <p:nvPr>
            <p:ph type="sldNum" sz="quarter" idx="12"/>
          </p:nvPr>
        </p:nvSpPr>
        <p:spPr>
          <a:xfrm>
            <a:off x="6457950" y="6356351"/>
            <a:ext cx="2057400" cy="365125"/>
          </a:xfrm>
          <a:prstGeom prst="rect">
            <a:avLst/>
          </a:prstGeom>
        </p:spPr>
        <p:txBody>
          <a:bodyPr/>
          <a:lstStyle/>
          <a:p>
            <a:fld id="{E08D205E-34E0-4D4E-B6CF-D546C54444F4}" type="slidenum">
              <a:rPr lang="en-US" smtClean="0"/>
              <a:t>‹#›</a:t>
            </a:fld>
            <a:endParaRPr lang="en-US" dirty="0"/>
          </a:p>
        </p:txBody>
      </p:sp>
    </p:spTree>
    <p:extLst>
      <p:ext uri="{BB962C8B-B14F-4D97-AF65-F5344CB8AC3E}">
        <p14:creationId xmlns:p14="http://schemas.microsoft.com/office/powerpoint/2010/main" val="4172884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84499"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5" y="3124202"/>
            <a:ext cx="6861175" cy="401648"/>
          </a:xfrm>
          <a:prstGeom prst="rect">
            <a:avLst/>
          </a:prstGeo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41"/>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30047472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5.xml"/><Relationship Id="rId18" Type="http://schemas.openxmlformats.org/officeDocument/2006/relationships/image" Target="../media/image3.emf"/><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oleObject" Target="../embeddings/oleObject4.bin"/><Relationship Id="rId2" Type="http://schemas.openxmlformats.org/officeDocument/2006/relationships/slideLayout" Target="../slideLayouts/slideLayout32.xml"/><Relationship Id="rId16" Type="http://schemas.openxmlformats.org/officeDocument/2006/relationships/tags" Target="../tags/tag5.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ags" Target="../tags/tag4.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vmlDrawing" Target="../drawings/vmlDrawing4.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7.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8.xml"/><Relationship Id="rId18" Type="http://schemas.openxmlformats.org/officeDocument/2006/relationships/image" Target="../media/image3.emf"/><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oleObject" Target="../embeddings/oleObject5.bin"/><Relationship Id="rId2" Type="http://schemas.openxmlformats.org/officeDocument/2006/relationships/slideLayout" Target="../slideLayouts/slideLayout66.xml"/><Relationship Id="rId16" Type="http://schemas.openxmlformats.org/officeDocument/2006/relationships/tags" Target="../tags/tag7.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tags" Target="../tags/tag6.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vmlDrawing" Target="../drawings/vmlDrawing5.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4"/>
          <p:cNvSpPr>
            <a:spLocks noGrp="1" noChangeArrowheads="1"/>
          </p:cNvSpPr>
          <p:nvPr>
            <p:ph type="title"/>
          </p:nvPr>
        </p:nvSpPr>
        <p:spPr bwMode="auto">
          <a:xfrm>
            <a:off x="246064" y="596904"/>
            <a:ext cx="8647112" cy="276225"/>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GB" smtClean="0"/>
              <a:t>Headline: (20 pt.) Arial bold</a:t>
            </a:r>
          </a:p>
        </p:txBody>
      </p:sp>
      <p:sp>
        <p:nvSpPr>
          <p:cNvPr id="1028" name="Rectangle 26"/>
          <p:cNvSpPr>
            <a:spLocks noGrp="1" noChangeArrowheads="1"/>
          </p:cNvSpPr>
          <p:nvPr>
            <p:ph type="body" idx="1"/>
          </p:nvPr>
        </p:nvSpPr>
        <p:spPr bwMode="auto">
          <a:xfrm>
            <a:off x="246064" y="2092329"/>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04"/>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pic>
        <p:nvPicPr>
          <p:cNvPr id="5"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0270" y="63264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927310"/>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4448" r:id="rId4"/>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4"/>
          <p:cNvSpPr>
            <a:spLocks noGrp="1" noChangeArrowheads="1"/>
          </p:cNvSpPr>
          <p:nvPr>
            <p:ph type="title"/>
          </p:nvPr>
        </p:nvSpPr>
        <p:spPr bwMode="auto">
          <a:xfrm>
            <a:off x="246064" y="596924"/>
            <a:ext cx="8647112" cy="276225"/>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GB" smtClean="0"/>
              <a:t>Headline: (20 pt.) Arial bold</a:t>
            </a:r>
          </a:p>
        </p:txBody>
      </p:sp>
      <p:sp>
        <p:nvSpPr>
          <p:cNvPr id="1028" name="Rectangle 26"/>
          <p:cNvSpPr>
            <a:spLocks noGrp="1" noChangeArrowheads="1"/>
          </p:cNvSpPr>
          <p:nvPr>
            <p:ph type="body" idx="1"/>
          </p:nvPr>
        </p:nvSpPr>
        <p:spPr bwMode="auto">
          <a:xfrm>
            <a:off x="246064" y="2092336"/>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24"/>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pic>
        <p:nvPicPr>
          <p:cNvPr id="8"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6052" y="6301204"/>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200777"/>
      </p:ext>
    </p:extLst>
  </p:cSld>
  <p:clrMap bg1="lt1" tx1="dk1" bg2="lt2" tx2="dk2" accent1="accent1" accent2="accent2" accent3="accent3" accent4="accent4" accent5="accent5" accent6="accent6" hlink="hlink" folHlink="folHlink"/>
  <p:sldLayoutIdLst>
    <p:sldLayoutId id="2147484376" r:id="rId1"/>
    <p:sldLayoutId id="2147484377" r:id="rId2"/>
    <p:sldLayoutId id="2147484378" r:id="rId3"/>
    <p:sldLayoutId id="2147484449" r:id="rId4"/>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8" name="Rectangle 26"/>
          <p:cNvSpPr>
            <a:spLocks noGrp="1" noChangeArrowheads="1"/>
          </p:cNvSpPr>
          <p:nvPr>
            <p:ph type="body" idx="1"/>
          </p:nvPr>
        </p:nvSpPr>
        <p:spPr bwMode="auto">
          <a:xfrm>
            <a:off x="246063" y="2092325"/>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00"/>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sp>
        <p:nvSpPr>
          <p:cNvPr id="8" name="Rectangle 7">
            <a:extLst>
              <a:ext uri="{FF2B5EF4-FFF2-40B4-BE49-F238E27FC236}">
                <a16:creationId xmlns:a16="http://schemas.microsoft.com/office/drawing/2014/main" xmlns="" id="{6B12DE1F-585B-2140-B2BD-40C67FF0C1F0}"/>
              </a:ext>
            </a:extLst>
          </p:cNvPr>
          <p:cNvSpPr/>
          <p:nvPr userDrawn="1"/>
        </p:nvSpPr>
        <p:spPr>
          <a:xfrm rot="5400000">
            <a:off x="4102098" y="-4102097"/>
            <a:ext cx="939802" cy="9144000"/>
          </a:xfrm>
          <a:prstGeom prst="rect">
            <a:avLst/>
          </a:prstGeom>
          <a:solidFill>
            <a:srgbClr val="33993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Segoe UI Light"/>
            </a:endParaRPr>
          </a:p>
        </p:txBody>
      </p:sp>
    </p:spTree>
    <p:extLst>
      <p:ext uri="{BB962C8B-B14F-4D97-AF65-F5344CB8AC3E}">
        <p14:creationId xmlns:p14="http://schemas.microsoft.com/office/powerpoint/2010/main" val="1190245629"/>
      </p:ext>
    </p:extLst>
  </p:cSld>
  <p:clrMap bg1="lt1" tx1="dk1" bg2="lt2" tx2="dk2" accent1="accent1" accent2="accent2" accent3="accent3" accent4="accent4" accent5="accent5" accent6="accent6" hlink="hlink" folHlink="folHlink"/>
  <p:sldLayoutIdLst>
    <p:sldLayoutId id="2147484400" r:id="rId1"/>
    <p:sldLayoutId id="2147484401" r:id="rId2"/>
    <p:sldLayoutId id="2147484402" r:id="rId3"/>
    <p:sldLayoutId id="2147484403" r:id="rId4"/>
    <p:sldLayoutId id="2147484404" r:id="rId5"/>
    <p:sldLayoutId id="2147484405" r:id="rId6"/>
    <p:sldLayoutId id="2147484406" r:id="rId7"/>
    <p:sldLayoutId id="2147484407" r:id="rId8"/>
    <p:sldLayoutId id="2147484408" r:id="rId9"/>
    <p:sldLayoutId id="2147484409" r:id="rId10"/>
    <p:sldLayoutId id="2147484410" r:id="rId11"/>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1ADE7B6-FFBF-40F8-9ABE-2FC4CC46A76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54AD4F6-C913-4861-9651-1D0BBF96596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8DCE047-0111-4443-A79C-F8616A29726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endParaRPr lang="en-US" dirty="0">
              <a:solidFill>
                <a:prstClr val="black">
                  <a:tint val="75000"/>
                </a:prstClr>
              </a:solidFill>
              <a:latin typeface="Calibri" panose="020F0502020204030204"/>
            </a:endParaRPr>
          </a:p>
        </p:txBody>
      </p:sp>
      <p:sp>
        <p:nvSpPr>
          <p:cNvPr id="5" name="Footer Placeholder 4">
            <a:extLst>
              <a:ext uri="{FF2B5EF4-FFF2-40B4-BE49-F238E27FC236}">
                <a16:creationId xmlns:a16="http://schemas.microsoft.com/office/drawing/2014/main" xmlns="" id="{26B6829D-8F61-4BC3-B0CB-FE7EBDC07429}"/>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r>
              <a:rPr lang="en-US" dirty="0" smtClean="0">
                <a:solidFill>
                  <a:prstClr val="black">
                    <a:tint val="75000"/>
                  </a:prstClr>
                </a:solidFill>
                <a:latin typeface="Calibri" panose="020F0502020204030204"/>
              </a:rPr>
              <a:t>CONFIDENTIALL</a:t>
            </a:r>
            <a:endParaRPr lang="en-US" dirty="0">
              <a:solidFill>
                <a:prstClr val="black">
                  <a:tint val="75000"/>
                </a:prstClr>
              </a:solidFill>
              <a:latin typeface="Calibri" panose="020F0502020204030204"/>
            </a:endParaRPr>
          </a:p>
        </p:txBody>
      </p:sp>
      <p:sp>
        <p:nvSpPr>
          <p:cNvPr id="6" name="Slide Number Placeholder 5">
            <a:extLst>
              <a:ext uri="{FF2B5EF4-FFF2-40B4-BE49-F238E27FC236}">
                <a16:creationId xmlns:a16="http://schemas.microsoft.com/office/drawing/2014/main" xmlns="" id="{426E3D21-D012-47E5-9D21-31199384DF13}"/>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F84AF86C-FC2E-4DF7-AB8E-1654D3A316DE}" type="slidenum">
              <a:rPr lang="en-US" smtClean="0">
                <a:solidFill>
                  <a:prstClr val="black">
                    <a:tint val="75000"/>
                  </a:prstClr>
                </a:solidFill>
                <a:latin typeface="Calibri" panose="020F0502020204030204"/>
              </a:rPr>
              <a:pPr defTabSz="685800" fontAlgn="auto">
                <a:spcBef>
                  <a:spcPts val="0"/>
                </a:spcBef>
                <a:spcAft>
                  <a:spcPts val="0"/>
                </a:spcAft>
              </a:pPr>
              <a:t>‹#›</a:t>
            </a:fld>
            <a:endParaRPr lang="en-US" dirty="0">
              <a:solidFill>
                <a:prstClr val="black">
                  <a:tint val="75000"/>
                </a:prstClr>
              </a:solidFill>
              <a:latin typeface="Calibri" panose="020F0502020204030204"/>
            </a:endParaRPr>
          </a:p>
        </p:txBody>
      </p:sp>
    </p:spTree>
    <p:extLst>
      <p:ext uri="{BB962C8B-B14F-4D97-AF65-F5344CB8AC3E}">
        <p14:creationId xmlns:p14="http://schemas.microsoft.com/office/powerpoint/2010/main" val="1411510644"/>
      </p:ext>
    </p:extLst>
  </p:cSld>
  <p:clrMap bg1="lt1" tx1="dk1" bg2="lt2" tx2="dk2" accent1="accent1" accent2="accent2" accent3="accent3" accent4="accent4" accent5="accent5" accent6="accent6" hlink="hlink" folHlink="folHlink"/>
  <p:sldLayoutIdLst>
    <p:sldLayoutId id="2147484424" r:id="rId1"/>
    <p:sldLayoutId id="2147484425" r:id="rId2"/>
    <p:sldLayoutId id="2147484426" r:id="rId3"/>
    <p:sldLayoutId id="2147484427" r:id="rId4"/>
    <p:sldLayoutId id="2147484428" r:id="rId5"/>
    <p:sldLayoutId id="2147484429" r:id="rId6"/>
    <p:sldLayoutId id="2147484430" r:id="rId7"/>
    <p:sldLayoutId id="2147484431" r:id="rId8"/>
    <p:sldLayoutId id="2147484432" r:id="rId9"/>
    <p:sldLayoutId id="2147484433" r:id="rId10"/>
    <p:sldLayoutId id="2147484434" r:id="rId1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6A607F61-C91A-47FF-BBFB-DF776E24F283}"/>
              </a:ext>
            </a:extLst>
          </p:cNvPr>
          <p:cNvGraphicFramePr>
            <a:graphicFrameLocks noChangeAspect="1"/>
          </p:cNvGraphicFramePr>
          <p:nvPr userDrawn="1">
            <p:custDataLst>
              <p:tags r:id="rId15"/>
            </p:custDataLs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spid="_x0000_s86536" name="think-cell Slide" r:id="rId17" imgW="383" imgH="384" progId="TCLayout.ActiveDocument.1">
                  <p:embed/>
                </p:oleObj>
              </mc:Choice>
              <mc:Fallback>
                <p:oleObj name="think-cell Slide" r:id="rId17" imgW="383" imgH="384" progId="TCLayout.ActiveDocument.1">
                  <p:embed/>
                  <p:pic>
                    <p:nvPicPr>
                      <p:cNvPr id="0" name=""/>
                      <p:cNvPicPr/>
                      <p:nvPr/>
                    </p:nvPicPr>
                    <p:blipFill>
                      <a:blip r:embed="rId18"/>
                      <a:stretch>
                        <a:fillRect/>
                      </a:stretch>
                    </p:blipFill>
                    <p:spPr>
                      <a:xfrm>
                        <a:off x="1191"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xmlns="" id="{98082631-599A-467D-B49A-E699D64CA6CB}"/>
              </a:ext>
            </a:extLst>
          </p:cNvPr>
          <p:cNvSpPr/>
          <p:nvPr userDrawn="1">
            <p:custDataLst>
              <p:tags r:id="rId16"/>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defTabSz="685800" fontAlgn="auto">
              <a:spcBef>
                <a:spcPts val="0"/>
              </a:spcBef>
              <a:spcAft>
                <a:spcPts val="0"/>
              </a:spcAft>
            </a:pPr>
            <a:endParaRPr lang="en-US" sz="3300" b="1" dirty="0">
              <a:solidFill>
                <a:srgbClr val="FFFFFF"/>
              </a:solidFill>
              <a:latin typeface="Georgia" panose="02040502050405020303" pitchFamily="18" charset="0"/>
              <a:ea typeface="+mj-ea"/>
              <a:cs typeface="+mj-cs"/>
              <a:sym typeface="Georgia" panose="02040502050405020303" pitchFamily="18" charset="0"/>
            </a:endParaRPr>
          </a:p>
        </p:txBody>
      </p:sp>
      <p:sp>
        <p:nvSpPr>
          <p:cNvPr id="2" name="Title Placeholder 1">
            <a:extLst>
              <a:ext uri="{FF2B5EF4-FFF2-40B4-BE49-F238E27FC236}">
                <a16:creationId xmlns:a16="http://schemas.microsoft.com/office/drawing/2014/main" xmlns="" id="{21DE9C95-668D-4C97-99D8-074E1701B424}"/>
              </a:ext>
            </a:extLst>
          </p:cNvPr>
          <p:cNvSpPr>
            <a:spLocks noGrp="1"/>
          </p:cNvSpPr>
          <p:nvPr>
            <p:ph type="title"/>
          </p:nvPr>
        </p:nvSpPr>
        <p:spPr>
          <a:xfrm>
            <a:off x="400050" y="406400"/>
            <a:ext cx="8343900" cy="889000"/>
          </a:xfrm>
          <a:prstGeom prst="rect">
            <a:avLst/>
          </a:prstGeom>
        </p:spPr>
        <p:txBody>
          <a:bodyPr vert="horz" lIns="91440" tIns="45720" rIns="91440" bIns="45720" rtlCol="0" anchor="ctr">
            <a:normAutofit/>
          </a:bodyPr>
          <a:lstStyle/>
          <a:p>
            <a:r>
              <a:rPr lang="en-US" dirty="0"/>
              <a:t>Click to edit Master title style</a:t>
            </a:r>
            <a:endParaRPr lang="en-ID" dirty="0"/>
          </a:p>
        </p:txBody>
      </p:sp>
      <p:sp>
        <p:nvSpPr>
          <p:cNvPr id="3" name="Text Placeholder 2">
            <a:extLst>
              <a:ext uri="{FF2B5EF4-FFF2-40B4-BE49-F238E27FC236}">
                <a16:creationId xmlns:a16="http://schemas.microsoft.com/office/drawing/2014/main" xmlns="" id="{A2F9BE55-B1B7-4BDF-8E9F-D05E93906AC4}"/>
              </a:ext>
            </a:extLst>
          </p:cNvPr>
          <p:cNvSpPr>
            <a:spLocks noGrp="1"/>
          </p:cNvSpPr>
          <p:nvPr>
            <p:ph type="body" idx="1"/>
          </p:nvPr>
        </p:nvSpPr>
        <p:spPr>
          <a:xfrm>
            <a:off x="400050" y="1524001"/>
            <a:ext cx="8343900" cy="4652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Tree>
    <p:extLst>
      <p:ext uri="{BB962C8B-B14F-4D97-AF65-F5344CB8AC3E}">
        <p14:creationId xmlns:p14="http://schemas.microsoft.com/office/powerpoint/2010/main" val="3768710001"/>
      </p:ext>
    </p:extLst>
  </p:cSld>
  <p:clrMap bg1="lt1" tx1="dk1" bg2="lt2" tx2="dk2" accent1="accent1" accent2="accent2" accent3="accent3" accent4="accent4" accent5="accent5" accent6="accent6" hlink="hlink" folHlink="folHlink"/>
  <p:sldLayoutIdLst>
    <p:sldLayoutId id="2147484436" r:id="rId1"/>
    <p:sldLayoutId id="2147484437" r:id="rId2"/>
    <p:sldLayoutId id="2147484438" r:id="rId3"/>
    <p:sldLayoutId id="2147484439" r:id="rId4"/>
    <p:sldLayoutId id="2147484440" r:id="rId5"/>
    <p:sldLayoutId id="2147484441" r:id="rId6"/>
    <p:sldLayoutId id="2147484442" r:id="rId7"/>
    <p:sldLayoutId id="2147484443" r:id="rId8"/>
    <p:sldLayoutId id="2147484444" r:id="rId9"/>
    <p:sldLayoutId id="2147484445" r:id="rId10"/>
    <p:sldLayoutId id="2147484446" r:id="rId11"/>
    <p:sldLayoutId id="2147484447" r:id="rId12"/>
  </p:sldLayoutIdLst>
  <p:hf sldNum="0" hdr="0" dt="0"/>
  <p:txStyles>
    <p:titleStyle>
      <a:lvl1pPr algn="l" defTabSz="685800" rtl="0" eaLnBrk="1" latinLnBrk="0" hangingPunct="1">
        <a:lnSpc>
          <a:spcPct val="90000"/>
        </a:lnSpc>
        <a:spcBef>
          <a:spcPct val="0"/>
        </a:spcBef>
        <a:buNone/>
        <a:defRPr sz="3300" b="1" kern="1200">
          <a:solidFill>
            <a:schemeClr val="tx1"/>
          </a:solidFill>
          <a:latin typeface="Georgia" panose="02040502050405020303"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Segoe UI Light" panose="020B0502040204020203" pitchFamily="34" charset="0"/>
          <a:ea typeface="+mn-ea"/>
          <a:cs typeface="Segoe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Segoe UI Light" panose="020B0502040204020203" pitchFamily="34" charset="0"/>
          <a:ea typeface="+mn-ea"/>
          <a:cs typeface="Segoe UI Light" panose="020B0502040204020203"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36">
          <p15:clr>
            <a:srgbClr val="F26B43"/>
          </p15:clr>
        </p15:guide>
        <p15:guide id="2" pos="7344">
          <p15:clr>
            <a:srgbClr val="F26B43"/>
          </p15:clr>
        </p15:guide>
        <p15:guide id="3" orient="horz" pos="3936">
          <p15:clr>
            <a:srgbClr val="F26B43"/>
          </p15:clr>
        </p15:guide>
        <p15:guide id="4" orient="horz" pos="960">
          <p15:clr>
            <a:srgbClr val="F26B43"/>
          </p15:clr>
        </p15:guide>
        <p15:guide id="5" orient="horz" pos="81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5990DDE-6B56-4F9F-88FD-D581FBE9C1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86C116F0-77AE-4F9F-ABB0-253D2E1B17A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ED132A3-84C3-4352-8BB5-7302105F087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fld id="{627F4E9D-3A3A-494F-96FE-D962D202CEE9}" type="datetimeFigureOut">
              <a:rPr lang="en-US" smtClean="0">
                <a:solidFill>
                  <a:prstClr val="black">
                    <a:tint val="75000"/>
                  </a:prstClr>
                </a:solidFill>
                <a:latin typeface="Calibri Light"/>
              </a:rPr>
              <a:pPr defTabSz="685800" fontAlgn="auto">
                <a:spcBef>
                  <a:spcPts val="0"/>
                </a:spcBef>
                <a:spcAft>
                  <a:spcPts val="0"/>
                </a:spcAft>
              </a:pPr>
              <a:t>5/13/2021</a:t>
            </a:fld>
            <a:endParaRPr lang="en-US" dirty="0">
              <a:solidFill>
                <a:prstClr val="black">
                  <a:tint val="75000"/>
                </a:prstClr>
              </a:solidFill>
              <a:latin typeface="Calibri Light"/>
            </a:endParaRPr>
          </a:p>
        </p:txBody>
      </p:sp>
      <p:sp>
        <p:nvSpPr>
          <p:cNvPr id="5" name="Footer Placeholder 4">
            <a:extLst>
              <a:ext uri="{FF2B5EF4-FFF2-40B4-BE49-F238E27FC236}">
                <a16:creationId xmlns:a16="http://schemas.microsoft.com/office/drawing/2014/main" xmlns="" id="{F4164254-FA16-4DE3-9882-C8D3CBC877F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endParaRPr lang="en-US" dirty="0">
              <a:solidFill>
                <a:prstClr val="black">
                  <a:tint val="75000"/>
                </a:prstClr>
              </a:solidFill>
              <a:latin typeface="Calibri Light"/>
            </a:endParaRPr>
          </a:p>
        </p:txBody>
      </p:sp>
      <p:sp>
        <p:nvSpPr>
          <p:cNvPr id="6" name="Slide Number Placeholder 5">
            <a:extLst>
              <a:ext uri="{FF2B5EF4-FFF2-40B4-BE49-F238E27FC236}">
                <a16:creationId xmlns:a16="http://schemas.microsoft.com/office/drawing/2014/main" xmlns="" id="{F1E2F2F1-A803-4E55-AFD0-4AC0D99C6E8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BA6CF7BC-F86E-4A38-906F-DA4DB4AE557B}" type="slidenum">
              <a:rPr lang="en-US" smtClean="0">
                <a:solidFill>
                  <a:prstClr val="black">
                    <a:tint val="75000"/>
                  </a:prstClr>
                </a:solidFill>
                <a:latin typeface="Calibri Light"/>
              </a:rPr>
              <a:pPr defTabSz="685800" fontAlgn="auto">
                <a:spcBef>
                  <a:spcPts val="0"/>
                </a:spcBef>
                <a:spcAft>
                  <a:spcPts val="0"/>
                </a:spcAft>
              </a:pPr>
              <a:t>‹#›</a:t>
            </a:fld>
            <a:endParaRPr lang="en-US" dirty="0">
              <a:solidFill>
                <a:prstClr val="black">
                  <a:tint val="75000"/>
                </a:prstClr>
              </a:solidFill>
              <a:latin typeface="Calibri Light"/>
            </a:endParaRPr>
          </a:p>
        </p:txBody>
      </p:sp>
    </p:spTree>
    <p:extLst>
      <p:ext uri="{BB962C8B-B14F-4D97-AF65-F5344CB8AC3E}">
        <p14:creationId xmlns:p14="http://schemas.microsoft.com/office/powerpoint/2010/main" val="2097576301"/>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5990DDE-6B56-4F9F-88FD-D581FBE9C1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86C116F0-77AE-4F9F-ABB0-253D2E1B17A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ED132A3-84C3-4352-8BB5-7302105F087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fld id="{627F4E9D-3A3A-494F-96FE-D962D202CEE9}" type="datetimeFigureOut">
              <a:rPr lang="en-US" smtClean="0">
                <a:solidFill>
                  <a:prstClr val="black">
                    <a:tint val="75000"/>
                  </a:prstClr>
                </a:solidFill>
                <a:latin typeface="Calibri Light"/>
              </a:rPr>
              <a:pPr defTabSz="685800" fontAlgn="auto">
                <a:spcBef>
                  <a:spcPts val="0"/>
                </a:spcBef>
                <a:spcAft>
                  <a:spcPts val="0"/>
                </a:spcAft>
              </a:pPr>
              <a:t>5/13/2021</a:t>
            </a:fld>
            <a:endParaRPr lang="en-US" dirty="0">
              <a:solidFill>
                <a:prstClr val="black">
                  <a:tint val="75000"/>
                </a:prstClr>
              </a:solidFill>
              <a:latin typeface="Calibri Light"/>
            </a:endParaRPr>
          </a:p>
        </p:txBody>
      </p:sp>
      <p:sp>
        <p:nvSpPr>
          <p:cNvPr id="5" name="Footer Placeholder 4">
            <a:extLst>
              <a:ext uri="{FF2B5EF4-FFF2-40B4-BE49-F238E27FC236}">
                <a16:creationId xmlns:a16="http://schemas.microsoft.com/office/drawing/2014/main" xmlns="" id="{F4164254-FA16-4DE3-9882-C8D3CBC877F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endParaRPr lang="en-US" dirty="0">
              <a:solidFill>
                <a:prstClr val="black">
                  <a:tint val="75000"/>
                </a:prstClr>
              </a:solidFill>
              <a:latin typeface="Calibri Light"/>
            </a:endParaRPr>
          </a:p>
        </p:txBody>
      </p:sp>
      <p:sp>
        <p:nvSpPr>
          <p:cNvPr id="6" name="Slide Number Placeholder 5">
            <a:extLst>
              <a:ext uri="{FF2B5EF4-FFF2-40B4-BE49-F238E27FC236}">
                <a16:creationId xmlns:a16="http://schemas.microsoft.com/office/drawing/2014/main" xmlns="" id="{F1E2F2F1-A803-4E55-AFD0-4AC0D99C6E8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BA6CF7BC-F86E-4A38-906F-DA4DB4AE557B}" type="slidenum">
              <a:rPr lang="en-US" smtClean="0">
                <a:solidFill>
                  <a:prstClr val="black">
                    <a:tint val="75000"/>
                  </a:prstClr>
                </a:solidFill>
                <a:latin typeface="Calibri Light"/>
              </a:rPr>
              <a:pPr defTabSz="685800" fontAlgn="auto">
                <a:spcBef>
                  <a:spcPts val="0"/>
                </a:spcBef>
                <a:spcAft>
                  <a:spcPts val="0"/>
                </a:spcAft>
              </a:pPr>
              <a:t>‹#›</a:t>
            </a:fld>
            <a:endParaRPr lang="en-US" dirty="0">
              <a:solidFill>
                <a:prstClr val="black">
                  <a:tint val="75000"/>
                </a:prstClr>
              </a:solidFill>
              <a:latin typeface="Calibri Light"/>
            </a:endParaRPr>
          </a:p>
        </p:txBody>
      </p:sp>
    </p:spTree>
    <p:extLst>
      <p:ext uri="{BB962C8B-B14F-4D97-AF65-F5344CB8AC3E}">
        <p14:creationId xmlns:p14="http://schemas.microsoft.com/office/powerpoint/2010/main" val="1202923314"/>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 xmlns:a16="http://schemas.microsoft.com/office/drawing/2014/main" id="{6A607F61-C91A-47FF-BBFB-DF776E24F283}"/>
              </a:ext>
            </a:extLst>
          </p:cNvPr>
          <p:cNvGraphicFramePr>
            <a:graphicFrameLocks noChangeAspect="1"/>
          </p:cNvGraphicFramePr>
          <p:nvPr userDrawn="1">
            <p:custDataLst>
              <p:tags r:id="rId15"/>
            </p:custDataLs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spid="_x0000_s87551" name="think-cell Slide" r:id="rId17" imgW="383" imgH="384" progId="TCLayout.ActiveDocument.1">
                  <p:embed/>
                </p:oleObj>
              </mc:Choice>
              <mc:Fallback>
                <p:oleObj name="think-cell Slide" r:id="rId17" imgW="383" imgH="384" progId="TCLayout.ActiveDocument.1">
                  <p:embed/>
                  <p:pic>
                    <p:nvPicPr>
                      <p:cNvPr id="0" name=""/>
                      <p:cNvPicPr/>
                      <p:nvPr/>
                    </p:nvPicPr>
                    <p:blipFill>
                      <a:blip r:embed="rId18"/>
                      <a:stretch>
                        <a:fillRect/>
                      </a:stretch>
                    </p:blipFill>
                    <p:spPr>
                      <a:xfrm>
                        <a:off x="1191" y="1588"/>
                        <a:ext cx="1191" cy="1588"/>
                      </a:xfrm>
                      <a:prstGeom prst="rect">
                        <a:avLst/>
                      </a:prstGeom>
                    </p:spPr>
                  </p:pic>
                </p:oleObj>
              </mc:Fallback>
            </mc:AlternateContent>
          </a:graphicData>
        </a:graphic>
      </p:graphicFrame>
      <p:sp>
        <p:nvSpPr>
          <p:cNvPr id="4" name="Rectangle 3" hidden="1">
            <a:extLst>
              <a:ext uri="{FF2B5EF4-FFF2-40B4-BE49-F238E27FC236}">
                <a16:creationId xmlns="" xmlns:a16="http://schemas.microsoft.com/office/drawing/2014/main" id="{98082631-599A-467D-B49A-E699D64CA6CB}"/>
              </a:ext>
            </a:extLst>
          </p:cNvPr>
          <p:cNvSpPr/>
          <p:nvPr userDrawn="1">
            <p:custDataLst>
              <p:tags r:id="rId16"/>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defTabSz="685800" fontAlgn="auto">
              <a:spcBef>
                <a:spcPts val="0"/>
              </a:spcBef>
              <a:spcAft>
                <a:spcPts val="0"/>
              </a:spcAft>
            </a:pPr>
            <a:endParaRPr lang="en-US" sz="3300" b="1" dirty="0">
              <a:solidFill>
                <a:srgbClr val="FFFFFF"/>
              </a:solidFill>
              <a:latin typeface="Georgia" panose="02040502050405020303" pitchFamily="18" charset="0"/>
              <a:sym typeface="Georgia" panose="02040502050405020303" pitchFamily="18" charset="0"/>
            </a:endParaRPr>
          </a:p>
        </p:txBody>
      </p:sp>
      <p:sp>
        <p:nvSpPr>
          <p:cNvPr id="2" name="Title Placeholder 1">
            <a:extLst>
              <a:ext uri="{FF2B5EF4-FFF2-40B4-BE49-F238E27FC236}">
                <a16:creationId xmlns="" xmlns:a16="http://schemas.microsoft.com/office/drawing/2014/main" id="{21DE9C95-668D-4C97-99D8-074E1701B424}"/>
              </a:ext>
            </a:extLst>
          </p:cNvPr>
          <p:cNvSpPr>
            <a:spLocks noGrp="1"/>
          </p:cNvSpPr>
          <p:nvPr>
            <p:ph type="title"/>
          </p:nvPr>
        </p:nvSpPr>
        <p:spPr>
          <a:xfrm>
            <a:off x="400050" y="406400"/>
            <a:ext cx="8343900" cy="889000"/>
          </a:xfrm>
          <a:prstGeom prst="rect">
            <a:avLst/>
          </a:prstGeom>
        </p:spPr>
        <p:txBody>
          <a:bodyPr vert="horz" lIns="91440" tIns="45720" rIns="91440" bIns="45720" rtlCol="0" anchor="ctr">
            <a:normAutofit/>
          </a:bodyPr>
          <a:lstStyle/>
          <a:p>
            <a:r>
              <a:rPr lang="en-US" dirty="0"/>
              <a:t>Click to edit Master title style</a:t>
            </a:r>
            <a:endParaRPr lang="en-ID" dirty="0"/>
          </a:p>
        </p:txBody>
      </p:sp>
      <p:sp>
        <p:nvSpPr>
          <p:cNvPr id="3" name="Text Placeholder 2">
            <a:extLst>
              <a:ext uri="{FF2B5EF4-FFF2-40B4-BE49-F238E27FC236}">
                <a16:creationId xmlns="" xmlns:a16="http://schemas.microsoft.com/office/drawing/2014/main" id="{A2F9BE55-B1B7-4BDF-8E9F-D05E93906AC4}"/>
              </a:ext>
            </a:extLst>
          </p:cNvPr>
          <p:cNvSpPr>
            <a:spLocks noGrp="1"/>
          </p:cNvSpPr>
          <p:nvPr>
            <p:ph type="body" idx="1"/>
          </p:nvPr>
        </p:nvSpPr>
        <p:spPr>
          <a:xfrm>
            <a:off x="400050" y="1524001"/>
            <a:ext cx="8343900" cy="4652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Tree>
    <p:extLst>
      <p:ext uri="{BB962C8B-B14F-4D97-AF65-F5344CB8AC3E}">
        <p14:creationId xmlns:p14="http://schemas.microsoft.com/office/powerpoint/2010/main" val="4197624281"/>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Lst>
  <p:hf sldNum="0" hdr="0" dt="0"/>
  <p:txStyles>
    <p:titleStyle>
      <a:lvl1pPr algn="l" defTabSz="685800" rtl="0" eaLnBrk="1" latinLnBrk="0" hangingPunct="1">
        <a:lnSpc>
          <a:spcPct val="90000"/>
        </a:lnSpc>
        <a:spcBef>
          <a:spcPct val="0"/>
        </a:spcBef>
        <a:buNone/>
        <a:defRPr sz="3300" b="1" kern="1200">
          <a:solidFill>
            <a:schemeClr val="tx1"/>
          </a:solidFill>
          <a:latin typeface="Georgia" panose="02040502050405020303"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Segoe UI Light" panose="020B0502040204020203" pitchFamily="34" charset="0"/>
          <a:ea typeface="+mn-ea"/>
          <a:cs typeface="Segoe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Segoe UI Light" panose="020B0502040204020203" pitchFamily="34" charset="0"/>
          <a:ea typeface="+mn-ea"/>
          <a:cs typeface="Segoe UI Light" panose="020B0502040204020203"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xmlns="">
        <p15:guide id="1" pos="336">
          <p15:clr>
            <a:srgbClr val="F26B43"/>
          </p15:clr>
        </p15:guide>
        <p15:guide id="2" pos="7344">
          <p15:clr>
            <a:srgbClr val="F26B43"/>
          </p15:clr>
        </p15:guide>
        <p15:guide id="3" orient="horz" pos="3936">
          <p15:clr>
            <a:srgbClr val="F26B43"/>
          </p15:clr>
        </p15:guide>
        <p15:guide id="4" orient="horz" pos="960">
          <p15:clr>
            <a:srgbClr val="F26B43"/>
          </p15:clr>
        </p15:guide>
        <p15:guide id="5" orient="horz" pos="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7.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chart" Target="../charts/chart6.xml"/><Relationship Id="rId7" Type="http://schemas.openxmlformats.org/officeDocument/2006/relationships/chart" Target="../charts/chart10.xml"/><Relationship Id="rId2" Type="http://schemas.openxmlformats.org/officeDocument/2006/relationships/chart" Target="../charts/chart5.xml"/><Relationship Id="rId1" Type="http://schemas.openxmlformats.org/officeDocument/2006/relationships/slideLayout" Target="../slideLayouts/slideLayout15.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chart" Target="../charts/char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7" Type="http://schemas.openxmlformats.org/officeDocument/2006/relationships/chart" Target="../charts/chart16.xml"/><Relationship Id="rId2" Type="http://schemas.openxmlformats.org/officeDocument/2006/relationships/chart" Target="../charts/chart11.xml"/><Relationship Id="rId1" Type="http://schemas.openxmlformats.org/officeDocument/2006/relationships/slideLayout" Target="../slideLayouts/slideLayout15.xml"/><Relationship Id="rId6" Type="http://schemas.openxmlformats.org/officeDocument/2006/relationships/chart" Target="../charts/chart15.xml"/><Relationship Id="rId5" Type="http://schemas.openxmlformats.org/officeDocument/2006/relationships/chart" Target="../charts/chart14.xml"/><Relationship Id="rId4" Type="http://schemas.openxmlformats.org/officeDocument/2006/relationships/chart" Target="../charts/chart13.xml"/></Relationships>
</file>

<file path=ppt/slides/_rels/slide1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10.xml"/><Relationship Id="rId5" Type="http://schemas.openxmlformats.org/officeDocument/2006/relationships/chart" Target="../charts/chart20.xml"/><Relationship Id="rId4" Type="http://schemas.openxmlformats.org/officeDocument/2006/relationships/chart" Target="../charts/chart19.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1.xml"/><Relationship Id="rId4" Type="http://schemas.openxmlformats.org/officeDocument/2006/relationships/image" Target="../media/image8.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8.xml"/><Relationship Id="rId1" Type="http://schemas.openxmlformats.org/officeDocument/2006/relationships/vmlDrawing" Target="../drawings/vmlDrawing6.vml"/><Relationship Id="rId5" Type="http://schemas.openxmlformats.org/officeDocument/2006/relationships/image" Target="../media/image3.emf"/><Relationship Id="rId4"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5.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0.xml"/><Relationship Id="rId5" Type="http://schemas.openxmlformats.org/officeDocument/2006/relationships/hyperlink" Target="http://www.dcs.gov.za/" TargetMode="External"/><Relationship Id="rId4" Type="http://schemas.openxmlformats.org/officeDocument/2006/relationships/hyperlink" Target="http://www.publicworks.gov.za/"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endParaRPr lang="en-GB" dirty="0"/>
          </a:p>
        </p:txBody>
      </p:sp>
      <p:sp>
        <p:nvSpPr>
          <p:cNvPr id="3" name="Subtitle 2"/>
          <p:cNvSpPr>
            <a:spLocks noGrp="1"/>
          </p:cNvSpPr>
          <p:nvPr>
            <p:ph type="subTitle" sz="quarter" idx="1"/>
          </p:nvPr>
        </p:nvSpPr>
        <p:spPr/>
        <p:txBody>
          <a:bodyPr/>
          <a:lstStyle/>
          <a:p>
            <a:endParaRPr lang="en-GB" dirty="0"/>
          </a:p>
        </p:txBody>
      </p:sp>
      <p:pic>
        <p:nvPicPr>
          <p:cNvPr id="4" name="Picture 3" descr="Slide1 Template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915"/>
            <a:ext cx="9144000" cy="6858000"/>
          </a:xfrm>
          <a:prstGeom prst="rect">
            <a:avLst/>
          </a:prstGeom>
        </p:spPr>
      </p:pic>
      <p:sp>
        <p:nvSpPr>
          <p:cNvPr id="5" name="TextBox 4"/>
          <p:cNvSpPr txBox="1"/>
          <p:nvPr/>
        </p:nvSpPr>
        <p:spPr>
          <a:xfrm>
            <a:off x="-62756" y="0"/>
            <a:ext cx="4688541" cy="5155217"/>
          </a:xfrm>
          <a:prstGeom prst="rect">
            <a:avLst/>
          </a:prstGeom>
          <a:noFill/>
        </p:spPr>
        <p:txBody>
          <a:bodyPr wrap="square" lIns="91398" tIns="45700" rIns="91398" bIns="45700" rtlCol="0">
            <a:spAutoFit/>
          </a:bodyPr>
          <a:lstStyle/>
          <a:p>
            <a:pPr algn="ctr" defTabSz="913964" fontAlgn="auto">
              <a:spcBef>
                <a:spcPts val="0"/>
              </a:spcBef>
              <a:spcAft>
                <a:spcPts val="0"/>
              </a:spcAft>
            </a:pPr>
            <a:endParaRPr lang="en-ZA" sz="4700" b="1" dirty="0">
              <a:solidFill>
                <a:schemeClr val="accent4">
                  <a:lumMod val="50000"/>
                </a:schemeClr>
              </a:solidFill>
              <a:latin typeface="Calibri"/>
            </a:endParaRPr>
          </a:p>
          <a:p>
            <a:pPr algn="ctr" defTabSz="913964" fontAlgn="auto">
              <a:spcBef>
                <a:spcPts val="0"/>
              </a:spcBef>
              <a:spcAft>
                <a:spcPts val="0"/>
              </a:spcAft>
            </a:pPr>
            <a:r>
              <a:rPr lang="en-ZA" sz="4700" b="1" dirty="0" smtClean="0">
                <a:solidFill>
                  <a:srgbClr val="35592D"/>
                </a:solidFill>
                <a:latin typeface="Calibri"/>
              </a:rPr>
              <a:t>Presentation of the </a:t>
            </a:r>
            <a:r>
              <a:rPr lang="en-ZA" sz="4700" b="1" dirty="0">
                <a:solidFill>
                  <a:srgbClr val="35592D"/>
                </a:solidFill>
                <a:latin typeface="Calibri"/>
              </a:rPr>
              <a:t/>
            </a:r>
            <a:br>
              <a:rPr lang="en-ZA" sz="4700" b="1" dirty="0">
                <a:solidFill>
                  <a:srgbClr val="35592D"/>
                </a:solidFill>
                <a:latin typeface="Calibri"/>
              </a:rPr>
            </a:br>
            <a:r>
              <a:rPr lang="en-ZA" sz="4700" b="1" dirty="0" smtClean="0">
                <a:solidFill>
                  <a:srgbClr val="35592D"/>
                </a:solidFill>
                <a:latin typeface="Calibri"/>
              </a:rPr>
              <a:t>4</a:t>
            </a:r>
            <a:r>
              <a:rPr lang="en-ZA" sz="4700" b="1" baseline="30000" dirty="0" smtClean="0">
                <a:solidFill>
                  <a:srgbClr val="35592D"/>
                </a:solidFill>
                <a:latin typeface="Calibri"/>
              </a:rPr>
              <a:t>th</a:t>
            </a:r>
            <a:r>
              <a:rPr lang="en-ZA" sz="4700" b="1" dirty="0" smtClean="0">
                <a:solidFill>
                  <a:srgbClr val="35592D"/>
                </a:solidFill>
                <a:latin typeface="Calibri"/>
              </a:rPr>
              <a:t>  Quarter Performance </a:t>
            </a:r>
            <a:r>
              <a:rPr lang="en-ZA" sz="4700" b="1" dirty="0">
                <a:solidFill>
                  <a:srgbClr val="35592D"/>
                </a:solidFill>
                <a:latin typeface="Calibri"/>
              </a:rPr>
              <a:t>Report (</a:t>
            </a:r>
            <a:r>
              <a:rPr lang="en-ZA" sz="4700" b="1" dirty="0" smtClean="0">
                <a:solidFill>
                  <a:srgbClr val="35592D"/>
                </a:solidFill>
                <a:latin typeface="Calibri"/>
              </a:rPr>
              <a:t>2020/21)</a:t>
            </a:r>
            <a:r>
              <a:rPr lang="en-ZA" sz="4700" b="1" dirty="0">
                <a:solidFill>
                  <a:schemeClr val="accent4">
                    <a:lumMod val="50000"/>
                  </a:schemeClr>
                </a:solidFill>
                <a:latin typeface="Calibri"/>
              </a:rPr>
              <a:t/>
            </a:r>
            <a:br>
              <a:rPr lang="en-ZA" sz="4700" b="1" dirty="0">
                <a:solidFill>
                  <a:schemeClr val="accent4">
                    <a:lumMod val="50000"/>
                  </a:schemeClr>
                </a:solidFill>
                <a:latin typeface="Calibri"/>
              </a:rPr>
            </a:br>
            <a:endParaRPr lang="en-ZA" sz="4700" b="1" dirty="0">
              <a:solidFill>
                <a:schemeClr val="accent4">
                  <a:lumMod val="50000"/>
                </a:schemeClr>
              </a:solidFill>
              <a:latin typeface="Calibri"/>
            </a:endParaRPr>
          </a:p>
        </p:txBody>
      </p:sp>
    </p:spTree>
    <p:extLst>
      <p:ext uri="{BB962C8B-B14F-4D97-AF65-F5344CB8AC3E}">
        <p14:creationId xmlns:p14="http://schemas.microsoft.com/office/powerpoint/2010/main" val="3352066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a16="http://schemas.microsoft.com/office/drawing/2014/main" xmlns=""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Lorem Ipsum</a:t>
            </a:r>
          </a:p>
        </p:txBody>
      </p:sp>
      <p:pic>
        <p:nvPicPr>
          <p:cNvPr id="11" name="Picture 10" descr="A close up of a sign&#10;&#10;Description automatically generated">
            <a:extLst>
              <a:ext uri="{FF2B5EF4-FFF2-40B4-BE49-F238E27FC236}">
                <a16:creationId xmlns:a16="http://schemas.microsoft.com/office/drawing/2014/main" xmlns=""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a16="http://schemas.microsoft.com/office/drawing/2014/main" xmlns=""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0" y="0"/>
            <a:ext cx="9144000" cy="6858000"/>
            <a:chOff x="0" y="0"/>
            <a:chExt cx="9144000" cy="685800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9144000" cy="6804752"/>
            </a:xfrm>
            <a:prstGeom prst="rect">
              <a:avLst/>
            </a:prstGeom>
          </p:spPr>
        </p:pic>
        <p:sp>
          <p:nvSpPr>
            <p:cNvPr id="6" name="Rectangle 5">
              <a:extLst>
                <a:ext uri="{FF2B5EF4-FFF2-40B4-BE49-F238E27FC236}">
                  <a16:creationId xmlns:a16="http://schemas.microsoft.com/office/drawing/2014/main" xmlns="" id="{CB85838F-B856-4F93-A63D-35FA79D3278C}"/>
                </a:ext>
              </a:extLst>
            </p:cNvPr>
            <p:cNvSpPr/>
            <p:nvPr/>
          </p:nvSpPr>
          <p:spPr>
            <a:xfrm>
              <a:off x="0" y="0"/>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7" name="Rectangle 6">
              <a:extLst>
                <a:ext uri="{FF2B5EF4-FFF2-40B4-BE49-F238E27FC236}">
                  <a16:creationId xmlns:a16="http://schemas.microsoft.com/office/drawing/2014/main" xmlns="" id="{EC712674-A4F6-4CBF-ABFE-9D83257F838F}"/>
                </a:ext>
              </a:extLst>
            </p:cNvPr>
            <p:cNvSpPr/>
            <p:nvPr/>
          </p:nvSpPr>
          <p:spPr>
            <a:xfrm>
              <a:off x="1110653" y="1"/>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grpSp>
      <p:sp>
        <p:nvSpPr>
          <p:cNvPr id="14" name="Title 1">
            <a:extLst>
              <a:ext uri="{FF2B5EF4-FFF2-40B4-BE49-F238E27FC236}">
                <a16:creationId xmlns:a16="http://schemas.microsoft.com/office/drawing/2014/main" xmlns="" id="{29727885-EAA1-472D-AC46-FA364467267D}"/>
              </a:ext>
            </a:extLst>
          </p:cNvPr>
          <p:cNvSpPr txBox="1">
            <a:spLocks/>
          </p:cNvSpPr>
          <p:nvPr/>
        </p:nvSpPr>
        <p:spPr>
          <a:xfrm>
            <a:off x="1441506" y="1424638"/>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chemeClr val="bg1"/>
                </a:solidFill>
              </a:rPr>
              <a:t>2020/21 Quarter </a:t>
            </a:r>
            <a:r>
              <a:rPr lang="en-US" sz="4800" dirty="0">
                <a:solidFill>
                  <a:schemeClr val="bg1"/>
                </a:solidFill>
              </a:rPr>
              <a:t>F</a:t>
            </a:r>
            <a:r>
              <a:rPr lang="en-US" sz="4800" dirty="0" smtClean="0">
                <a:solidFill>
                  <a:schemeClr val="bg1"/>
                </a:solidFill>
              </a:rPr>
              <a:t>our / Annual Performance Report </a:t>
            </a:r>
            <a:endParaRPr lang="en-US" sz="4800" dirty="0">
              <a:solidFill>
                <a:schemeClr val="bg1"/>
              </a:solidFill>
            </a:endParaRPr>
          </a:p>
        </p:txBody>
      </p:sp>
      <p:sp>
        <p:nvSpPr>
          <p:cNvPr id="15" name="Rectangle: Rounded Corners 8">
            <a:extLst>
              <a:ext uri="{FF2B5EF4-FFF2-40B4-BE49-F238E27FC236}">
                <a16:creationId xmlns:a16="http://schemas.microsoft.com/office/drawing/2014/main" xmlns="" id="{60CEC877-F66A-4F4E-8FFB-54366BE31DBA}"/>
              </a:ext>
            </a:extLst>
          </p:cNvPr>
          <p:cNvSpPr/>
          <p:nvPr/>
        </p:nvSpPr>
        <p:spPr>
          <a:xfrm>
            <a:off x="1441506" y="4696147"/>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Arial" panose="020B0604020202020204" pitchFamily="34" charset="0"/>
                <a:cs typeface="Arial" panose="020B0604020202020204" pitchFamily="34" charset="0"/>
              </a:rPr>
              <a:t>Overview</a:t>
            </a:r>
            <a:endParaRPr lang="en-US" sz="2800" dirty="0">
              <a:solidFill>
                <a:schemeClr val="tx1"/>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xmlns="" id="{1960F5BB-CF73-432B-9E1C-7B63215D0ECE}"/>
              </a:ext>
            </a:extLst>
          </p:cNvPr>
          <p:cNvCxnSpPr/>
          <p:nvPr/>
        </p:nvCxnSpPr>
        <p:spPr>
          <a:xfrm>
            <a:off x="1441506" y="1084027"/>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ight Triangle 16">
            <a:extLst>
              <a:ext uri="{FF2B5EF4-FFF2-40B4-BE49-F238E27FC236}">
                <a16:creationId xmlns:a16="http://schemas.microsoft.com/office/drawing/2014/main" xmlns="" id="{2C375972-9C28-4C3B-94C7-BDAC3A5EB1C4}"/>
              </a:ext>
            </a:extLst>
          </p:cNvPr>
          <p:cNvSpPr/>
          <p:nvPr/>
        </p:nvSpPr>
        <p:spPr>
          <a:xfrm>
            <a:off x="6525335" y="-42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Right Triangle 17">
            <a:extLst>
              <a:ext uri="{FF2B5EF4-FFF2-40B4-BE49-F238E27FC236}">
                <a16:creationId xmlns:a16="http://schemas.microsoft.com/office/drawing/2014/main" xmlns="" id="{2C375972-9C28-4C3B-94C7-BDAC3A5EB1C4}"/>
              </a:ext>
            </a:extLst>
          </p:cNvPr>
          <p:cNvSpPr/>
          <p:nvPr/>
        </p:nvSpPr>
        <p:spPr>
          <a:xfrm flipH="1">
            <a:off x="939203" y="-919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57337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2"/>
          <p:cNvSpPr>
            <a:spLocks noGrp="1"/>
          </p:cNvSpPr>
          <p:nvPr>
            <p:ph type="title" idx="4294967295"/>
          </p:nvPr>
        </p:nvSpPr>
        <p:spPr>
          <a:xfrm>
            <a:off x="-30163" y="0"/>
            <a:ext cx="9174163" cy="884238"/>
          </a:xfrm>
          <a:prstGeom prst="rect">
            <a:avLst/>
          </a:prstGeom>
        </p:spPr>
        <p:txBody>
          <a:bodyPr anchor="ctr"/>
          <a:lstStyle/>
          <a:p>
            <a:pPr algn="ctr"/>
            <a:r>
              <a:rPr lang="en-ZA" sz="3000" kern="1200" dirty="0">
                <a:solidFill>
                  <a:schemeClr val="bg1"/>
                </a:solidFill>
                <a:latin typeface="Arial Black" panose="020B0A04020102020204" pitchFamily="34" charset="0"/>
              </a:rPr>
              <a:t>OVERALL QUARTER </a:t>
            </a:r>
            <a:r>
              <a:rPr lang="en-ZA" sz="3000" kern="1200" dirty="0" smtClean="0">
                <a:solidFill>
                  <a:schemeClr val="bg1"/>
                </a:solidFill>
                <a:latin typeface="Arial Black" panose="020B0A04020102020204" pitchFamily="34" charset="0"/>
              </a:rPr>
              <a:t>FOUR / ANNUAL PERFORMANCE</a:t>
            </a:r>
            <a:endParaRPr lang="en-ZA" sz="3000" kern="1200" dirty="0">
              <a:solidFill>
                <a:schemeClr val="bg1"/>
              </a:solidFill>
              <a:latin typeface="Arial Black" panose="020B0A04020102020204" pitchFamily="34" charset="0"/>
            </a:endParaRPr>
          </a:p>
        </p:txBody>
      </p:sp>
      <p:graphicFrame>
        <p:nvGraphicFramePr>
          <p:cNvPr id="31" name="Table 30">
            <a:extLst>
              <a:ext uri="{FF2B5EF4-FFF2-40B4-BE49-F238E27FC236}">
                <a16:creationId xmlns:a16="http://schemas.microsoft.com/office/drawing/2014/main" xmlns="" id="{127EDD55-11E4-4AC6-ADAB-3087A724F798}"/>
              </a:ext>
            </a:extLst>
          </p:cNvPr>
          <p:cNvGraphicFramePr>
            <a:graphicFrameLocks noGrp="1"/>
          </p:cNvGraphicFramePr>
          <p:nvPr>
            <p:extLst>
              <p:ext uri="{D42A27DB-BD31-4B8C-83A1-F6EECF244321}">
                <p14:modId xmlns:p14="http://schemas.microsoft.com/office/powerpoint/2010/main" val="2911802627"/>
              </p:ext>
            </p:extLst>
          </p:nvPr>
        </p:nvGraphicFramePr>
        <p:xfrm>
          <a:off x="313765" y="1147482"/>
          <a:ext cx="8523107" cy="4945605"/>
        </p:xfrm>
        <a:graphic>
          <a:graphicData uri="http://schemas.openxmlformats.org/drawingml/2006/table">
            <a:tbl>
              <a:tblPr firstRow="1" bandRow="1">
                <a:tableStyleId>{F5AB1C69-6EDB-4FF4-983F-18BD219EF322}</a:tableStyleId>
              </a:tblPr>
              <a:tblGrid>
                <a:gridCol w="1696420">
                  <a:extLst>
                    <a:ext uri="{9D8B030D-6E8A-4147-A177-3AD203B41FA5}">
                      <a16:colId xmlns:a16="http://schemas.microsoft.com/office/drawing/2014/main" xmlns="" val="2564411398"/>
                    </a:ext>
                  </a:extLst>
                </a:gridCol>
                <a:gridCol w="1034732">
                  <a:extLst>
                    <a:ext uri="{9D8B030D-6E8A-4147-A177-3AD203B41FA5}">
                      <a16:colId xmlns:a16="http://schemas.microsoft.com/office/drawing/2014/main" xmlns="" val="2851696159"/>
                    </a:ext>
                  </a:extLst>
                </a:gridCol>
                <a:gridCol w="1158391">
                  <a:extLst>
                    <a:ext uri="{9D8B030D-6E8A-4147-A177-3AD203B41FA5}">
                      <a16:colId xmlns:a16="http://schemas.microsoft.com/office/drawing/2014/main" xmlns="" val="1005280288"/>
                    </a:ext>
                  </a:extLst>
                </a:gridCol>
                <a:gridCol w="1158391"/>
                <a:gridCol w="1158391"/>
                <a:gridCol w="1158391">
                  <a:extLst>
                    <a:ext uri="{9D8B030D-6E8A-4147-A177-3AD203B41FA5}">
                      <a16:colId xmlns:a16="http://schemas.microsoft.com/office/drawing/2014/main" xmlns="" val="576146675"/>
                    </a:ext>
                  </a:extLst>
                </a:gridCol>
                <a:gridCol w="1158391">
                  <a:extLst>
                    <a:ext uri="{9D8B030D-6E8A-4147-A177-3AD203B41FA5}">
                      <a16:colId xmlns:a16="http://schemas.microsoft.com/office/drawing/2014/main" xmlns="" val="1204493047"/>
                    </a:ext>
                  </a:extLst>
                </a:gridCol>
              </a:tblGrid>
              <a:tr h="869782">
                <a:tc>
                  <a:txBody>
                    <a:bodyPr/>
                    <a:lstStyle/>
                    <a:p>
                      <a:pPr algn="ctr"/>
                      <a:r>
                        <a:rPr lang="en-US" sz="1200" b="1" kern="1200" dirty="0" smtClean="0">
                          <a:solidFill>
                            <a:schemeClr val="bg1"/>
                          </a:solidFill>
                          <a:latin typeface="+mn-lt"/>
                          <a:ea typeface="+mn-ea"/>
                          <a:cs typeface="+mn-cs"/>
                        </a:rPr>
                        <a:t>Programme name</a:t>
                      </a:r>
                      <a:endParaRPr lang="en-US" sz="1200" b="1" kern="1200" dirty="0">
                        <a:solidFill>
                          <a:schemeClr val="bg1"/>
                        </a:solidFill>
                        <a:latin typeface="+mn-lt"/>
                        <a:ea typeface="+mn-ea"/>
                        <a:cs typeface="+mn-cs"/>
                      </a:endParaRPr>
                    </a:p>
                  </a:txBody>
                  <a:tcPr marL="68580" marR="68580" marT="34290" marB="34290" anchor="ct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1200" b="1" kern="1200" noProof="0" dirty="0" smtClean="0">
                          <a:solidFill>
                            <a:schemeClr val="bg1"/>
                          </a:solidFill>
                          <a:latin typeface="+mn-lt"/>
                          <a:ea typeface="+mn-ea"/>
                          <a:cs typeface="+mn-cs"/>
                        </a:rPr>
                        <a:t>Total no of indicators (KPIs)</a:t>
                      </a:r>
                    </a:p>
                  </a:txBody>
                  <a:tcP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Total number of Q4 targets</a:t>
                      </a:r>
                    </a:p>
                  </a:txBody>
                  <a:tcP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1200" dirty="0" smtClean="0">
                          <a:solidFill>
                            <a:schemeClr val="bg1"/>
                          </a:solidFill>
                        </a:rPr>
                        <a:t>Achieved Q4</a:t>
                      </a:r>
                      <a:r>
                        <a:rPr lang="en-US" sz="1200" baseline="0" dirty="0" smtClean="0">
                          <a:solidFill>
                            <a:schemeClr val="bg1"/>
                          </a:solidFill>
                        </a:rPr>
                        <a:t> </a:t>
                      </a:r>
                      <a:endParaRPr lang="en-US" sz="1200" dirty="0" smtClean="0">
                        <a:solidFill>
                          <a:schemeClr val="bg1"/>
                        </a:solidFill>
                      </a:endParaRPr>
                    </a:p>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endParaRPr kumimoji="0" lang="en-US" sz="1200" b="1" i="0" u="none" strike="noStrike" kern="1200" cap="none" spc="0" normalizeH="0" baseline="0" noProof="0" dirty="0" smtClean="0">
                        <a:ln>
                          <a:noFill/>
                        </a:ln>
                        <a:solidFill>
                          <a:schemeClr val="bg1"/>
                        </a:solidFill>
                        <a:effectLst/>
                        <a:uLnTx/>
                        <a:uFillTx/>
                        <a:latin typeface="+mn-lt"/>
                        <a:ea typeface="+mn-ea"/>
                        <a:cs typeface="+mn-cs"/>
                      </a:endParaRPr>
                    </a:p>
                  </a:txBody>
                  <a:tcP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kumimoji="0" lang="en-US" sz="1200" b="1" i="0" u="none" strike="noStrike" kern="1200" cap="none" spc="0" normalizeH="0" baseline="0" noProof="0" dirty="0" smtClean="0">
                          <a:ln>
                            <a:noFill/>
                          </a:ln>
                          <a:solidFill>
                            <a:schemeClr val="bg1"/>
                          </a:solidFill>
                          <a:effectLst/>
                          <a:uLnTx/>
                          <a:uFillTx/>
                          <a:latin typeface="+mn-lt"/>
                          <a:ea typeface="+mn-ea"/>
                          <a:cs typeface="+mn-cs"/>
                        </a:rPr>
                        <a:t>Total number of annual targets</a:t>
                      </a:r>
                    </a:p>
                  </a:txBody>
                  <a:tcPr>
                    <a:solidFill>
                      <a:srgbClr val="545D70"/>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sz="1200" dirty="0" smtClean="0">
                          <a:solidFill>
                            <a:schemeClr val="bg1"/>
                          </a:solidFill>
                        </a:rPr>
                        <a:t>Achieved Annual </a:t>
                      </a:r>
                    </a:p>
                    <a:p>
                      <a:endParaRPr lang="en-US" sz="1200" dirty="0">
                        <a:solidFill>
                          <a:schemeClr val="bg1"/>
                        </a:solidFill>
                      </a:endParaRPr>
                    </a:p>
                  </a:txBody>
                  <a:tcPr>
                    <a:solidFill>
                      <a:srgbClr val="545D70"/>
                    </a:solidFill>
                  </a:tcPr>
                </a:tc>
                <a:tc>
                  <a:txBody>
                    <a:bodyPr/>
                    <a:lstStyle/>
                    <a:p>
                      <a:r>
                        <a:rPr lang="en-US" sz="1200" dirty="0" smtClean="0">
                          <a:solidFill>
                            <a:schemeClr val="bg1"/>
                          </a:solidFill>
                        </a:rPr>
                        <a:t>Not achieved annual</a:t>
                      </a:r>
                      <a:endParaRPr lang="en-US" sz="1200" dirty="0">
                        <a:solidFill>
                          <a:schemeClr val="bg1"/>
                        </a:solidFill>
                      </a:endParaRPr>
                    </a:p>
                  </a:txBody>
                  <a:tcPr>
                    <a:solidFill>
                      <a:srgbClr val="545D70"/>
                    </a:solidFill>
                  </a:tcPr>
                </a:tc>
                <a:extLst>
                  <a:ext uri="{0D108BD9-81ED-4DB2-BD59-A6C34878D82A}">
                    <a16:rowId xmlns:a16="http://schemas.microsoft.com/office/drawing/2014/main" xmlns="" val="108385598"/>
                  </a:ext>
                </a:extLst>
              </a:tr>
              <a:tr h="694419">
                <a:tc>
                  <a:txBody>
                    <a:bodyPr/>
                    <a:lstStyle/>
                    <a:p>
                      <a:r>
                        <a:rPr lang="en-US" sz="1200" dirty="0" smtClean="0">
                          <a:solidFill>
                            <a:schemeClr val="bg1"/>
                          </a:solidFill>
                        </a:rPr>
                        <a:t>1. Administration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21</a:t>
                      </a:r>
                      <a:endParaRPr lang="en-US" sz="1800" b="0" dirty="0">
                        <a:solidFill>
                          <a:schemeClr val="tx1"/>
                        </a:solidFill>
                      </a:endParaRPr>
                    </a:p>
                  </a:txBody>
                  <a:tcPr anchor="ctr"/>
                </a:tc>
                <a:tc>
                  <a:txBody>
                    <a:bodyPr/>
                    <a:lstStyle/>
                    <a:p>
                      <a:pPr marL="0" indent="0" algn="ctr">
                        <a:buFont typeface="Wingdings" pitchFamily="2" charset="2"/>
                        <a:buNone/>
                      </a:pPr>
                      <a:r>
                        <a:rPr lang="en-US" sz="1800" b="0" dirty="0" smtClean="0">
                          <a:solidFill>
                            <a:schemeClr val="tx1"/>
                          </a:solidFill>
                        </a:rPr>
                        <a:t>19</a:t>
                      </a:r>
                      <a:r>
                        <a:rPr lang="en-US" sz="1800" b="0" baseline="0" dirty="0" smtClean="0">
                          <a:solidFill>
                            <a:schemeClr val="tx1"/>
                          </a:solidFill>
                        </a:rPr>
                        <a:t> </a:t>
                      </a:r>
                    </a:p>
                  </a:txBody>
                  <a:tcPr anchor="ctr"/>
                </a:tc>
                <a:tc>
                  <a:txBody>
                    <a:bodyPr/>
                    <a:lstStyle/>
                    <a:p>
                      <a:pPr algn="ctr"/>
                      <a:r>
                        <a:rPr lang="en-US" sz="1800" b="0" dirty="0" smtClean="0">
                          <a:solidFill>
                            <a:schemeClr val="bg1"/>
                          </a:solidFill>
                        </a:rPr>
                        <a:t>7</a:t>
                      </a:r>
                      <a:endParaRPr lang="en-US" sz="1800" b="0" dirty="0">
                        <a:solidFill>
                          <a:schemeClr val="bg1"/>
                        </a:solidFill>
                      </a:endParaRPr>
                    </a:p>
                  </a:txBody>
                  <a:tcPr anchor="ctr">
                    <a:solidFill>
                      <a:srgbClr val="339933"/>
                    </a:solidFill>
                  </a:tcPr>
                </a:tc>
                <a:tc>
                  <a:txBody>
                    <a:bodyPr/>
                    <a:lstStyle/>
                    <a:p>
                      <a:pPr marL="0" indent="0" algn="ctr">
                        <a:buFont typeface="Wingdings" pitchFamily="2" charset="2"/>
                        <a:buNone/>
                      </a:pPr>
                      <a:r>
                        <a:rPr lang="en-US" sz="1800" b="0" dirty="0" smtClean="0">
                          <a:solidFill>
                            <a:schemeClr val="tx1"/>
                          </a:solidFill>
                        </a:rPr>
                        <a:t>20</a:t>
                      </a:r>
                      <a:r>
                        <a:rPr lang="en-US" sz="1800" b="0" baseline="0" dirty="0" smtClean="0">
                          <a:solidFill>
                            <a:schemeClr val="tx1"/>
                          </a:solidFill>
                        </a:rPr>
                        <a:t> </a:t>
                      </a:r>
                    </a:p>
                  </a:txBody>
                  <a:tcPr anchor="ctr"/>
                </a:tc>
                <a:tc>
                  <a:txBody>
                    <a:bodyPr/>
                    <a:lstStyle/>
                    <a:p>
                      <a:pPr algn="ctr"/>
                      <a:r>
                        <a:rPr lang="en-ZA" dirty="0" smtClean="0">
                          <a:solidFill>
                            <a:schemeClr val="bg1"/>
                          </a:solidFill>
                        </a:rPr>
                        <a:t>8</a:t>
                      </a:r>
                    </a:p>
                  </a:txBody>
                  <a:tcPr anchor="ctr">
                    <a:solidFill>
                      <a:srgbClr val="339933"/>
                    </a:solidFill>
                  </a:tcPr>
                </a:tc>
                <a:tc>
                  <a:txBody>
                    <a:bodyPr/>
                    <a:lstStyle/>
                    <a:p>
                      <a:pPr algn="ctr"/>
                      <a:r>
                        <a:rPr lang="en-US" sz="1800" b="0" dirty="0" smtClean="0">
                          <a:solidFill>
                            <a:schemeClr val="tx1"/>
                          </a:solidFill>
                        </a:rPr>
                        <a:t>12</a:t>
                      </a:r>
                      <a:endParaRPr lang="en-US" sz="1800" b="0" dirty="0">
                        <a:solidFill>
                          <a:schemeClr val="tx1"/>
                        </a:solidFill>
                      </a:endParaRPr>
                    </a:p>
                  </a:txBody>
                  <a:tcPr anchor="ctr">
                    <a:solidFill>
                      <a:srgbClr val="FF2121"/>
                    </a:solidFill>
                  </a:tcPr>
                </a:tc>
                <a:extLst>
                  <a:ext uri="{0D108BD9-81ED-4DB2-BD59-A6C34878D82A}">
                    <a16:rowId xmlns:a16="http://schemas.microsoft.com/office/drawing/2014/main" xmlns="" val="3728516819"/>
                  </a:ext>
                </a:extLst>
              </a:tr>
              <a:tr h="710653">
                <a:tc>
                  <a:txBody>
                    <a:bodyPr/>
                    <a:lstStyle/>
                    <a:p>
                      <a:r>
                        <a:rPr lang="en-US" sz="1200" dirty="0" smtClean="0">
                          <a:solidFill>
                            <a:schemeClr val="bg1"/>
                          </a:solidFill>
                        </a:rPr>
                        <a:t>2. Incarceration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bg1"/>
                          </a:solidFill>
                        </a:rPr>
                        <a:t>6</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bg1"/>
                          </a:solidFill>
                        </a:rPr>
                        <a:t>6</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1</a:t>
                      </a:r>
                      <a:endParaRPr lang="en-US" sz="1800" b="0" dirty="0">
                        <a:solidFill>
                          <a:schemeClr val="tx1"/>
                        </a:solidFill>
                      </a:endParaRPr>
                    </a:p>
                  </a:txBody>
                  <a:tcPr anchor="ctr">
                    <a:solidFill>
                      <a:srgbClr val="FF2121"/>
                    </a:solidFill>
                  </a:tcPr>
                </a:tc>
                <a:extLst>
                  <a:ext uri="{0D108BD9-81ED-4DB2-BD59-A6C34878D82A}">
                    <a16:rowId xmlns:a16="http://schemas.microsoft.com/office/drawing/2014/main" xmlns="" val="926273471"/>
                  </a:ext>
                </a:extLst>
              </a:tr>
              <a:tr h="648755">
                <a:tc>
                  <a:txBody>
                    <a:bodyPr/>
                    <a:lstStyle/>
                    <a:p>
                      <a:r>
                        <a:rPr lang="en-US" sz="1200" dirty="0" smtClean="0">
                          <a:solidFill>
                            <a:schemeClr val="bg1"/>
                          </a:solidFill>
                        </a:rPr>
                        <a:t>3. Rehabilitation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12</a:t>
                      </a:r>
                      <a:endParaRPr lang="en-US" sz="1800" b="0" dirty="0">
                        <a:solidFill>
                          <a:schemeClr val="tx1"/>
                        </a:solidFill>
                      </a:endParaRPr>
                    </a:p>
                  </a:txBody>
                  <a:tcPr anchor="ctr"/>
                </a:tc>
                <a:tc>
                  <a:txBody>
                    <a:bodyPr/>
                    <a:lstStyle/>
                    <a:p>
                      <a:pPr algn="ctr"/>
                      <a:r>
                        <a:rPr lang="en-US" sz="1800" b="0" dirty="0" smtClean="0">
                          <a:solidFill>
                            <a:schemeClr val="tx1"/>
                          </a:solidFill>
                        </a:rPr>
                        <a:t>12</a:t>
                      </a:r>
                      <a:endParaRPr lang="en-US" sz="1800" b="0" dirty="0">
                        <a:solidFill>
                          <a:schemeClr val="tx1"/>
                        </a:solidFill>
                      </a:endParaRPr>
                    </a:p>
                  </a:txBody>
                  <a:tcPr anchor="ctr"/>
                </a:tc>
                <a:tc>
                  <a:txBody>
                    <a:bodyPr/>
                    <a:lstStyle/>
                    <a:p>
                      <a:pPr algn="ctr"/>
                      <a:r>
                        <a:rPr lang="en-US" sz="1800" b="0" dirty="0" smtClean="0">
                          <a:solidFill>
                            <a:schemeClr val="bg1"/>
                          </a:solidFill>
                        </a:rPr>
                        <a:t>12</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12</a:t>
                      </a:r>
                      <a:endParaRPr lang="en-US" sz="1800" b="0" dirty="0">
                        <a:solidFill>
                          <a:schemeClr val="tx1"/>
                        </a:solidFill>
                      </a:endParaRPr>
                    </a:p>
                  </a:txBody>
                  <a:tcPr anchor="ctr"/>
                </a:tc>
                <a:tc>
                  <a:txBody>
                    <a:bodyPr/>
                    <a:lstStyle/>
                    <a:p>
                      <a:pPr algn="ctr"/>
                      <a:r>
                        <a:rPr lang="en-US" sz="1800" b="0" dirty="0" smtClean="0">
                          <a:solidFill>
                            <a:schemeClr val="bg1"/>
                          </a:solidFill>
                        </a:rPr>
                        <a:t>12</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0</a:t>
                      </a:r>
                      <a:endParaRPr lang="en-US" sz="1800" b="0" dirty="0">
                        <a:solidFill>
                          <a:schemeClr val="tx1"/>
                        </a:solidFill>
                      </a:endParaRPr>
                    </a:p>
                  </a:txBody>
                  <a:tcPr anchor="ctr">
                    <a:solidFill>
                      <a:srgbClr val="FF2121"/>
                    </a:solidFill>
                  </a:tcPr>
                </a:tc>
                <a:extLst>
                  <a:ext uri="{0D108BD9-81ED-4DB2-BD59-A6C34878D82A}">
                    <a16:rowId xmlns:a16="http://schemas.microsoft.com/office/drawing/2014/main" xmlns="" val="674212300"/>
                  </a:ext>
                </a:extLst>
              </a:tr>
              <a:tr h="648755">
                <a:tc>
                  <a:txBody>
                    <a:bodyPr/>
                    <a:lstStyle/>
                    <a:p>
                      <a:r>
                        <a:rPr lang="en-US" sz="1200" kern="1200" dirty="0" smtClean="0">
                          <a:solidFill>
                            <a:schemeClr val="bg1"/>
                          </a:solidFill>
                        </a:rPr>
                        <a:t>4. Care</a:t>
                      </a:r>
                      <a:endParaRPr lang="en-US" sz="1200" b="1" kern="1200" dirty="0">
                        <a:solidFill>
                          <a:schemeClr val="bg1"/>
                        </a:solidFill>
                        <a:latin typeface="+mn-lt"/>
                        <a:ea typeface="+mn-ea"/>
                        <a:cs typeface="+mn-cs"/>
                      </a:endParaRPr>
                    </a:p>
                  </a:txBody>
                  <a:tcPr anchor="ctr">
                    <a:solidFill>
                      <a:srgbClr val="545D70"/>
                    </a:solidFill>
                  </a:tcPr>
                </a:tc>
                <a:tc>
                  <a:txBody>
                    <a:bodyPr/>
                    <a:lstStyle/>
                    <a:p>
                      <a:pPr algn="ctr"/>
                      <a:r>
                        <a:rPr lang="en-US" sz="1800" b="0" dirty="0" smtClean="0">
                          <a:solidFill>
                            <a:schemeClr val="tx1"/>
                          </a:solidFill>
                        </a:rPr>
                        <a:t>7</a:t>
                      </a:r>
                      <a:endParaRPr lang="en-US" sz="1800" b="1" dirty="0">
                        <a:solidFill>
                          <a:schemeClr val="tx1"/>
                        </a:solidFill>
                      </a:endParaRPr>
                    </a:p>
                  </a:txBody>
                  <a:tcPr anchor="ctr"/>
                </a:tc>
                <a:tc>
                  <a:txBody>
                    <a:bodyPr/>
                    <a:lstStyle/>
                    <a:p>
                      <a:pPr algn="ctr"/>
                      <a:r>
                        <a:rPr lang="en-US" sz="1800" b="0" dirty="0" smtClean="0">
                          <a:solidFill>
                            <a:schemeClr val="tx1"/>
                          </a:solidFill>
                        </a:rPr>
                        <a:t>7</a:t>
                      </a:r>
                      <a:endParaRPr lang="en-US" sz="1800" b="1" dirty="0">
                        <a:solidFill>
                          <a:schemeClr val="tx1"/>
                        </a:solidFill>
                      </a:endParaRPr>
                    </a:p>
                  </a:txBody>
                  <a:tcPr anchor="ctr"/>
                </a:tc>
                <a:tc>
                  <a:txBody>
                    <a:bodyPr/>
                    <a:lstStyle/>
                    <a:p>
                      <a:pPr algn="ctr"/>
                      <a:r>
                        <a:rPr lang="en-US" sz="1800" b="0" dirty="0" smtClean="0">
                          <a:solidFill>
                            <a:schemeClr val="bg1"/>
                          </a:solidFill>
                        </a:rPr>
                        <a:t>7</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7</a:t>
                      </a:r>
                      <a:endParaRPr lang="en-US" sz="1800" b="1" dirty="0">
                        <a:solidFill>
                          <a:schemeClr val="tx1"/>
                        </a:solidFill>
                      </a:endParaRPr>
                    </a:p>
                  </a:txBody>
                  <a:tcPr anchor="ctr"/>
                </a:tc>
                <a:tc>
                  <a:txBody>
                    <a:bodyPr/>
                    <a:lstStyle/>
                    <a:p>
                      <a:pPr algn="ctr"/>
                      <a:r>
                        <a:rPr lang="en-US" sz="1800" b="0" dirty="0" smtClean="0">
                          <a:solidFill>
                            <a:schemeClr val="bg1"/>
                          </a:solidFill>
                        </a:rPr>
                        <a:t>7</a:t>
                      </a:r>
                      <a:endParaRPr lang="en-US" sz="1800" b="1" dirty="0">
                        <a:solidFill>
                          <a:schemeClr val="bg1"/>
                        </a:solidFill>
                      </a:endParaRPr>
                    </a:p>
                  </a:txBody>
                  <a:tcPr anchor="ctr">
                    <a:solidFill>
                      <a:srgbClr val="339933"/>
                    </a:solidFill>
                  </a:tcPr>
                </a:tc>
                <a:tc>
                  <a:txBody>
                    <a:bodyPr/>
                    <a:lstStyle/>
                    <a:p>
                      <a:pPr algn="ctr"/>
                      <a:r>
                        <a:rPr lang="en-US" sz="1800" b="0" dirty="0" smtClean="0">
                          <a:solidFill>
                            <a:schemeClr val="tx1"/>
                          </a:solidFill>
                        </a:rPr>
                        <a:t>0</a:t>
                      </a:r>
                      <a:endParaRPr lang="en-US" sz="1800" b="0" dirty="0">
                        <a:solidFill>
                          <a:schemeClr val="tx1"/>
                        </a:solidFill>
                      </a:endParaRPr>
                    </a:p>
                  </a:txBody>
                  <a:tcPr anchor="ctr">
                    <a:solidFill>
                      <a:srgbClr val="FF2121"/>
                    </a:solidFill>
                  </a:tcPr>
                </a:tc>
                <a:extLst>
                  <a:ext uri="{0D108BD9-81ED-4DB2-BD59-A6C34878D82A}">
                    <a16:rowId xmlns:a16="http://schemas.microsoft.com/office/drawing/2014/main" xmlns="" val="3061374459"/>
                  </a:ext>
                </a:extLst>
              </a:tr>
              <a:tr h="766946">
                <a:tc>
                  <a:txBody>
                    <a:bodyPr/>
                    <a:lstStyle/>
                    <a:p>
                      <a:pPr marL="174625" indent="-174625"/>
                      <a:r>
                        <a:rPr lang="en-US" sz="1200" dirty="0" smtClean="0">
                          <a:solidFill>
                            <a:schemeClr val="bg1"/>
                          </a:solidFill>
                        </a:rPr>
                        <a:t>5. Social Reintegration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bg1"/>
                          </a:solidFill>
                        </a:rPr>
                        <a:t>5</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bg1"/>
                          </a:solidFill>
                        </a:rPr>
                        <a:t>5</a:t>
                      </a:r>
                      <a:endParaRPr lang="en-US" sz="1800" b="0" dirty="0">
                        <a:solidFill>
                          <a:schemeClr val="bg1"/>
                        </a:solidFill>
                      </a:endParaRPr>
                    </a:p>
                  </a:txBody>
                  <a:tcPr anchor="ctr">
                    <a:solidFill>
                      <a:srgbClr val="339933"/>
                    </a:solidFill>
                  </a:tcPr>
                </a:tc>
                <a:tc>
                  <a:txBody>
                    <a:bodyPr/>
                    <a:lstStyle/>
                    <a:p>
                      <a:pPr algn="ctr"/>
                      <a:r>
                        <a:rPr lang="en-US" sz="1800" b="0" dirty="0" smtClean="0">
                          <a:solidFill>
                            <a:schemeClr val="tx1"/>
                          </a:solidFill>
                        </a:rPr>
                        <a:t>2</a:t>
                      </a:r>
                    </a:p>
                  </a:txBody>
                  <a:tcPr anchor="ctr">
                    <a:solidFill>
                      <a:srgbClr val="FF2121"/>
                    </a:solidFill>
                  </a:tcPr>
                </a:tc>
                <a:extLst>
                  <a:ext uri="{0D108BD9-81ED-4DB2-BD59-A6C34878D82A}">
                    <a16:rowId xmlns:a16="http://schemas.microsoft.com/office/drawing/2014/main" xmlns="" val="801948398"/>
                  </a:ext>
                </a:extLst>
              </a:tr>
              <a:tr h="606295">
                <a:tc>
                  <a:txBody>
                    <a:bodyPr/>
                    <a:lstStyle/>
                    <a:p>
                      <a:r>
                        <a:rPr lang="en-US" sz="1200" dirty="0" smtClean="0">
                          <a:solidFill>
                            <a:schemeClr val="bg1"/>
                          </a:solidFill>
                        </a:rPr>
                        <a:t>Total </a:t>
                      </a:r>
                      <a:endParaRPr lang="en-US" sz="1200" b="1" dirty="0">
                        <a:solidFill>
                          <a:schemeClr val="bg1"/>
                        </a:solidFill>
                      </a:endParaRPr>
                    </a:p>
                  </a:txBody>
                  <a:tcPr anchor="ctr">
                    <a:solidFill>
                      <a:srgbClr val="545D70"/>
                    </a:solidFill>
                  </a:tcPr>
                </a:tc>
                <a:tc>
                  <a:txBody>
                    <a:bodyPr/>
                    <a:lstStyle/>
                    <a:p>
                      <a:pPr marL="0" marR="0" indent="0" algn="ctr" defTabSz="914331"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54</a:t>
                      </a:r>
                      <a:endParaRPr lang="en-US" sz="1800" b="1" dirty="0">
                        <a:solidFill>
                          <a:schemeClr val="tx1"/>
                        </a:solidFill>
                      </a:endParaRPr>
                    </a:p>
                  </a:txBody>
                  <a:tcPr anchor="ctr"/>
                </a:tc>
                <a:tc>
                  <a:txBody>
                    <a:bodyPr/>
                    <a:lstStyle/>
                    <a:p>
                      <a:pPr marL="0" marR="0" indent="0" algn="ctr" defTabSz="914331"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52</a:t>
                      </a:r>
                      <a:endParaRPr lang="en-US" sz="1800" b="1" dirty="0">
                        <a:solidFill>
                          <a:schemeClr val="tx1"/>
                        </a:solidFill>
                      </a:endParaRPr>
                    </a:p>
                  </a:txBody>
                  <a:tcPr anchor="ctr"/>
                </a:tc>
                <a:tc>
                  <a:txBody>
                    <a:bodyPr/>
                    <a:lstStyle/>
                    <a:p>
                      <a:pPr algn="ctr"/>
                      <a:r>
                        <a:rPr lang="en-US" sz="1800" b="1" dirty="0" smtClean="0">
                          <a:solidFill>
                            <a:schemeClr val="bg1"/>
                          </a:solidFill>
                        </a:rPr>
                        <a:t>37</a:t>
                      </a:r>
                      <a:endParaRPr lang="en-US" sz="1800" b="1" dirty="0">
                        <a:solidFill>
                          <a:schemeClr val="bg1"/>
                        </a:solidFill>
                      </a:endParaRPr>
                    </a:p>
                  </a:txBody>
                  <a:tcPr anchor="ctr">
                    <a:solidFill>
                      <a:srgbClr val="339933"/>
                    </a:solidFill>
                  </a:tcPr>
                </a:tc>
                <a:tc>
                  <a:txBody>
                    <a:bodyPr/>
                    <a:lstStyle/>
                    <a:p>
                      <a:pPr marL="0" marR="0" indent="0" algn="ctr" defTabSz="914331"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53</a:t>
                      </a:r>
                      <a:endParaRPr lang="en-US" sz="1800" b="1" dirty="0">
                        <a:solidFill>
                          <a:schemeClr val="tx1"/>
                        </a:solidFill>
                      </a:endParaRPr>
                    </a:p>
                  </a:txBody>
                  <a:tcPr anchor="ctr"/>
                </a:tc>
                <a:tc>
                  <a:txBody>
                    <a:bodyPr/>
                    <a:lstStyle/>
                    <a:p>
                      <a:r>
                        <a:rPr lang="en-ZA" dirty="0" smtClean="0">
                          <a:solidFill>
                            <a:schemeClr val="bg1"/>
                          </a:solidFill>
                        </a:rPr>
                        <a:t>    38</a:t>
                      </a:r>
                      <a:endParaRPr lang="en-ZA" dirty="0">
                        <a:solidFill>
                          <a:schemeClr val="bg1"/>
                        </a:solidFill>
                      </a:endParaRPr>
                    </a:p>
                  </a:txBody>
                  <a:tcPr anchor="ctr">
                    <a:solidFill>
                      <a:srgbClr val="339933"/>
                    </a:solidFill>
                  </a:tcPr>
                </a:tc>
                <a:tc>
                  <a:txBody>
                    <a:bodyPr/>
                    <a:lstStyle/>
                    <a:p>
                      <a:pPr algn="ctr"/>
                      <a:r>
                        <a:rPr lang="en-US" sz="1800" b="1" dirty="0" smtClean="0">
                          <a:solidFill>
                            <a:schemeClr val="tx1"/>
                          </a:solidFill>
                        </a:rPr>
                        <a:t>15</a:t>
                      </a:r>
                      <a:endParaRPr lang="en-US" sz="1800" b="1" dirty="0">
                        <a:solidFill>
                          <a:schemeClr val="tx1"/>
                        </a:solidFill>
                      </a:endParaRPr>
                    </a:p>
                  </a:txBody>
                  <a:tcPr anchor="ctr">
                    <a:solidFill>
                      <a:srgbClr val="FF2121"/>
                    </a:solidFill>
                  </a:tcPr>
                </a:tc>
                <a:extLst>
                  <a:ext uri="{0D108BD9-81ED-4DB2-BD59-A6C34878D82A}">
                    <a16:rowId xmlns:a16="http://schemas.microsoft.com/office/drawing/2014/main" xmlns="" val="3221390209"/>
                  </a:ext>
                </a:extLst>
              </a:tr>
            </a:tbl>
          </a:graphicData>
        </a:graphic>
      </p:graphicFrame>
    </p:spTree>
    <p:extLst>
      <p:ext uri="{BB962C8B-B14F-4D97-AF65-F5344CB8AC3E}">
        <p14:creationId xmlns:p14="http://schemas.microsoft.com/office/powerpoint/2010/main" val="27280506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7"/>
          <p:cNvSpPr>
            <a:spLocks noChangeArrowheads="1"/>
          </p:cNvSpPr>
          <p:nvPr/>
        </p:nvSpPr>
        <p:spPr bwMode="auto">
          <a:xfrm flipV="1">
            <a:off x="0" y="-1066800"/>
            <a:ext cx="9448800" cy="1066800"/>
          </a:xfrm>
          <a:prstGeom prst="rect">
            <a:avLst/>
          </a:prstGeom>
          <a:noFill/>
          <a:ln w="9525">
            <a:noFill/>
            <a:miter lim="800000"/>
            <a:headEnd/>
            <a:tailEnd/>
          </a:ln>
        </p:spPr>
        <p:txBody>
          <a:bodyPr wrap="square" anchor="ctr">
            <a:spAutoFit/>
          </a:bodyPr>
          <a:lstStyle/>
          <a:p>
            <a:endParaRPr lang="en-ZA" dirty="0">
              <a:solidFill>
                <a:srgbClr val="000000"/>
              </a:solidFill>
              <a:latin typeface="Calibri" pitchFamily="34" charset="0"/>
            </a:endParaRPr>
          </a:p>
        </p:txBody>
      </p:sp>
      <p:sp>
        <p:nvSpPr>
          <p:cNvPr id="17411"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3" name="Title 2"/>
          <p:cNvSpPr>
            <a:spLocks noGrp="1"/>
          </p:cNvSpPr>
          <p:nvPr>
            <p:ph type="title"/>
          </p:nvPr>
        </p:nvSpPr>
        <p:spPr>
          <a:xfrm>
            <a:off x="1" y="0"/>
            <a:ext cx="9173368" cy="884621"/>
          </a:xfrm>
        </p:spPr>
        <p:txBody>
          <a:bodyPr anchor="ctr"/>
          <a:lstStyle/>
          <a:p>
            <a:pPr algn="ctr"/>
            <a:r>
              <a:rPr lang="en-ZA" sz="3000" kern="1200" dirty="0">
                <a:solidFill>
                  <a:schemeClr val="bg1"/>
                </a:solidFill>
                <a:latin typeface="Arial Black" panose="020B0A04020102020204" pitchFamily="34" charset="0"/>
              </a:rPr>
              <a:t>OVERALL QUARTER </a:t>
            </a:r>
            <a:r>
              <a:rPr lang="en-ZA" sz="3000" kern="1200" dirty="0" smtClean="0">
                <a:solidFill>
                  <a:schemeClr val="bg1"/>
                </a:solidFill>
                <a:latin typeface="Arial Black" panose="020B0A04020102020204" pitchFamily="34" charset="0"/>
              </a:rPr>
              <a:t>FOUR PERFORMANCE</a:t>
            </a:r>
            <a:endParaRPr lang="en-ZA" sz="3000" kern="1200" dirty="0">
              <a:solidFill>
                <a:schemeClr val="bg1"/>
              </a:solidFill>
              <a:latin typeface="Arial Black" panose="020B0A04020102020204" pitchFamily="34" charset="0"/>
            </a:endParaRPr>
          </a:p>
        </p:txBody>
      </p:sp>
      <p:graphicFrame>
        <p:nvGraphicFramePr>
          <p:cNvPr id="14" name="Table 13">
            <a:extLst>
              <a:ext uri="{FF2B5EF4-FFF2-40B4-BE49-F238E27FC236}">
                <a16:creationId xmlns="" xmlns:a16="http://schemas.microsoft.com/office/drawing/2014/main" id="{D645AEF9-6E0C-474A-ADDB-F973C4AEC556}"/>
              </a:ext>
            </a:extLst>
          </p:cNvPr>
          <p:cNvGraphicFramePr>
            <a:graphicFrameLocks noGrp="1"/>
          </p:cNvGraphicFramePr>
          <p:nvPr>
            <p:extLst/>
          </p:nvPr>
        </p:nvGraphicFramePr>
        <p:xfrm>
          <a:off x="299982" y="4794356"/>
          <a:ext cx="8601628" cy="489498"/>
        </p:xfrm>
        <a:graphic>
          <a:graphicData uri="http://schemas.openxmlformats.org/drawingml/2006/table">
            <a:tbl>
              <a:tblPr firstRow="1" bandRow="1"/>
              <a:tblGrid>
                <a:gridCol w="2150407">
                  <a:extLst>
                    <a:ext uri="{9D8B030D-6E8A-4147-A177-3AD203B41FA5}">
                      <a16:colId xmlns="" xmlns:a16="http://schemas.microsoft.com/office/drawing/2014/main" val="745848595"/>
                    </a:ext>
                  </a:extLst>
                </a:gridCol>
                <a:gridCol w="2150407">
                  <a:extLst>
                    <a:ext uri="{9D8B030D-6E8A-4147-A177-3AD203B41FA5}">
                      <a16:colId xmlns="" xmlns:a16="http://schemas.microsoft.com/office/drawing/2014/main" val="1908089848"/>
                    </a:ext>
                  </a:extLst>
                </a:gridCol>
                <a:gridCol w="2150407">
                  <a:extLst>
                    <a:ext uri="{9D8B030D-6E8A-4147-A177-3AD203B41FA5}">
                      <a16:colId xmlns="" xmlns:a16="http://schemas.microsoft.com/office/drawing/2014/main" val="484461584"/>
                    </a:ext>
                  </a:extLst>
                </a:gridCol>
                <a:gridCol w="2150407"/>
              </a:tblGrid>
              <a:tr h="489498">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Targets Q4</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8246"/>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Achieved</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336600"/>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Not Achieved</a:t>
                      </a:r>
                      <a:endParaRPr lang="en-US" sz="2000" dirty="0">
                        <a:solidFill>
                          <a:schemeClr val="bg1"/>
                        </a:solidFill>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2121"/>
                    </a:solidFill>
                  </a:tcPr>
                </a:tc>
                <a:tc>
                  <a:txBody>
                    <a:bodyPr/>
                    <a:lstStyle/>
                    <a:p>
                      <a:pPr algn="ctr"/>
                      <a:r>
                        <a:rPr lang="en-US" sz="2000" b="1" kern="1200" dirty="0" smtClean="0">
                          <a:solidFill>
                            <a:schemeClr val="lt1"/>
                          </a:solidFill>
                          <a:latin typeface="Calibri Light"/>
                          <a:ea typeface=""/>
                          <a:cs typeface=""/>
                        </a:rPr>
                        <a:t>Measured annually</a:t>
                      </a:r>
                      <a:endParaRPr lang="en-US" sz="2000" b="1" kern="1200" dirty="0">
                        <a:solidFill>
                          <a:schemeClr val="lt1"/>
                        </a:solidFill>
                        <a:latin typeface="Calibri Light"/>
                        <a:ea typeface=""/>
                        <a:cs typeface=""/>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 xmlns:a16="http://schemas.microsoft.com/office/drawing/2014/main" val="2837030630"/>
                  </a:ext>
                </a:extLst>
              </a:tr>
            </a:tbl>
          </a:graphicData>
        </a:graphic>
      </p:graphicFrame>
      <p:sp>
        <p:nvSpPr>
          <p:cNvPr id="15" name="Rectangle: Rounded Corners 6">
            <a:extLst>
              <a:ext uri="{FF2B5EF4-FFF2-40B4-BE49-F238E27FC236}">
                <a16:creationId xmlns="" xmlns:a16="http://schemas.microsoft.com/office/drawing/2014/main" id="{93D12E3F-D9F7-482B-AD33-2CACF8070BE5}"/>
              </a:ext>
            </a:extLst>
          </p:cNvPr>
          <p:cNvSpPr/>
          <p:nvPr/>
        </p:nvSpPr>
        <p:spPr>
          <a:xfrm>
            <a:off x="270694" y="5616522"/>
            <a:ext cx="2165738" cy="633046"/>
          </a:xfrm>
          <a:prstGeom prst="roundRect">
            <a:avLst>
              <a:gd name="adj" fmla="val 8334"/>
            </a:avLst>
          </a:prstGeom>
          <a:solidFill>
            <a:srgbClr val="FF8246">
              <a:lumMod val="60000"/>
              <a:lumOff val="40000"/>
            </a:srgbClr>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52</a:t>
            </a:r>
          </a:p>
        </p:txBody>
      </p:sp>
      <p:sp>
        <p:nvSpPr>
          <p:cNvPr id="16" name="Oval 15">
            <a:extLst>
              <a:ext uri="{FF2B5EF4-FFF2-40B4-BE49-F238E27FC236}">
                <a16:creationId xmlns="" xmlns:a16="http://schemas.microsoft.com/office/drawing/2014/main" id="{B500E9D7-EF47-4F4C-B406-697BC1AB45E2}"/>
              </a:ext>
            </a:extLst>
          </p:cNvPr>
          <p:cNvSpPr/>
          <p:nvPr/>
        </p:nvSpPr>
        <p:spPr>
          <a:xfrm>
            <a:off x="2135649" y="5805557"/>
            <a:ext cx="254977" cy="254977"/>
          </a:xfrm>
          <a:prstGeom prst="ellipse">
            <a:avLst/>
          </a:prstGeom>
          <a:solidFill>
            <a:srgbClr val="FF8246"/>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17" name="Rectangle: Rounded Corners 24">
            <a:extLst>
              <a:ext uri="{FF2B5EF4-FFF2-40B4-BE49-F238E27FC236}">
                <a16:creationId xmlns="" xmlns:a16="http://schemas.microsoft.com/office/drawing/2014/main" id="{53E856CF-87EB-4249-B119-6BA20BE42D7B}"/>
              </a:ext>
            </a:extLst>
          </p:cNvPr>
          <p:cNvSpPr/>
          <p:nvPr/>
        </p:nvSpPr>
        <p:spPr>
          <a:xfrm>
            <a:off x="2467821" y="5620921"/>
            <a:ext cx="2130382" cy="633046"/>
          </a:xfrm>
          <a:prstGeom prst="roundRect">
            <a:avLst>
              <a:gd name="adj" fmla="val 8334"/>
            </a:avLst>
          </a:prstGeom>
          <a:solidFill>
            <a:srgbClr val="3366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37</a:t>
            </a:r>
          </a:p>
        </p:txBody>
      </p:sp>
      <p:sp>
        <p:nvSpPr>
          <p:cNvPr id="18" name="Oval 17">
            <a:extLst>
              <a:ext uri="{FF2B5EF4-FFF2-40B4-BE49-F238E27FC236}">
                <a16:creationId xmlns="" xmlns:a16="http://schemas.microsoft.com/office/drawing/2014/main" id="{8EDC9956-C042-480B-82FE-0CC04D204D40}"/>
              </a:ext>
            </a:extLst>
          </p:cNvPr>
          <p:cNvSpPr/>
          <p:nvPr/>
        </p:nvSpPr>
        <p:spPr>
          <a:xfrm>
            <a:off x="4260382" y="5809955"/>
            <a:ext cx="254977" cy="254977"/>
          </a:xfrm>
          <a:prstGeom prst="ellipse">
            <a:avLst/>
          </a:prstGeom>
          <a:solidFill>
            <a:srgbClr val="3366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19" name="Rectangle: Rounded Corners 36">
            <a:extLst>
              <a:ext uri="{FF2B5EF4-FFF2-40B4-BE49-F238E27FC236}">
                <a16:creationId xmlns="" xmlns:a16="http://schemas.microsoft.com/office/drawing/2014/main" id="{F1A553E1-7FB5-4425-9A39-61A498F63D9F}"/>
              </a:ext>
            </a:extLst>
          </p:cNvPr>
          <p:cNvSpPr/>
          <p:nvPr/>
        </p:nvSpPr>
        <p:spPr>
          <a:xfrm>
            <a:off x="4629592" y="5620921"/>
            <a:ext cx="2112094" cy="633046"/>
          </a:xfrm>
          <a:prstGeom prst="roundRect">
            <a:avLst>
              <a:gd name="adj" fmla="val 8334"/>
            </a:avLst>
          </a:prstGeom>
          <a:solidFill>
            <a:srgbClr val="FF2121"/>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15  </a:t>
            </a:r>
          </a:p>
        </p:txBody>
      </p:sp>
      <p:sp>
        <p:nvSpPr>
          <p:cNvPr id="20" name="Oval 19">
            <a:extLst>
              <a:ext uri="{FF2B5EF4-FFF2-40B4-BE49-F238E27FC236}">
                <a16:creationId xmlns="" xmlns:a16="http://schemas.microsoft.com/office/drawing/2014/main" id="{B77D212B-2CD8-43A3-B972-606BEDE2A649}"/>
              </a:ext>
            </a:extLst>
          </p:cNvPr>
          <p:cNvSpPr/>
          <p:nvPr/>
        </p:nvSpPr>
        <p:spPr>
          <a:xfrm>
            <a:off x="6430354" y="5809955"/>
            <a:ext cx="254977" cy="254977"/>
          </a:xfrm>
          <a:prstGeom prst="ellipse">
            <a:avLst/>
          </a:prstGeom>
          <a:solidFill>
            <a:srgbClr val="FF2121"/>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21" name="Rectangle: Rounded Corners 36">
            <a:extLst>
              <a:ext uri="{FF2B5EF4-FFF2-40B4-BE49-F238E27FC236}">
                <a16:creationId xmlns="" xmlns:a16="http://schemas.microsoft.com/office/drawing/2014/main" id="{F1A553E1-7FB5-4425-9A39-61A498F63D9F}"/>
              </a:ext>
            </a:extLst>
          </p:cNvPr>
          <p:cNvSpPr/>
          <p:nvPr/>
        </p:nvSpPr>
        <p:spPr>
          <a:xfrm>
            <a:off x="6789516" y="5579251"/>
            <a:ext cx="2112094" cy="633046"/>
          </a:xfrm>
          <a:prstGeom prst="roundRect">
            <a:avLst>
              <a:gd name="adj" fmla="val 8334"/>
            </a:avLst>
          </a:prstGeom>
          <a:solidFill>
            <a:srgbClr val="FFC0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1</a:t>
            </a:r>
          </a:p>
        </p:txBody>
      </p:sp>
      <p:sp>
        <p:nvSpPr>
          <p:cNvPr id="22" name="Oval 21">
            <a:extLst>
              <a:ext uri="{FF2B5EF4-FFF2-40B4-BE49-F238E27FC236}">
                <a16:creationId xmlns="" xmlns:a16="http://schemas.microsoft.com/office/drawing/2014/main" id="{B77D212B-2CD8-43A3-B972-606BEDE2A649}"/>
              </a:ext>
            </a:extLst>
          </p:cNvPr>
          <p:cNvSpPr/>
          <p:nvPr/>
        </p:nvSpPr>
        <p:spPr>
          <a:xfrm>
            <a:off x="8592402" y="5805559"/>
            <a:ext cx="254977" cy="254977"/>
          </a:xfrm>
          <a:prstGeom prst="ellipse">
            <a:avLst/>
          </a:prstGeom>
          <a:solidFill>
            <a:srgbClr val="FFC0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25" name="TextBox 24">
            <a:extLst>
              <a:ext uri="{FF2B5EF4-FFF2-40B4-BE49-F238E27FC236}">
                <a16:creationId xmlns="" xmlns:a16="http://schemas.microsoft.com/office/drawing/2014/main" id="{0AA116AA-385F-4E18-9214-EC609813AF84}"/>
              </a:ext>
            </a:extLst>
          </p:cNvPr>
          <p:cNvSpPr txBox="1"/>
          <p:nvPr/>
        </p:nvSpPr>
        <p:spPr>
          <a:xfrm>
            <a:off x="5685638" y="1164643"/>
            <a:ext cx="3346601" cy="400110"/>
          </a:xfrm>
          <a:prstGeom prst="rect">
            <a:avLst/>
          </a:prstGeom>
          <a:noFill/>
        </p:spPr>
        <p:txBody>
          <a:bodyPr wrap="square" rtlCol="0">
            <a:spAutoFit/>
          </a:bodyPr>
          <a:lstStyle/>
          <a:p>
            <a:r>
              <a:rPr lang="en-US" sz="2000" b="1" dirty="0" smtClean="0">
                <a:solidFill>
                  <a:prstClr val="black"/>
                </a:solidFill>
              </a:rPr>
              <a:t>Q4 targets not achieved</a:t>
            </a:r>
            <a:endParaRPr lang="en-US" sz="2000" b="1" dirty="0">
              <a:solidFill>
                <a:prstClr val="black"/>
              </a:solidFill>
            </a:endParaRPr>
          </a:p>
        </p:txBody>
      </p:sp>
      <p:sp>
        <p:nvSpPr>
          <p:cNvPr id="27" name="TextBox 26">
            <a:extLst>
              <a:ext uri="{FF2B5EF4-FFF2-40B4-BE49-F238E27FC236}">
                <a16:creationId xmlns="" xmlns:a16="http://schemas.microsoft.com/office/drawing/2014/main" id="{0AA116AA-385F-4E18-9214-EC609813AF84}"/>
              </a:ext>
            </a:extLst>
          </p:cNvPr>
          <p:cNvSpPr txBox="1"/>
          <p:nvPr/>
        </p:nvSpPr>
        <p:spPr>
          <a:xfrm>
            <a:off x="908088" y="1039860"/>
            <a:ext cx="2710098" cy="400110"/>
          </a:xfrm>
          <a:prstGeom prst="rect">
            <a:avLst/>
          </a:prstGeom>
          <a:noFill/>
        </p:spPr>
        <p:txBody>
          <a:bodyPr wrap="square" rtlCol="0">
            <a:spAutoFit/>
          </a:bodyPr>
          <a:lstStyle/>
          <a:p>
            <a:r>
              <a:rPr lang="en-US" sz="2000" b="1" dirty="0" smtClean="0">
                <a:solidFill>
                  <a:prstClr val="black"/>
                </a:solidFill>
              </a:rPr>
              <a:t>Q4 targets achieved</a:t>
            </a:r>
            <a:endParaRPr lang="en-US" sz="2000" b="1" dirty="0">
              <a:solidFill>
                <a:prstClr val="black"/>
              </a:solidFill>
            </a:endParaRPr>
          </a:p>
        </p:txBody>
      </p:sp>
      <p:graphicFrame>
        <p:nvGraphicFramePr>
          <p:cNvPr id="32" name="Chart 31"/>
          <p:cNvGraphicFramePr>
            <a:graphicFrameLocks/>
          </p:cNvGraphicFramePr>
          <p:nvPr>
            <p:extLst/>
          </p:nvPr>
        </p:nvGraphicFramePr>
        <p:xfrm>
          <a:off x="-150351" y="1508760"/>
          <a:ext cx="4572000" cy="2667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3" name="Chart 32"/>
          <p:cNvGraphicFramePr>
            <a:graphicFrameLocks/>
          </p:cNvGraphicFramePr>
          <p:nvPr>
            <p:extLst/>
          </p:nvPr>
        </p:nvGraphicFramePr>
        <p:xfrm>
          <a:off x="4601369" y="1564753"/>
          <a:ext cx="4572000" cy="2667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65944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7"/>
          <p:cNvSpPr>
            <a:spLocks noChangeArrowheads="1"/>
          </p:cNvSpPr>
          <p:nvPr/>
        </p:nvSpPr>
        <p:spPr bwMode="auto">
          <a:xfrm flipV="1">
            <a:off x="0" y="-1066800"/>
            <a:ext cx="9448800" cy="1066800"/>
          </a:xfrm>
          <a:prstGeom prst="rect">
            <a:avLst/>
          </a:prstGeom>
          <a:noFill/>
          <a:ln w="9525">
            <a:noFill/>
            <a:miter lim="800000"/>
            <a:headEnd/>
            <a:tailEnd/>
          </a:ln>
        </p:spPr>
        <p:txBody>
          <a:bodyPr wrap="square" anchor="ctr">
            <a:spAutoFit/>
          </a:bodyPr>
          <a:lstStyle/>
          <a:p>
            <a:endParaRPr lang="en-ZA" dirty="0">
              <a:solidFill>
                <a:srgbClr val="000000"/>
              </a:solidFill>
              <a:latin typeface="Calibri" pitchFamily="34" charset="0"/>
            </a:endParaRPr>
          </a:p>
        </p:txBody>
      </p:sp>
      <p:sp>
        <p:nvSpPr>
          <p:cNvPr id="17411"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3" name="Title 2"/>
          <p:cNvSpPr>
            <a:spLocks noGrp="1"/>
          </p:cNvSpPr>
          <p:nvPr>
            <p:ph type="title"/>
          </p:nvPr>
        </p:nvSpPr>
        <p:spPr>
          <a:xfrm>
            <a:off x="1" y="0"/>
            <a:ext cx="9173368" cy="884621"/>
          </a:xfrm>
        </p:spPr>
        <p:txBody>
          <a:bodyPr anchor="ctr"/>
          <a:lstStyle/>
          <a:p>
            <a:pPr algn="ctr"/>
            <a:r>
              <a:rPr lang="en-ZA" sz="3000" kern="1200" dirty="0" smtClean="0">
                <a:solidFill>
                  <a:schemeClr val="bg1"/>
                </a:solidFill>
                <a:latin typeface="Arial Black" panose="020B0A04020102020204" pitchFamily="34" charset="0"/>
              </a:rPr>
              <a:t>OVERALL ANNUAL PERFORMANCE</a:t>
            </a:r>
            <a:endParaRPr lang="en-ZA" sz="3000" kern="1200" dirty="0">
              <a:solidFill>
                <a:schemeClr val="bg1"/>
              </a:solidFill>
              <a:latin typeface="Arial Black" panose="020B0A04020102020204" pitchFamily="34" charset="0"/>
            </a:endParaRPr>
          </a:p>
        </p:txBody>
      </p:sp>
      <p:graphicFrame>
        <p:nvGraphicFramePr>
          <p:cNvPr id="14" name="Table 13">
            <a:extLst>
              <a:ext uri="{FF2B5EF4-FFF2-40B4-BE49-F238E27FC236}">
                <a16:creationId xmlns="" xmlns:a16="http://schemas.microsoft.com/office/drawing/2014/main" id="{D645AEF9-6E0C-474A-ADDB-F973C4AEC556}"/>
              </a:ext>
            </a:extLst>
          </p:cNvPr>
          <p:cNvGraphicFramePr>
            <a:graphicFrameLocks noGrp="1"/>
          </p:cNvGraphicFramePr>
          <p:nvPr>
            <p:extLst/>
          </p:nvPr>
        </p:nvGraphicFramePr>
        <p:xfrm>
          <a:off x="299982" y="4794356"/>
          <a:ext cx="8601628" cy="489498"/>
        </p:xfrm>
        <a:graphic>
          <a:graphicData uri="http://schemas.openxmlformats.org/drawingml/2006/table">
            <a:tbl>
              <a:tblPr firstRow="1" bandRow="1"/>
              <a:tblGrid>
                <a:gridCol w="2150407">
                  <a:extLst>
                    <a:ext uri="{9D8B030D-6E8A-4147-A177-3AD203B41FA5}">
                      <a16:colId xmlns="" xmlns:a16="http://schemas.microsoft.com/office/drawing/2014/main" val="745848595"/>
                    </a:ext>
                  </a:extLst>
                </a:gridCol>
                <a:gridCol w="2150407">
                  <a:extLst>
                    <a:ext uri="{9D8B030D-6E8A-4147-A177-3AD203B41FA5}">
                      <a16:colId xmlns="" xmlns:a16="http://schemas.microsoft.com/office/drawing/2014/main" val="1908089848"/>
                    </a:ext>
                  </a:extLst>
                </a:gridCol>
                <a:gridCol w="2150407">
                  <a:extLst>
                    <a:ext uri="{9D8B030D-6E8A-4147-A177-3AD203B41FA5}">
                      <a16:colId xmlns="" xmlns:a16="http://schemas.microsoft.com/office/drawing/2014/main" val="484461584"/>
                    </a:ext>
                  </a:extLst>
                </a:gridCol>
                <a:gridCol w="2150407"/>
              </a:tblGrid>
              <a:tr h="489498">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Targets Annual</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8246"/>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Achieved</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336600"/>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Not Achieved</a:t>
                      </a:r>
                      <a:endParaRPr lang="en-US" sz="2000" dirty="0">
                        <a:solidFill>
                          <a:schemeClr val="bg1"/>
                        </a:solidFill>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2121"/>
                    </a:solidFill>
                  </a:tcPr>
                </a:tc>
                <a:tc>
                  <a:txBody>
                    <a:bodyPr/>
                    <a:lstStyle/>
                    <a:p>
                      <a:pPr algn="ctr"/>
                      <a:r>
                        <a:rPr lang="en-US" sz="2000" b="1" kern="1200" dirty="0" smtClean="0">
                          <a:solidFill>
                            <a:schemeClr val="lt1"/>
                          </a:solidFill>
                          <a:latin typeface="Calibri Light"/>
                          <a:ea typeface=""/>
                          <a:cs typeface=""/>
                        </a:rPr>
                        <a:t>Measured annually</a:t>
                      </a:r>
                      <a:endParaRPr lang="en-US" sz="2000" b="1" kern="1200" dirty="0">
                        <a:solidFill>
                          <a:schemeClr val="lt1"/>
                        </a:solidFill>
                        <a:latin typeface="Calibri Light"/>
                        <a:ea typeface=""/>
                        <a:cs typeface=""/>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 xmlns:a16="http://schemas.microsoft.com/office/drawing/2014/main" val="2837030630"/>
                  </a:ext>
                </a:extLst>
              </a:tr>
            </a:tbl>
          </a:graphicData>
        </a:graphic>
      </p:graphicFrame>
      <p:sp>
        <p:nvSpPr>
          <p:cNvPr id="15" name="Rectangle: Rounded Corners 6">
            <a:extLst>
              <a:ext uri="{FF2B5EF4-FFF2-40B4-BE49-F238E27FC236}">
                <a16:creationId xmlns="" xmlns:a16="http://schemas.microsoft.com/office/drawing/2014/main" id="{93D12E3F-D9F7-482B-AD33-2CACF8070BE5}"/>
              </a:ext>
            </a:extLst>
          </p:cNvPr>
          <p:cNvSpPr/>
          <p:nvPr/>
        </p:nvSpPr>
        <p:spPr>
          <a:xfrm>
            <a:off x="270694" y="5616522"/>
            <a:ext cx="2165738" cy="633046"/>
          </a:xfrm>
          <a:prstGeom prst="roundRect">
            <a:avLst>
              <a:gd name="adj" fmla="val 8334"/>
            </a:avLst>
          </a:prstGeom>
          <a:solidFill>
            <a:srgbClr val="FF8246">
              <a:lumMod val="60000"/>
              <a:lumOff val="40000"/>
            </a:srgbClr>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53</a:t>
            </a:r>
          </a:p>
        </p:txBody>
      </p:sp>
      <p:sp>
        <p:nvSpPr>
          <p:cNvPr id="16" name="Oval 15">
            <a:extLst>
              <a:ext uri="{FF2B5EF4-FFF2-40B4-BE49-F238E27FC236}">
                <a16:creationId xmlns="" xmlns:a16="http://schemas.microsoft.com/office/drawing/2014/main" id="{B500E9D7-EF47-4F4C-B406-697BC1AB45E2}"/>
              </a:ext>
            </a:extLst>
          </p:cNvPr>
          <p:cNvSpPr/>
          <p:nvPr/>
        </p:nvSpPr>
        <p:spPr>
          <a:xfrm>
            <a:off x="2135649" y="5805557"/>
            <a:ext cx="254977" cy="254977"/>
          </a:xfrm>
          <a:prstGeom prst="ellipse">
            <a:avLst/>
          </a:prstGeom>
          <a:solidFill>
            <a:srgbClr val="FF8246"/>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17" name="Rectangle: Rounded Corners 24">
            <a:extLst>
              <a:ext uri="{FF2B5EF4-FFF2-40B4-BE49-F238E27FC236}">
                <a16:creationId xmlns="" xmlns:a16="http://schemas.microsoft.com/office/drawing/2014/main" id="{53E856CF-87EB-4249-B119-6BA20BE42D7B}"/>
              </a:ext>
            </a:extLst>
          </p:cNvPr>
          <p:cNvSpPr/>
          <p:nvPr/>
        </p:nvSpPr>
        <p:spPr>
          <a:xfrm>
            <a:off x="2467821" y="5620921"/>
            <a:ext cx="2130382" cy="633046"/>
          </a:xfrm>
          <a:prstGeom prst="roundRect">
            <a:avLst>
              <a:gd name="adj" fmla="val 8334"/>
            </a:avLst>
          </a:prstGeom>
          <a:solidFill>
            <a:srgbClr val="3366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38</a:t>
            </a:r>
          </a:p>
        </p:txBody>
      </p:sp>
      <p:sp>
        <p:nvSpPr>
          <p:cNvPr id="18" name="Oval 17">
            <a:extLst>
              <a:ext uri="{FF2B5EF4-FFF2-40B4-BE49-F238E27FC236}">
                <a16:creationId xmlns="" xmlns:a16="http://schemas.microsoft.com/office/drawing/2014/main" id="{8EDC9956-C042-480B-82FE-0CC04D204D40}"/>
              </a:ext>
            </a:extLst>
          </p:cNvPr>
          <p:cNvSpPr/>
          <p:nvPr/>
        </p:nvSpPr>
        <p:spPr>
          <a:xfrm>
            <a:off x="4260382" y="5809955"/>
            <a:ext cx="254977" cy="254977"/>
          </a:xfrm>
          <a:prstGeom prst="ellipse">
            <a:avLst/>
          </a:prstGeom>
          <a:solidFill>
            <a:srgbClr val="3366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19" name="Rectangle: Rounded Corners 36">
            <a:extLst>
              <a:ext uri="{FF2B5EF4-FFF2-40B4-BE49-F238E27FC236}">
                <a16:creationId xmlns="" xmlns:a16="http://schemas.microsoft.com/office/drawing/2014/main" id="{F1A553E1-7FB5-4425-9A39-61A498F63D9F}"/>
              </a:ext>
            </a:extLst>
          </p:cNvPr>
          <p:cNvSpPr/>
          <p:nvPr/>
        </p:nvSpPr>
        <p:spPr>
          <a:xfrm>
            <a:off x="4629592" y="5620921"/>
            <a:ext cx="2112094" cy="633046"/>
          </a:xfrm>
          <a:prstGeom prst="roundRect">
            <a:avLst>
              <a:gd name="adj" fmla="val 8334"/>
            </a:avLst>
          </a:prstGeom>
          <a:solidFill>
            <a:srgbClr val="FF2121"/>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15  </a:t>
            </a:r>
          </a:p>
        </p:txBody>
      </p:sp>
      <p:sp>
        <p:nvSpPr>
          <p:cNvPr id="20" name="Oval 19">
            <a:extLst>
              <a:ext uri="{FF2B5EF4-FFF2-40B4-BE49-F238E27FC236}">
                <a16:creationId xmlns="" xmlns:a16="http://schemas.microsoft.com/office/drawing/2014/main" id="{B77D212B-2CD8-43A3-B972-606BEDE2A649}"/>
              </a:ext>
            </a:extLst>
          </p:cNvPr>
          <p:cNvSpPr/>
          <p:nvPr/>
        </p:nvSpPr>
        <p:spPr>
          <a:xfrm>
            <a:off x="6430354" y="5809955"/>
            <a:ext cx="254977" cy="254977"/>
          </a:xfrm>
          <a:prstGeom prst="ellipse">
            <a:avLst/>
          </a:prstGeom>
          <a:solidFill>
            <a:srgbClr val="FF2121"/>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21" name="Rectangle: Rounded Corners 36">
            <a:extLst>
              <a:ext uri="{FF2B5EF4-FFF2-40B4-BE49-F238E27FC236}">
                <a16:creationId xmlns="" xmlns:a16="http://schemas.microsoft.com/office/drawing/2014/main" id="{F1A553E1-7FB5-4425-9A39-61A498F63D9F}"/>
              </a:ext>
            </a:extLst>
          </p:cNvPr>
          <p:cNvSpPr/>
          <p:nvPr/>
        </p:nvSpPr>
        <p:spPr>
          <a:xfrm>
            <a:off x="6789516" y="5579251"/>
            <a:ext cx="2112094" cy="633046"/>
          </a:xfrm>
          <a:prstGeom prst="roundRect">
            <a:avLst>
              <a:gd name="adj" fmla="val 8334"/>
            </a:avLst>
          </a:prstGeom>
          <a:solidFill>
            <a:srgbClr val="FFC0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r>
              <a:rPr lang="en-US" kern="0" dirty="0" smtClean="0">
                <a:solidFill>
                  <a:prstClr val="white"/>
                </a:solidFill>
                <a:latin typeface="Calibri Light"/>
              </a:rPr>
              <a:t>1</a:t>
            </a:r>
          </a:p>
        </p:txBody>
      </p:sp>
      <p:sp>
        <p:nvSpPr>
          <p:cNvPr id="22" name="Oval 21">
            <a:extLst>
              <a:ext uri="{FF2B5EF4-FFF2-40B4-BE49-F238E27FC236}">
                <a16:creationId xmlns="" xmlns:a16="http://schemas.microsoft.com/office/drawing/2014/main" id="{B77D212B-2CD8-43A3-B972-606BEDE2A649}"/>
              </a:ext>
            </a:extLst>
          </p:cNvPr>
          <p:cNvSpPr/>
          <p:nvPr/>
        </p:nvSpPr>
        <p:spPr>
          <a:xfrm>
            <a:off x="8592402" y="5805559"/>
            <a:ext cx="254977" cy="254977"/>
          </a:xfrm>
          <a:prstGeom prst="ellipse">
            <a:avLst/>
          </a:prstGeom>
          <a:solidFill>
            <a:srgbClr val="FFC0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algn="ctr" defTabSz="914400" fontAlgn="auto">
              <a:spcBef>
                <a:spcPts val="0"/>
              </a:spcBef>
              <a:spcAft>
                <a:spcPts val="0"/>
              </a:spcAft>
              <a:defRPr/>
            </a:pPr>
            <a:endParaRPr lang="en-US" kern="0" dirty="0" smtClean="0">
              <a:solidFill>
                <a:prstClr val="white"/>
              </a:solidFill>
              <a:latin typeface="Calibri Light"/>
            </a:endParaRPr>
          </a:p>
        </p:txBody>
      </p:sp>
      <p:sp>
        <p:nvSpPr>
          <p:cNvPr id="25" name="TextBox 24">
            <a:extLst>
              <a:ext uri="{FF2B5EF4-FFF2-40B4-BE49-F238E27FC236}">
                <a16:creationId xmlns="" xmlns:a16="http://schemas.microsoft.com/office/drawing/2014/main" id="{0AA116AA-385F-4E18-9214-EC609813AF84}"/>
              </a:ext>
            </a:extLst>
          </p:cNvPr>
          <p:cNvSpPr txBox="1"/>
          <p:nvPr/>
        </p:nvSpPr>
        <p:spPr>
          <a:xfrm>
            <a:off x="4988560" y="1164643"/>
            <a:ext cx="3759200" cy="400110"/>
          </a:xfrm>
          <a:prstGeom prst="rect">
            <a:avLst/>
          </a:prstGeom>
          <a:noFill/>
        </p:spPr>
        <p:txBody>
          <a:bodyPr wrap="square" rtlCol="0">
            <a:spAutoFit/>
          </a:bodyPr>
          <a:lstStyle/>
          <a:p>
            <a:r>
              <a:rPr lang="en-US" sz="2000" b="1" dirty="0" smtClean="0">
                <a:solidFill>
                  <a:prstClr val="black"/>
                </a:solidFill>
              </a:rPr>
              <a:t>Annual targets not achieved</a:t>
            </a:r>
            <a:endParaRPr lang="en-US" sz="2000" b="1" dirty="0">
              <a:solidFill>
                <a:prstClr val="black"/>
              </a:solidFill>
            </a:endParaRPr>
          </a:p>
        </p:txBody>
      </p:sp>
      <p:sp>
        <p:nvSpPr>
          <p:cNvPr id="27" name="TextBox 26">
            <a:extLst>
              <a:ext uri="{FF2B5EF4-FFF2-40B4-BE49-F238E27FC236}">
                <a16:creationId xmlns="" xmlns:a16="http://schemas.microsoft.com/office/drawing/2014/main" id="{0AA116AA-385F-4E18-9214-EC609813AF84}"/>
              </a:ext>
            </a:extLst>
          </p:cNvPr>
          <p:cNvSpPr txBox="1"/>
          <p:nvPr/>
        </p:nvSpPr>
        <p:spPr>
          <a:xfrm>
            <a:off x="529637" y="1066800"/>
            <a:ext cx="3347492" cy="400110"/>
          </a:xfrm>
          <a:prstGeom prst="rect">
            <a:avLst/>
          </a:prstGeom>
          <a:noFill/>
        </p:spPr>
        <p:txBody>
          <a:bodyPr wrap="square" rtlCol="0">
            <a:spAutoFit/>
          </a:bodyPr>
          <a:lstStyle/>
          <a:p>
            <a:r>
              <a:rPr lang="en-US" sz="2000" b="1" dirty="0" smtClean="0">
                <a:solidFill>
                  <a:prstClr val="black"/>
                </a:solidFill>
              </a:rPr>
              <a:t>Annual targets achieved</a:t>
            </a:r>
            <a:endParaRPr lang="en-US" sz="2000" b="1" dirty="0">
              <a:solidFill>
                <a:prstClr val="black"/>
              </a:solidFill>
            </a:endParaRPr>
          </a:p>
        </p:txBody>
      </p:sp>
      <p:graphicFrame>
        <p:nvGraphicFramePr>
          <p:cNvPr id="28" name="Chart 27"/>
          <p:cNvGraphicFramePr>
            <a:graphicFrameLocks/>
          </p:cNvGraphicFramePr>
          <p:nvPr>
            <p:extLst>
              <p:ext uri="{D42A27DB-BD31-4B8C-83A1-F6EECF244321}">
                <p14:modId xmlns:p14="http://schemas.microsoft.com/office/powerpoint/2010/main" val="31324933"/>
              </p:ext>
            </p:extLst>
          </p:nvPr>
        </p:nvGraphicFramePr>
        <p:xfrm>
          <a:off x="4599619" y="1661886"/>
          <a:ext cx="4572000" cy="2667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9" name="Chart 28"/>
          <p:cNvGraphicFramePr>
            <a:graphicFrameLocks/>
          </p:cNvGraphicFramePr>
          <p:nvPr>
            <p:extLst>
              <p:ext uri="{D42A27DB-BD31-4B8C-83A1-F6EECF244321}">
                <p14:modId xmlns:p14="http://schemas.microsoft.com/office/powerpoint/2010/main" val="1433595392"/>
              </p:ext>
            </p:extLst>
          </p:nvPr>
        </p:nvGraphicFramePr>
        <p:xfrm>
          <a:off x="-139155" y="1625927"/>
          <a:ext cx="4572000" cy="26670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522885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3999" cy="896471"/>
          </a:xfrm>
          <a:prstGeom prst="rect">
            <a:avLst/>
          </a:prstGeom>
        </p:spPr>
        <p:txBody>
          <a:bodyPr/>
          <a:lstStyle/>
          <a:p>
            <a:pPr algn="ctr"/>
            <a:r>
              <a:rPr lang="en-US" sz="3000" kern="1200" dirty="0" smtClean="0">
                <a:solidFill>
                  <a:schemeClr val="bg1"/>
                </a:solidFill>
                <a:latin typeface="Arial Black" panose="020B0A04020102020204" pitchFamily="34" charset="0"/>
              </a:rPr>
              <a:t>QUARTERLY COMPARATIVE </a:t>
            </a:r>
            <a:r>
              <a:rPr lang="en-US" sz="3000" kern="1200" dirty="0">
                <a:solidFill>
                  <a:schemeClr val="bg1"/>
                </a:solidFill>
                <a:latin typeface="Arial Black" panose="020B0A04020102020204" pitchFamily="34" charset="0"/>
              </a:rPr>
              <a:t>ANALYSIS </a:t>
            </a:r>
            <a:r>
              <a:rPr lang="en-US" sz="3000" kern="1200" dirty="0" smtClean="0">
                <a:solidFill>
                  <a:schemeClr val="bg1"/>
                </a:solidFill>
                <a:latin typeface="Arial Black" panose="020B0A04020102020204" pitchFamily="34" charset="0"/>
              </a:rPr>
              <a:t>PER PROGRAMME</a:t>
            </a:r>
            <a:endParaRPr lang="en-US" sz="3000" kern="1200" dirty="0">
              <a:solidFill>
                <a:schemeClr val="bg1"/>
              </a:solidFill>
              <a:latin typeface="Arial Black" panose="020B0A04020102020204" pitchFamily="34" charset="0"/>
            </a:endParaRPr>
          </a:p>
        </p:txBody>
      </p:sp>
      <p:graphicFrame>
        <p:nvGraphicFramePr>
          <p:cNvPr id="9" name="Chart 8"/>
          <p:cNvGraphicFramePr>
            <a:graphicFrameLocks/>
          </p:cNvGraphicFramePr>
          <p:nvPr>
            <p:extLst/>
          </p:nvPr>
        </p:nvGraphicFramePr>
        <p:xfrm>
          <a:off x="0" y="1023622"/>
          <a:ext cx="3024000" cy="279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1" name="Chart 10"/>
          <p:cNvGraphicFramePr>
            <a:graphicFrameLocks/>
          </p:cNvGraphicFramePr>
          <p:nvPr>
            <p:extLst/>
          </p:nvPr>
        </p:nvGraphicFramePr>
        <p:xfrm>
          <a:off x="3060000" y="1027856"/>
          <a:ext cx="3024000" cy="2793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2" name="Chart 11"/>
          <p:cNvGraphicFramePr>
            <a:graphicFrameLocks/>
          </p:cNvGraphicFramePr>
          <p:nvPr>
            <p:extLst/>
          </p:nvPr>
        </p:nvGraphicFramePr>
        <p:xfrm>
          <a:off x="6119999" y="1022777"/>
          <a:ext cx="3024000" cy="2793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6" name="Chart 15"/>
          <p:cNvGraphicFramePr>
            <a:graphicFrameLocks/>
          </p:cNvGraphicFramePr>
          <p:nvPr>
            <p:extLst/>
          </p:nvPr>
        </p:nvGraphicFramePr>
        <p:xfrm>
          <a:off x="0" y="3962404"/>
          <a:ext cx="3024000" cy="27940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Chart 19"/>
          <p:cNvGraphicFramePr>
            <a:graphicFrameLocks/>
          </p:cNvGraphicFramePr>
          <p:nvPr>
            <p:extLst/>
          </p:nvPr>
        </p:nvGraphicFramePr>
        <p:xfrm>
          <a:off x="6120000" y="3962402"/>
          <a:ext cx="3024000" cy="27940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0" name="Chart 9"/>
          <p:cNvGraphicFramePr>
            <a:graphicFrameLocks/>
          </p:cNvGraphicFramePr>
          <p:nvPr>
            <p:extLst/>
          </p:nvPr>
        </p:nvGraphicFramePr>
        <p:xfrm>
          <a:off x="3060000" y="3962404"/>
          <a:ext cx="3024000" cy="27940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77092804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1" y="1"/>
            <a:ext cx="9144000" cy="894286"/>
          </a:xfrm>
          <a:prstGeom prst="rect">
            <a:avLst/>
          </a:prstGeom>
        </p:spPr>
        <p:txBody>
          <a:bodyPr anchor="ctr"/>
          <a:lstStyle/>
          <a:p>
            <a:pPr algn="ctr"/>
            <a:r>
              <a:rPr lang="en-US" sz="3000" kern="1200" dirty="0">
                <a:solidFill>
                  <a:prstClr val="white"/>
                </a:solidFill>
                <a:latin typeface="Arial Black" panose="020B0A04020102020204" pitchFamily="34" charset="0"/>
              </a:rPr>
              <a:t>COMPARATIVE ANALYSIS PER </a:t>
            </a:r>
            <a:r>
              <a:rPr lang="en-US" sz="3000" kern="1200" dirty="0" smtClean="0">
                <a:solidFill>
                  <a:prstClr val="white"/>
                </a:solidFill>
                <a:latin typeface="Arial Black" panose="020B0A04020102020204" pitchFamily="34" charset="0"/>
              </a:rPr>
              <a:t>REGION FOR Q4</a:t>
            </a:r>
            <a:endParaRPr lang="en-ZA" sz="3200" kern="1200" dirty="0">
              <a:solidFill>
                <a:schemeClr val="bg1"/>
              </a:solidFill>
              <a:latin typeface="Arial Black" panose="020B0A040201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1794024689"/>
              </p:ext>
            </p:extLst>
          </p:nvPr>
        </p:nvGraphicFramePr>
        <p:xfrm>
          <a:off x="421720" y="1073580"/>
          <a:ext cx="8166468" cy="5192748"/>
        </p:xfrm>
        <a:graphic>
          <a:graphicData uri="http://schemas.openxmlformats.org/drawingml/2006/table">
            <a:tbl>
              <a:tblPr firstRow="1" bandRow="1">
                <a:tableStyleId>{5C22544A-7EE6-4342-B048-85BDC9FD1C3A}</a:tableStyleId>
              </a:tblPr>
              <a:tblGrid>
                <a:gridCol w="1872273"/>
                <a:gridCol w="2098065"/>
                <a:gridCol w="2098065"/>
                <a:gridCol w="2098065"/>
              </a:tblGrid>
              <a:tr h="1080686">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2400" b="1" kern="1200" noProof="0" dirty="0" smtClean="0">
                          <a:solidFill>
                            <a:schemeClr val="bg1"/>
                          </a:solidFill>
                          <a:latin typeface="+mn-lt"/>
                          <a:ea typeface="+mn-ea"/>
                          <a:cs typeface="+mn-cs"/>
                        </a:rPr>
                        <a:t>Region</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2400" b="1" i="0" u="none" strike="noStrike" kern="1200" cap="none" spc="0" normalizeH="0" baseline="0" noProof="0" dirty="0" smtClean="0">
                          <a:ln>
                            <a:noFill/>
                          </a:ln>
                          <a:solidFill>
                            <a:schemeClr val="bg1"/>
                          </a:solidFill>
                          <a:effectLst/>
                          <a:uLnTx/>
                          <a:uFillTx/>
                          <a:latin typeface="+mn-lt"/>
                          <a:ea typeface="+mn-ea"/>
                          <a:cs typeface="+mn-cs"/>
                        </a:rPr>
                        <a:t>Total number of targets Q4</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algn="ctr"/>
                      <a:r>
                        <a:rPr lang="en-US" sz="2400" dirty="0" smtClean="0">
                          <a:solidFill>
                            <a:schemeClr val="bg1"/>
                          </a:solidFill>
                        </a:rPr>
                        <a:t>Achieved Q4</a:t>
                      </a:r>
                      <a:endParaRPr lang="en-US" sz="2400" dirty="0">
                        <a:solidFill>
                          <a:schemeClr val="bg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algn="ctr"/>
                      <a:r>
                        <a:rPr lang="en-US" sz="2400" dirty="0" smtClean="0">
                          <a:solidFill>
                            <a:schemeClr val="bg1"/>
                          </a:solidFill>
                        </a:rPr>
                        <a:t>Not achieved Q4</a:t>
                      </a:r>
                      <a:endParaRPr lang="en-US" sz="2400" dirty="0">
                        <a:solidFill>
                          <a:schemeClr val="bg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r>
              <a:tr h="630608">
                <a:tc>
                  <a:txBody>
                    <a:bodyPr/>
                    <a:lstStyle/>
                    <a:p>
                      <a:r>
                        <a:rPr lang="en-US" sz="2400" b="1" dirty="0" smtClean="0">
                          <a:solidFill>
                            <a:schemeClr val="tx1"/>
                          </a:solidFill>
                        </a:rPr>
                        <a:t>LMN</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marL="0" indent="0" algn="ctr">
                        <a:tabLst>
                          <a:tab pos="1543050" algn="l"/>
                        </a:tabLst>
                      </a:pPr>
                      <a:r>
                        <a:rPr lang="en-US" sz="2400" b="1" dirty="0" smtClean="0">
                          <a:solidFill>
                            <a:schemeClr val="tx1"/>
                          </a:solidFill>
                        </a:rPr>
                        <a:t>2</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760380">
                <a:tc>
                  <a:txBody>
                    <a:bodyPr/>
                    <a:lstStyle/>
                    <a:p>
                      <a:r>
                        <a:rPr lang="en-US" sz="2400" b="1" dirty="0" smtClean="0">
                          <a:solidFill>
                            <a:schemeClr val="tx1"/>
                          </a:solidFill>
                        </a:rPr>
                        <a:t>FS/NC</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22</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marL="0" indent="0" algn="ctr">
                        <a:tabLst>
                          <a:tab pos="1543050" algn="l"/>
                        </a:tabLst>
                      </a:pP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dirty="0" smtClean="0">
                          <a:solidFill>
                            <a:schemeClr val="tx1"/>
                          </a:solidFill>
                        </a:rPr>
                        <a:t>KZN</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25</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4</a:t>
                      </a: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kern="1200" dirty="0" smtClean="0">
                          <a:solidFill>
                            <a:schemeClr val="tx1"/>
                          </a:solidFill>
                          <a:latin typeface="+mn-lt"/>
                          <a:ea typeface="+mn-ea"/>
                          <a:cs typeface="+mn-cs"/>
                        </a:rPr>
                        <a:t>WC</a:t>
                      </a:r>
                      <a:endParaRPr lang="en-US" sz="2400" b="1" kern="1200" dirty="0">
                        <a:solidFill>
                          <a:schemeClr val="tx1"/>
                        </a:solidFill>
                        <a:latin typeface="+mn-lt"/>
                        <a:ea typeface="+mn-ea"/>
                        <a:cs typeface="+mn-cs"/>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22</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dirty="0" smtClean="0">
                          <a:solidFill>
                            <a:schemeClr val="tx1"/>
                          </a:solidFill>
                        </a:rPr>
                        <a:t>GP</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24</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5</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30608">
                <a:tc>
                  <a:txBody>
                    <a:bodyPr/>
                    <a:lstStyle/>
                    <a:p>
                      <a:r>
                        <a:rPr lang="en-US" sz="2400" b="1" dirty="0" smtClean="0">
                          <a:solidFill>
                            <a:schemeClr val="tx1"/>
                          </a:solidFill>
                        </a:rPr>
                        <a:t>EC</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29</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22</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bl>
          </a:graphicData>
        </a:graphic>
      </p:graphicFrame>
    </p:spTree>
    <p:extLst>
      <p:ext uri="{BB962C8B-B14F-4D97-AF65-F5344CB8AC3E}">
        <p14:creationId xmlns:p14="http://schemas.microsoft.com/office/powerpoint/2010/main" val="56080416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3999" cy="896471"/>
          </a:xfrm>
          <a:prstGeom prst="rect">
            <a:avLst/>
          </a:prstGeom>
        </p:spPr>
        <p:txBody>
          <a:bodyPr/>
          <a:lstStyle/>
          <a:p>
            <a:pPr algn="ctr"/>
            <a:r>
              <a:rPr lang="en-US" sz="3000" kern="1200" dirty="0">
                <a:solidFill>
                  <a:prstClr val="white"/>
                </a:solidFill>
                <a:latin typeface="Arial Black" panose="020B0A04020102020204" pitchFamily="34" charset="0"/>
              </a:rPr>
              <a:t>QUARTERLY COMPARATIVE ANALYSIS PER REGION</a:t>
            </a:r>
            <a:endParaRPr lang="en-US" sz="3000" kern="1200" dirty="0">
              <a:solidFill>
                <a:schemeClr val="bg1"/>
              </a:solidFill>
              <a:latin typeface="Arial Black" panose="020B0A04020102020204" pitchFamily="34" charset="0"/>
            </a:endParaRPr>
          </a:p>
        </p:txBody>
      </p:sp>
      <p:graphicFrame>
        <p:nvGraphicFramePr>
          <p:cNvPr id="15" name="Chart 14"/>
          <p:cNvGraphicFramePr>
            <a:graphicFrameLocks/>
          </p:cNvGraphicFramePr>
          <p:nvPr>
            <p:extLst>
              <p:ext uri="{D42A27DB-BD31-4B8C-83A1-F6EECF244321}">
                <p14:modId xmlns:p14="http://schemas.microsoft.com/office/powerpoint/2010/main" val="2507809474"/>
              </p:ext>
            </p:extLst>
          </p:nvPr>
        </p:nvGraphicFramePr>
        <p:xfrm>
          <a:off x="12144" y="981596"/>
          <a:ext cx="2988000" cy="2793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6" name="Chart 15"/>
          <p:cNvGraphicFramePr>
            <a:graphicFrameLocks/>
          </p:cNvGraphicFramePr>
          <p:nvPr>
            <p:extLst>
              <p:ext uri="{D42A27DB-BD31-4B8C-83A1-F6EECF244321}">
                <p14:modId xmlns:p14="http://schemas.microsoft.com/office/powerpoint/2010/main" val="3064839419"/>
              </p:ext>
            </p:extLst>
          </p:nvPr>
        </p:nvGraphicFramePr>
        <p:xfrm>
          <a:off x="3054919" y="984136"/>
          <a:ext cx="2988000" cy="27936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7" name="Chart 16"/>
          <p:cNvGraphicFramePr>
            <a:graphicFrameLocks/>
          </p:cNvGraphicFramePr>
          <p:nvPr>
            <p:extLst>
              <p:ext uri="{D42A27DB-BD31-4B8C-83A1-F6EECF244321}">
                <p14:modId xmlns:p14="http://schemas.microsoft.com/office/powerpoint/2010/main" val="2278906485"/>
              </p:ext>
            </p:extLst>
          </p:nvPr>
        </p:nvGraphicFramePr>
        <p:xfrm>
          <a:off x="6106129" y="984136"/>
          <a:ext cx="2988000" cy="2793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8" name="Chart 17"/>
          <p:cNvGraphicFramePr>
            <a:graphicFrameLocks/>
          </p:cNvGraphicFramePr>
          <p:nvPr>
            <p:extLst>
              <p:ext uri="{D42A27DB-BD31-4B8C-83A1-F6EECF244321}">
                <p14:modId xmlns:p14="http://schemas.microsoft.com/office/powerpoint/2010/main" val="3864922441"/>
              </p:ext>
            </p:extLst>
          </p:nvPr>
        </p:nvGraphicFramePr>
        <p:xfrm>
          <a:off x="0" y="3861956"/>
          <a:ext cx="2988000" cy="27936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9" name="Chart 18"/>
          <p:cNvGraphicFramePr>
            <a:graphicFrameLocks/>
          </p:cNvGraphicFramePr>
          <p:nvPr>
            <p:extLst>
              <p:ext uri="{D42A27DB-BD31-4B8C-83A1-F6EECF244321}">
                <p14:modId xmlns:p14="http://schemas.microsoft.com/office/powerpoint/2010/main" val="554934337"/>
              </p:ext>
            </p:extLst>
          </p:nvPr>
        </p:nvGraphicFramePr>
        <p:xfrm>
          <a:off x="3046030" y="3869576"/>
          <a:ext cx="2988000" cy="27936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20" name="Chart 19"/>
          <p:cNvGraphicFramePr>
            <a:graphicFrameLocks/>
          </p:cNvGraphicFramePr>
          <p:nvPr>
            <p:extLst>
              <p:ext uri="{D42A27DB-BD31-4B8C-83A1-F6EECF244321}">
                <p14:modId xmlns:p14="http://schemas.microsoft.com/office/powerpoint/2010/main" val="1246537779"/>
              </p:ext>
            </p:extLst>
          </p:nvPr>
        </p:nvGraphicFramePr>
        <p:xfrm>
          <a:off x="6106129" y="3868349"/>
          <a:ext cx="2988000" cy="27936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5135332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3" y="5229"/>
            <a:ext cx="8647112" cy="962959"/>
          </a:xfrm>
        </p:spPr>
        <p:txBody>
          <a:bodyPr/>
          <a:lstStyle/>
          <a:p>
            <a:pPr algn="ctr"/>
            <a:r>
              <a:rPr lang="en-US" sz="3000" kern="1200" dirty="0" smtClean="0">
                <a:solidFill>
                  <a:prstClr val="white"/>
                </a:solidFill>
                <a:latin typeface="Arial Black" panose="020B0A04020102020204" pitchFamily="34" charset="0"/>
              </a:rPr>
              <a:t>QUARTERLY COMPARATIVE </a:t>
            </a:r>
            <a:r>
              <a:rPr lang="en-US" sz="3000" kern="1200" dirty="0">
                <a:solidFill>
                  <a:prstClr val="white"/>
                </a:solidFill>
                <a:latin typeface="Arial Black" panose="020B0A04020102020204" pitchFamily="34" charset="0"/>
              </a:rPr>
              <a:t>ANALYSIS </a:t>
            </a:r>
            <a:r>
              <a:rPr lang="en-US" sz="3000" kern="1200" dirty="0" smtClean="0">
                <a:solidFill>
                  <a:prstClr val="white"/>
                </a:solidFill>
                <a:latin typeface="Arial Black" panose="020B0A04020102020204" pitchFamily="34" charset="0"/>
              </a:rPr>
              <a:t>2019/20 AND 2020/21</a:t>
            </a:r>
            <a:endParaRPr lang="en-ZA" dirty="0"/>
          </a:p>
        </p:txBody>
      </p:sp>
      <p:grpSp>
        <p:nvGrpSpPr>
          <p:cNvPr id="9" name="Group 8"/>
          <p:cNvGrpSpPr/>
          <p:nvPr/>
        </p:nvGrpSpPr>
        <p:grpSpPr>
          <a:xfrm>
            <a:off x="30480" y="1002736"/>
            <a:ext cx="9089918" cy="4211012"/>
            <a:chOff x="-1" y="2244770"/>
            <a:chExt cx="12192003" cy="2459492"/>
          </a:xfrm>
        </p:grpSpPr>
        <p:sp>
          <p:nvSpPr>
            <p:cNvPr id="10" name="Rectangle 9"/>
            <p:cNvSpPr/>
            <p:nvPr/>
          </p:nvSpPr>
          <p:spPr>
            <a:xfrm>
              <a:off x="-1" y="2244770"/>
              <a:ext cx="12192002" cy="2459078"/>
            </a:xfrm>
            <a:prstGeom prst="rect">
              <a:avLst/>
            </a:prstGeom>
            <a:pattFill prst="pct5">
              <a:fgClr>
                <a:srgbClr val="CCCCCC"/>
              </a:fgClr>
              <a:bgClr>
                <a:sysClr val="window" lastClr="FFFFFF"/>
              </a:bgClr>
            </a:patt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13" name="Rectangle 12"/>
            <p:cNvSpPr/>
            <p:nvPr/>
          </p:nvSpPr>
          <p:spPr>
            <a:xfrm>
              <a:off x="0" y="2244771"/>
              <a:ext cx="12192002" cy="2459491"/>
            </a:xfrm>
            <a:prstGeom prst="rect">
              <a:avLst/>
            </a:prstGeom>
            <a:solidFill>
              <a:srgbClr val="CCCCCC">
                <a:alpha val="40000"/>
              </a:srgbClr>
            </a:soli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grpSp>
      <p:sp>
        <p:nvSpPr>
          <p:cNvPr id="15" name="Rounded Rectangle 14"/>
          <p:cNvSpPr/>
          <p:nvPr/>
        </p:nvSpPr>
        <p:spPr>
          <a:xfrm>
            <a:off x="2366555" y="4765664"/>
            <a:ext cx="1995871" cy="633092"/>
          </a:xfrm>
          <a:prstGeom prst="roundRect">
            <a:avLst>
              <a:gd name="adj" fmla="val 50000"/>
            </a:avLst>
          </a:prstGeom>
          <a:solidFill>
            <a:srgbClr val="DC710F"/>
          </a:soli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16" name="Rounded Rectangle 15"/>
          <p:cNvSpPr/>
          <p:nvPr/>
        </p:nvSpPr>
        <p:spPr>
          <a:xfrm>
            <a:off x="4752985" y="4776873"/>
            <a:ext cx="1995871" cy="633092"/>
          </a:xfrm>
          <a:prstGeom prst="roundRect">
            <a:avLst>
              <a:gd name="adj" fmla="val 50000"/>
            </a:avLst>
          </a:prstGeom>
          <a:solidFill>
            <a:srgbClr val="95A7DB"/>
          </a:soli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17" name="Rounded Rectangle 16"/>
          <p:cNvSpPr/>
          <p:nvPr/>
        </p:nvSpPr>
        <p:spPr>
          <a:xfrm>
            <a:off x="32015" y="4765664"/>
            <a:ext cx="1995871" cy="633092"/>
          </a:xfrm>
          <a:prstGeom prst="roundRect">
            <a:avLst>
              <a:gd name="adj" fmla="val 50000"/>
            </a:avLst>
          </a:prstGeom>
          <a:solidFill>
            <a:srgbClr val="223362"/>
          </a:soli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graphicFrame>
        <p:nvGraphicFramePr>
          <p:cNvPr id="18" name="Chart 17"/>
          <p:cNvGraphicFramePr/>
          <p:nvPr>
            <p:extLst/>
          </p:nvPr>
        </p:nvGraphicFramePr>
        <p:xfrm>
          <a:off x="54083" y="1070553"/>
          <a:ext cx="2194271" cy="34560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p:cNvGraphicFramePr/>
          <p:nvPr>
            <p:extLst/>
          </p:nvPr>
        </p:nvGraphicFramePr>
        <p:xfrm>
          <a:off x="2350687" y="1078048"/>
          <a:ext cx="2194271" cy="3456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p:nvPr>
            <p:extLst/>
          </p:nvPr>
        </p:nvGraphicFramePr>
        <p:xfrm>
          <a:off x="4653784" y="1084391"/>
          <a:ext cx="2194271" cy="3456000"/>
        </p:xfrm>
        <a:graphic>
          <a:graphicData uri="http://schemas.openxmlformats.org/drawingml/2006/chart">
            <c:chart xmlns:c="http://schemas.openxmlformats.org/drawingml/2006/chart" xmlns:r="http://schemas.openxmlformats.org/officeDocument/2006/relationships" r:id="rId4"/>
          </a:graphicData>
        </a:graphic>
      </p:graphicFrame>
      <p:sp>
        <p:nvSpPr>
          <p:cNvPr id="21" name="Oval 20"/>
          <p:cNvSpPr/>
          <p:nvPr/>
        </p:nvSpPr>
        <p:spPr>
          <a:xfrm rot="5644135">
            <a:off x="2450800" y="4848641"/>
            <a:ext cx="447096" cy="447096"/>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22" name="Oval 21"/>
          <p:cNvSpPr/>
          <p:nvPr/>
        </p:nvSpPr>
        <p:spPr>
          <a:xfrm>
            <a:off x="4828735" y="4875343"/>
            <a:ext cx="447096" cy="447096"/>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23" name="Oval 22"/>
          <p:cNvSpPr/>
          <p:nvPr/>
        </p:nvSpPr>
        <p:spPr>
          <a:xfrm rot="2686386">
            <a:off x="141302" y="4816305"/>
            <a:ext cx="491806" cy="491806"/>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25" name="TextBox 24"/>
          <p:cNvSpPr txBox="1"/>
          <p:nvPr/>
        </p:nvSpPr>
        <p:spPr>
          <a:xfrm>
            <a:off x="920862" y="4844416"/>
            <a:ext cx="347852" cy="369332"/>
          </a:xfrm>
          <a:prstGeom prst="rect">
            <a:avLst/>
          </a:prstGeom>
          <a:noFill/>
        </p:spPr>
        <p:txBody>
          <a:bodyPr wrap="none" lIns="0" tIns="0" rIns="0" bIns="0" rtlCol="0">
            <a:spAutoFit/>
          </a:bodyPr>
          <a:lstStyle/>
          <a:p>
            <a:pPr defTabSz="914400" fontAlgn="auto">
              <a:spcBef>
                <a:spcPts val="0"/>
              </a:spcBef>
              <a:spcAft>
                <a:spcPts val="0"/>
              </a:spcAft>
            </a:pPr>
            <a:r>
              <a:rPr lang="en-US" sz="2400" dirty="0" smtClean="0">
                <a:solidFill>
                  <a:prstClr val="white"/>
                </a:solidFill>
                <a:latin typeface="Segoe UI Semilight" panose="020B0402040204020203" pitchFamily="34" charset="0"/>
                <a:cs typeface="Segoe UI Semilight" panose="020B0402040204020203" pitchFamily="34" charset="0"/>
              </a:rPr>
              <a:t>Q1</a:t>
            </a:r>
            <a:endParaRPr lang="en-US" sz="2400" dirty="0">
              <a:solidFill>
                <a:prstClr val="white"/>
              </a:solidFill>
              <a:latin typeface="Segoe UI Semilight" panose="020B0402040204020203" pitchFamily="34" charset="0"/>
              <a:cs typeface="Segoe UI Semilight" panose="020B0402040204020203" pitchFamily="34" charset="0"/>
            </a:endParaRPr>
          </a:p>
        </p:txBody>
      </p:sp>
      <p:sp>
        <p:nvSpPr>
          <p:cNvPr id="26" name="TextBox 25"/>
          <p:cNvSpPr txBox="1"/>
          <p:nvPr/>
        </p:nvSpPr>
        <p:spPr>
          <a:xfrm>
            <a:off x="344646" y="5737059"/>
            <a:ext cx="1423084" cy="615553"/>
          </a:xfrm>
          <a:prstGeom prst="rect">
            <a:avLst/>
          </a:prstGeom>
          <a:noFill/>
        </p:spPr>
        <p:txBody>
          <a:bodyPr wrap="square" lIns="0" tIns="0" rIns="0" bIns="0" rtlCol="0">
            <a:spAutoFit/>
          </a:bodyPr>
          <a:lstStyle/>
          <a:p>
            <a:pPr algn="ctr" defTabSz="914400" fontAlgn="auto">
              <a:spcBef>
                <a:spcPts val="0"/>
              </a:spcBef>
              <a:spcAft>
                <a:spcPts val="0"/>
              </a:spcAft>
            </a:pPr>
            <a:r>
              <a:rPr lang="fr-FR" sz="4000" b="1" dirty="0" smtClean="0">
                <a:solidFill>
                  <a:srgbClr val="223362"/>
                </a:solidFill>
                <a:latin typeface="Segoe UI Semilight"/>
              </a:rPr>
              <a:t>-34%</a:t>
            </a:r>
            <a:endParaRPr lang="en-US" sz="4000" b="1" dirty="0">
              <a:solidFill>
                <a:srgbClr val="223362"/>
              </a:solidFill>
              <a:latin typeface="Segoe UI Semilight"/>
            </a:endParaRPr>
          </a:p>
        </p:txBody>
      </p:sp>
      <p:sp>
        <p:nvSpPr>
          <p:cNvPr id="28" name="TextBox 27"/>
          <p:cNvSpPr txBox="1"/>
          <p:nvPr/>
        </p:nvSpPr>
        <p:spPr>
          <a:xfrm>
            <a:off x="2652948" y="5737060"/>
            <a:ext cx="1423084" cy="615553"/>
          </a:xfrm>
          <a:prstGeom prst="rect">
            <a:avLst/>
          </a:prstGeom>
          <a:noFill/>
        </p:spPr>
        <p:txBody>
          <a:bodyPr wrap="square" lIns="0" tIns="0" rIns="0" bIns="0" rtlCol="0">
            <a:spAutoFit/>
          </a:bodyPr>
          <a:lstStyle/>
          <a:p>
            <a:pPr algn="ctr" defTabSz="914400" fontAlgn="auto">
              <a:spcBef>
                <a:spcPts val="0"/>
              </a:spcBef>
              <a:spcAft>
                <a:spcPts val="0"/>
              </a:spcAft>
            </a:pPr>
            <a:r>
              <a:rPr lang="fr-FR" sz="4000" b="1" dirty="0" smtClean="0">
                <a:solidFill>
                  <a:srgbClr val="DC710F"/>
                </a:solidFill>
                <a:latin typeface="Segoe UI Semilight"/>
              </a:rPr>
              <a:t>-28%</a:t>
            </a:r>
            <a:endParaRPr lang="en-US" sz="4000" b="1" dirty="0">
              <a:solidFill>
                <a:srgbClr val="DC710F"/>
              </a:solidFill>
              <a:latin typeface="Segoe UI Semilight"/>
            </a:endParaRPr>
          </a:p>
        </p:txBody>
      </p:sp>
      <p:sp>
        <p:nvSpPr>
          <p:cNvPr id="30" name="TextBox 29"/>
          <p:cNvSpPr txBox="1"/>
          <p:nvPr/>
        </p:nvSpPr>
        <p:spPr>
          <a:xfrm>
            <a:off x="5152017" y="5737061"/>
            <a:ext cx="1423084" cy="615553"/>
          </a:xfrm>
          <a:prstGeom prst="rect">
            <a:avLst/>
          </a:prstGeom>
          <a:noFill/>
        </p:spPr>
        <p:txBody>
          <a:bodyPr wrap="square" lIns="0" tIns="0" rIns="0" bIns="0" rtlCol="0">
            <a:spAutoFit/>
          </a:bodyPr>
          <a:lstStyle/>
          <a:p>
            <a:pPr algn="ctr" defTabSz="914400" fontAlgn="auto">
              <a:spcBef>
                <a:spcPts val="0"/>
              </a:spcBef>
              <a:spcAft>
                <a:spcPts val="0"/>
              </a:spcAft>
            </a:pPr>
            <a:r>
              <a:rPr lang="fr-FR" sz="4000" b="1" dirty="0" smtClean="0">
                <a:solidFill>
                  <a:srgbClr val="95A7DB"/>
                </a:solidFill>
                <a:latin typeface="Segoe UI Semilight"/>
              </a:rPr>
              <a:t>-20%</a:t>
            </a:r>
            <a:endParaRPr lang="en-US" sz="4000" b="1" dirty="0">
              <a:solidFill>
                <a:srgbClr val="95A7DB"/>
              </a:solidFill>
              <a:latin typeface="Segoe UI Semilight"/>
            </a:endParaRPr>
          </a:p>
        </p:txBody>
      </p:sp>
      <p:sp>
        <p:nvSpPr>
          <p:cNvPr id="31" name="TextBox 30"/>
          <p:cNvSpPr txBox="1"/>
          <p:nvPr/>
        </p:nvSpPr>
        <p:spPr>
          <a:xfrm>
            <a:off x="3222975" y="4875343"/>
            <a:ext cx="394339" cy="369332"/>
          </a:xfrm>
          <a:prstGeom prst="rect">
            <a:avLst/>
          </a:prstGeom>
          <a:noFill/>
        </p:spPr>
        <p:txBody>
          <a:bodyPr wrap="none" lIns="0" tIns="0" rIns="0" bIns="0" rtlCol="0">
            <a:spAutoFit/>
          </a:bodyPr>
          <a:lstStyle/>
          <a:p>
            <a:pPr defTabSz="914400" fontAlgn="auto">
              <a:spcBef>
                <a:spcPts val="0"/>
              </a:spcBef>
              <a:spcAft>
                <a:spcPts val="0"/>
              </a:spcAft>
            </a:pPr>
            <a:r>
              <a:rPr lang="en-US" sz="2400" dirty="0" smtClean="0">
                <a:solidFill>
                  <a:prstClr val="white"/>
                </a:solidFill>
                <a:latin typeface="Segoe UI Semilight" panose="020B0402040204020203" pitchFamily="34" charset="0"/>
                <a:cs typeface="Segoe UI Semilight" panose="020B0402040204020203" pitchFamily="34" charset="0"/>
              </a:rPr>
              <a:t>Q2</a:t>
            </a:r>
            <a:endParaRPr lang="en-US" sz="2400" dirty="0">
              <a:solidFill>
                <a:prstClr val="white"/>
              </a:solidFill>
              <a:latin typeface="Segoe UI Semilight" panose="020B0402040204020203" pitchFamily="34" charset="0"/>
              <a:cs typeface="Segoe UI Semilight" panose="020B0402040204020203" pitchFamily="34" charset="0"/>
            </a:endParaRPr>
          </a:p>
        </p:txBody>
      </p:sp>
      <p:sp>
        <p:nvSpPr>
          <p:cNvPr id="32" name="TextBox 31"/>
          <p:cNvSpPr txBox="1"/>
          <p:nvPr/>
        </p:nvSpPr>
        <p:spPr>
          <a:xfrm>
            <a:off x="5666390" y="4880665"/>
            <a:ext cx="394339" cy="369332"/>
          </a:xfrm>
          <a:prstGeom prst="rect">
            <a:avLst/>
          </a:prstGeom>
          <a:noFill/>
        </p:spPr>
        <p:txBody>
          <a:bodyPr wrap="none" lIns="0" tIns="0" rIns="0" bIns="0" rtlCol="0">
            <a:spAutoFit/>
          </a:bodyPr>
          <a:lstStyle/>
          <a:p>
            <a:pPr defTabSz="914400" fontAlgn="auto">
              <a:spcBef>
                <a:spcPts val="0"/>
              </a:spcBef>
              <a:spcAft>
                <a:spcPts val="0"/>
              </a:spcAft>
            </a:pPr>
            <a:r>
              <a:rPr lang="en-US" sz="2400" dirty="0" smtClean="0">
                <a:solidFill>
                  <a:prstClr val="white"/>
                </a:solidFill>
                <a:latin typeface="Segoe UI Semilight" panose="020B0402040204020203" pitchFamily="34" charset="0"/>
                <a:cs typeface="Segoe UI Semilight" panose="020B0402040204020203" pitchFamily="34" charset="0"/>
              </a:rPr>
              <a:t>Q3</a:t>
            </a:r>
            <a:endParaRPr lang="en-US" sz="2400" dirty="0">
              <a:solidFill>
                <a:prstClr val="white"/>
              </a:solidFill>
              <a:latin typeface="Segoe UI Semilight" panose="020B0402040204020203" pitchFamily="34" charset="0"/>
              <a:cs typeface="Segoe UI Semilight" panose="020B0402040204020203" pitchFamily="34" charset="0"/>
            </a:endParaRPr>
          </a:p>
        </p:txBody>
      </p:sp>
      <p:sp>
        <p:nvSpPr>
          <p:cNvPr id="5" name="Right Arrow 4"/>
          <p:cNvSpPr/>
          <p:nvPr/>
        </p:nvSpPr>
        <p:spPr bwMode="auto">
          <a:xfrm rot="7256495">
            <a:off x="147634" y="4976835"/>
            <a:ext cx="394025" cy="184666"/>
          </a:xfrm>
          <a:prstGeom prst="rightArrow">
            <a:avLst/>
          </a:prstGeom>
          <a:solidFill>
            <a:schemeClr val="bg1"/>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defTabSz="914400">
              <a:lnSpc>
                <a:spcPct val="90000"/>
              </a:lnSpc>
              <a:spcBef>
                <a:spcPct val="50000"/>
              </a:spcBef>
              <a:buClr>
                <a:srgbClr val="E3DED1"/>
              </a:buClr>
            </a:pPr>
            <a:endParaRPr lang="en-ZA" sz="1400" dirty="0" smtClean="0">
              <a:solidFill>
                <a:prstClr val="black"/>
              </a:solidFill>
            </a:endParaRPr>
          </a:p>
        </p:txBody>
      </p:sp>
      <p:sp>
        <p:nvSpPr>
          <p:cNvPr id="29" name="Right Arrow 28"/>
          <p:cNvSpPr/>
          <p:nvPr/>
        </p:nvSpPr>
        <p:spPr bwMode="auto">
          <a:xfrm rot="3338525">
            <a:off x="2505279" y="4977881"/>
            <a:ext cx="394025" cy="184666"/>
          </a:xfrm>
          <a:prstGeom prst="rightArrow">
            <a:avLst/>
          </a:prstGeom>
          <a:solidFill>
            <a:schemeClr val="bg1"/>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defTabSz="914400">
              <a:lnSpc>
                <a:spcPct val="90000"/>
              </a:lnSpc>
              <a:spcBef>
                <a:spcPct val="50000"/>
              </a:spcBef>
              <a:buClr>
                <a:srgbClr val="E3DED1"/>
              </a:buClr>
            </a:pPr>
            <a:endParaRPr lang="en-ZA" sz="1400" dirty="0" smtClean="0">
              <a:solidFill>
                <a:prstClr val="black"/>
              </a:solidFill>
            </a:endParaRPr>
          </a:p>
        </p:txBody>
      </p:sp>
      <p:sp>
        <p:nvSpPr>
          <p:cNvPr id="33" name="Right Arrow 32"/>
          <p:cNvSpPr/>
          <p:nvPr/>
        </p:nvSpPr>
        <p:spPr bwMode="auto">
          <a:xfrm rot="1130532">
            <a:off x="4884625" y="5025833"/>
            <a:ext cx="394025" cy="184666"/>
          </a:xfrm>
          <a:prstGeom prst="rightArrow">
            <a:avLst/>
          </a:prstGeom>
          <a:solidFill>
            <a:schemeClr val="bg1"/>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defTabSz="914400">
              <a:lnSpc>
                <a:spcPct val="90000"/>
              </a:lnSpc>
              <a:spcBef>
                <a:spcPct val="50000"/>
              </a:spcBef>
              <a:buClr>
                <a:srgbClr val="E3DED1"/>
              </a:buClr>
            </a:pPr>
            <a:endParaRPr lang="en-ZA" sz="1400" dirty="0" smtClean="0">
              <a:solidFill>
                <a:prstClr val="black"/>
              </a:solidFill>
            </a:endParaRPr>
          </a:p>
        </p:txBody>
      </p:sp>
      <p:graphicFrame>
        <p:nvGraphicFramePr>
          <p:cNvPr id="34" name="Chart 33"/>
          <p:cNvGraphicFramePr/>
          <p:nvPr>
            <p:extLst/>
          </p:nvPr>
        </p:nvGraphicFramePr>
        <p:xfrm>
          <a:off x="6949729" y="1063184"/>
          <a:ext cx="2194271" cy="3456000"/>
        </p:xfrm>
        <a:graphic>
          <a:graphicData uri="http://schemas.openxmlformats.org/drawingml/2006/chart">
            <c:chart xmlns:c="http://schemas.openxmlformats.org/drawingml/2006/chart" xmlns:r="http://schemas.openxmlformats.org/officeDocument/2006/relationships" r:id="rId5"/>
          </a:graphicData>
        </a:graphic>
      </p:graphicFrame>
      <p:sp>
        <p:nvSpPr>
          <p:cNvPr id="35" name="Rounded Rectangle 34"/>
          <p:cNvSpPr/>
          <p:nvPr/>
        </p:nvSpPr>
        <p:spPr>
          <a:xfrm>
            <a:off x="7060264" y="4765664"/>
            <a:ext cx="1995871" cy="633092"/>
          </a:xfrm>
          <a:prstGeom prst="roundRect">
            <a:avLst>
              <a:gd name="adj" fmla="val 50000"/>
            </a:avLst>
          </a:prstGeom>
          <a:solidFill>
            <a:schemeClr val="accent2"/>
          </a:soli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36" name="Oval 35"/>
          <p:cNvSpPr/>
          <p:nvPr/>
        </p:nvSpPr>
        <p:spPr>
          <a:xfrm>
            <a:off x="7139415" y="4852717"/>
            <a:ext cx="447096" cy="447096"/>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algn="ctr" defTabSz="914400" fontAlgn="auto">
              <a:spcBef>
                <a:spcPts val="0"/>
              </a:spcBef>
              <a:spcAft>
                <a:spcPts val="0"/>
              </a:spcAft>
              <a:defRPr/>
            </a:pPr>
            <a:endParaRPr lang="en-US" kern="0" dirty="0" smtClean="0">
              <a:solidFill>
                <a:prstClr val="white"/>
              </a:solidFill>
              <a:latin typeface="Segoe UI Semilight"/>
            </a:endParaRPr>
          </a:p>
        </p:txBody>
      </p:sp>
      <p:sp>
        <p:nvSpPr>
          <p:cNvPr id="37" name="TextBox 36"/>
          <p:cNvSpPr txBox="1"/>
          <p:nvPr/>
        </p:nvSpPr>
        <p:spPr>
          <a:xfrm>
            <a:off x="7977070" y="4858039"/>
            <a:ext cx="400751" cy="369332"/>
          </a:xfrm>
          <a:prstGeom prst="rect">
            <a:avLst/>
          </a:prstGeom>
          <a:noFill/>
        </p:spPr>
        <p:txBody>
          <a:bodyPr wrap="none" lIns="0" tIns="0" rIns="0" bIns="0" rtlCol="0">
            <a:spAutoFit/>
          </a:bodyPr>
          <a:lstStyle/>
          <a:p>
            <a:pPr defTabSz="914400" fontAlgn="auto">
              <a:spcBef>
                <a:spcPts val="0"/>
              </a:spcBef>
              <a:spcAft>
                <a:spcPts val="0"/>
              </a:spcAft>
            </a:pPr>
            <a:r>
              <a:rPr lang="en-US" sz="2400" dirty="0" smtClean="0">
                <a:solidFill>
                  <a:prstClr val="white"/>
                </a:solidFill>
                <a:latin typeface="Segoe UI Semilight" panose="020B0402040204020203" pitchFamily="34" charset="0"/>
                <a:cs typeface="Segoe UI Semilight" panose="020B0402040204020203" pitchFamily="34" charset="0"/>
              </a:rPr>
              <a:t>Q4</a:t>
            </a:r>
            <a:endParaRPr lang="en-US" sz="2400" dirty="0">
              <a:solidFill>
                <a:prstClr val="white"/>
              </a:solidFill>
              <a:latin typeface="Segoe UI Semilight" panose="020B0402040204020203" pitchFamily="34" charset="0"/>
              <a:cs typeface="Segoe UI Semilight" panose="020B0402040204020203" pitchFamily="34" charset="0"/>
            </a:endParaRPr>
          </a:p>
        </p:txBody>
      </p:sp>
      <p:sp>
        <p:nvSpPr>
          <p:cNvPr id="38" name="Right Arrow 37"/>
          <p:cNvSpPr/>
          <p:nvPr/>
        </p:nvSpPr>
        <p:spPr bwMode="auto">
          <a:xfrm rot="19937476">
            <a:off x="7195305" y="5003207"/>
            <a:ext cx="394025" cy="184666"/>
          </a:xfrm>
          <a:prstGeom prst="rightArrow">
            <a:avLst/>
          </a:prstGeom>
          <a:solidFill>
            <a:schemeClr val="bg1"/>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defTabSz="914400">
              <a:lnSpc>
                <a:spcPct val="90000"/>
              </a:lnSpc>
              <a:spcBef>
                <a:spcPct val="50000"/>
              </a:spcBef>
              <a:buClr>
                <a:srgbClr val="E3DED1"/>
              </a:buClr>
            </a:pPr>
            <a:endParaRPr lang="en-ZA" sz="1400" dirty="0" smtClean="0">
              <a:solidFill>
                <a:prstClr val="black"/>
              </a:solidFill>
            </a:endParaRPr>
          </a:p>
        </p:txBody>
      </p:sp>
      <p:sp>
        <p:nvSpPr>
          <p:cNvPr id="39" name="TextBox 38"/>
          <p:cNvSpPr txBox="1"/>
          <p:nvPr/>
        </p:nvSpPr>
        <p:spPr>
          <a:xfrm>
            <a:off x="7428778" y="5737704"/>
            <a:ext cx="1423084" cy="615553"/>
          </a:xfrm>
          <a:prstGeom prst="rect">
            <a:avLst/>
          </a:prstGeom>
          <a:noFill/>
        </p:spPr>
        <p:txBody>
          <a:bodyPr wrap="square" lIns="0" tIns="0" rIns="0" bIns="0" rtlCol="0">
            <a:spAutoFit/>
          </a:bodyPr>
          <a:lstStyle/>
          <a:p>
            <a:pPr algn="ctr" defTabSz="914400" fontAlgn="auto">
              <a:spcBef>
                <a:spcPts val="0"/>
              </a:spcBef>
              <a:spcAft>
                <a:spcPts val="0"/>
              </a:spcAft>
            </a:pPr>
            <a:r>
              <a:rPr lang="fr-FR" sz="4000" b="1" dirty="0" smtClean="0">
                <a:solidFill>
                  <a:srgbClr val="9F2936"/>
                </a:solidFill>
                <a:latin typeface="Segoe UI Semilight"/>
              </a:rPr>
              <a:t>-18%</a:t>
            </a:r>
            <a:endParaRPr lang="en-US" sz="4000" b="1" dirty="0">
              <a:solidFill>
                <a:srgbClr val="9F2936"/>
              </a:solidFill>
              <a:latin typeface="Segoe UI Semilight"/>
            </a:endParaRPr>
          </a:p>
        </p:txBody>
      </p:sp>
    </p:spTree>
    <p:extLst>
      <p:ext uri="{BB962C8B-B14F-4D97-AF65-F5344CB8AC3E}">
        <p14:creationId xmlns:p14="http://schemas.microsoft.com/office/powerpoint/2010/main" val="3553936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pic>
        <p:nvPicPr>
          <p:cNvPr id="11" name="Picture 10" descr="A close up of a sign&#10;&#10;Description automatically generated">
            <a:extLst>
              <a:ext uri="{FF2B5EF4-FFF2-40B4-BE49-F238E27FC236}">
                <a16:creationId xmlns="" xmlns:a16="http://schemas.microsoft.com/office/drawing/2014/main"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 xmlns:a16="http://schemas.microsoft.com/office/drawing/2014/main"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540"/>
            <a:ext cx="9179718" cy="6876164"/>
          </a:xfrm>
          <a:prstGeom prst="rect">
            <a:avLst/>
          </a:prstGeom>
        </p:spPr>
      </p:pic>
      <p:sp>
        <p:nvSpPr>
          <p:cNvPr id="6" name="Rectangle 5">
            <a:extLst>
              <a:ext uri="{FF2B5EF4-FFF2-40B4-BE49-F238E27FC236}">
                <a16:creationId xmlns="" xmlns:a16="http://schemas.microsoft.com/office/drawing/2014/main" id="{CB85838F-B856-4F93-A63D-35FA79D3278C}"/>
              </a:ext>
            </a:extLst>
          </p:cNvPr>
          <p:cNvSpPr/>
          <p:nvPr/>
        </p:nvSpPr>
        <p:spPr>
          <a:xfrm>
            <a:off x="35718" y="0"/>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grpSp>
        <p:nvGrpSpPr>
          <p:cNvPr id="9" name="Group 8"/>
          <p:cNvGrpSpPr/>
          <p:nvPr/>
        </p:nvGrpSpPr>
        <p:grpSpPr>
          <a:xfrm>
            <a:off x="939203" y="-63058"/>
            <a:ext cx="5757582" cy="5522259"/>
            <a:chOff x="939203" y="-63058"/>
            <a:chExt cx="5757582" cy="5522259"/>
          </a:xfrm>
        </p:grpSpPr>
        <p:sp>
          <p:nvSpPr>
            <p:cNvPr id="7" name="Rectangle 6">
              <a:extLst>
                <a:ext uri="{FF2B5EF4-FFF2-40B4-BE49-F238E27FC236}">
                  <a16:creationId xmlns="" xmlns:a16="http://schemas.microsoft.com/office/drawing/2014/main" id="{EC712674-A4F6-4CBF-ABFE-9D83257F838F}"/>
                </a:ext>
              </a:extLst>
            </p:cNvPr>
            <p:cNvSpPr/>
            <p:nvPr/>
          </p:nvSpPr>
          <p:spPr>
            <a:xfrm>
              <a:off x="1110653" y="-63058"/>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17" name="Right Triangle 16">
              <a:extLst>
                <a:ext uri="{FF2B5EF4-FFF2-40B4-BE49-F238E27FC236}">
                  <a16:creationId xmlns="" xmlns:a16="http://schemas.microsoft.com/office/drawing/2014/main" id="{2C375972-9C28-4C3B-94C7-BDAC3A5EB1C4}"/>
                </a:ext>
              </a:extLst>
            </p:cNvPr>
            <p:cNvSpPr/>
            <p:nvPr/>
          </p:nvSpPr>
          <p:spPr>
            <a:xfrm>
              <a:off x="6525335" y="-5421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9" name="Right Triangle 18">
              <a:extLst>
                <a:ext uri="{FF2B5EF4-FFF2-40B4-BE49-F238E27FC236}">
                  <a16:creationId xmlns="" xmlns:a16="http://schemas.microsoft.com/office/drawing/2014/main" id="{2C375972-9C28-4C3B-94C7-BDAC3A5EB1C4}"/>
                </a:ext>
              </a:extLst>
            </p:cNvPr>
            <p:cNvSpPr/>
            <p:nvPr/>
          </p:nvSpPr>
          <p:spPr>
            <a:xfrm flipH="1">
              <a:off x="939203" y="-50428"/>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grpSp>
      <p:sp>
        <p:nvSpPr>
          <p:cNvPr id="14" name="Title 1">
            <a:extLst>
              <a:ext uri="{FF2B5EF4-FFF2-40B4-BE49-F238E27FC236}">
                <a16:creationId xmlns="" xmlns:a16="http://schemas.microsoft.com/office/drawing/2014/main" id="{29727885-EAA1-472D-AC46-FA364467267D}"/>
              </a:ext>
            </a:extLst>
          </p:cNvPr>
          <p:cNvSpPr txBox="1">
            <a:spLocks/>
          </p:cNvSpPr>
          <p:nvPr/>
        </p:nvSpPr>
        <p:spPr>
          <a:xfrm>
            <a:off x="1533279" y="977603"/>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rgbClr val="FFFFFF"/>
                </a:solidFill>
              </a:rPr>
              <a:t>Targets not achieved</a:t>
            </a:r>
            <a:endParaRPr lang="en-US" sz="4800" dirty="0">
              <a:solidFill>
                <a:srgbClr val="FFFFFF"/>
              </a:solidFill>
            </a:endParaRPr>
          </a:p>
        </p:txBody>
      </p:sp>
      <p:sp>
        <p:nvSpPr>
          <p:cNvPr id="15" name="Rectangle: Rounded Corners 8">
            <a:extLst>
              <a:ext uri="{FF2B5EF4-FFF2-40B4-BE49-F238E27FC236}">
                <a16:creationId xmlns="" xmlns:a16="http://schemas.microsoft.com/office/drawing/2014/main" id="{60CEC877-F66A-4F4E-8FFB-54366BE31DBA}"/>
              </a:ext>
            </a:extLst>
          </p:cNvPr>
          <p:cNvSpPr/>
          <p:nvPr/>
        </p:nvSpPr>
        <p:spPr>
          <a:xfrm>
            <a:off x="1471141" y="4187019"/>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latin typeface="Arial" panose="020B0604020202020204" pitchFamily="34" charset="0"/>
                <a:cs typeface="Arial" panose="020B0604020202020204" pitchFamily="34" charset="0"/>
              </a:rPr>
              <a:t>Quarter Four</a:t>
            </a:r>
            <a:endParaRPr lang="en-US" sz="2800" dirty="0">
              <a:solidFill>
                <a:srgbClr val="000000"/>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 xmlns:a16="http://schemas.microsoft.com/office/drawing/2014/main" id="{1960F5BB-CF73-432B-9E1C-7B63215D0ECE}"/>
              </a:ext>
            </a:extLst>
          </p:cNvPr>
          <p:cNvCxnSpPr/>
          <p:nvPr/>
        </p:nvCxnSpPr>
        <p:spPr>
          <a:xfrm>
            <a:off x="1475956" y="835584"/>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844119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843"/>
            <a:ext cx="9144000" cy="970056"/>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Q4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929727588"/>
              </p:ext>
            </p:extLst>
          </p:nvPr>
        </p:nvGraphicFramePr>
        <p:xfrm>
          <a:off x="206733" y="1081664"/>
          <a:ext cx="8504129" cy="5328661"/>
        </p:xfrm>
        <a:graphic>
          <a:graphicData uri="http://schemas.openxmlformats.org/drawingml/2006/table">
            <a:tbl>
              <a:tblPr firstRow="1" bandRow="1">
                <a:tableStyleId>{5C22544A-7EE6-4342-B048-85BDC9FD1C3A}</a:tableStyleId>
              </a:tblPr>
              <a:tblGrid>
                <a:gridCol w="2100532"/>
                <a:gridCol w="3200400"/>
                <a:gridCol w="3203197"/>
              </a:tblGrid>
              <a:tr h="346112">
                <a:tc>
                  <a:txBody>
                    <a:bodyPr/>
                    <a:lstStyle/>
                    <a:p>
                      <a:pPr algn="l">
                        <a:lnSpc>
                          <a:spcPct val="100000"/>
                        </a:lnSpc>
                      </a:pPr>
                      <a:r>
                        <a:rPr lang="en-US" sz="1400" dirty="0" smtClean="0">
                          <a:latin typeface="+mn-lt"/>
                          <a:cs typeface="Calibri" pitchFamily="34" charset="0"/>
                        </a:rPr>
                        <a:t>Indicator not achieved</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latin typeface="+mn-lt"/>
                          <a:cs typeface="Calibri" pitchFamily="34" charset="0"/>
                        </a:rPr>
                        <a:t>Reasons for under-achievement </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latin typeface="+mn-lt"/>
                          <a:cs typeface="Calibri" pitchFamily="34" charset="0"/>
                        </a:rPr>
                        <a:t> Corrective action</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340335">
                <a:tc gridSpan="3">
                  <a:txBody>
                    <a:bodyPr/>
                    <a:lstStyle/>
                    <a:p>
                      <a:pPr algn="l">
                        <a:lnSpc>
                          <a:spcPct val="100000"/>
                        </a:lnSpc>
                      </a:pPr>
                      <a:r>
                        <a:rPr lang="en-US" sz="1400" b="1" dirty="0" smtClean="0">
                          <a:solidFill>
                            <a:schemeClr val="tx2"/>
                          </a:solidFill>
                          <a:latin typeface="+mn-lt"/>
                          <a:cs typeface="Calibri" pitchFamily="34" charset="0"/>
                        </a:rPr>
                        <a:t>Sub</a:t>
                      </a:r>
                      <a:r>
                        <a:rPr lang="en-US" sz="1400" b="1" baseline="0" dirty="0" smtClean="0">
                          <a:solidFill>
                            <a:schemeClr val="tx2"/>
                          </a:solidFill>
                          <a:latin typeface="+mn-lt"/>
                          <a:cs typeface="Calibri" pitchFamily="34" charset="0"/>
                        </a:rPr>
                        <a:t> Programme: Management</a:t>
                      </a:r>
                      <a:endParaRPr lang="en-US" sz="1400" b="1" dirty="0">
                        <a:solidFill>
                          <a:schemeClr val="tx2"/>
                        </a:solidFill>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en-ZA"/>
                    </a:p>
                  </a:txBody>
                  <a:tcPr/>
                </a:tc>
                <a:tc hMerge="1">
                  <a:txBody>
                    <a:bodyPr/>
                    <a:lstStyle/>
                    <a:p>
                      <a:endParaRPr lang="en-ZA"/>
                    </a:p>
                  </a:txBody>
                  <a:tcPr/>
                </a:tc>
              </a:tr>
              <a:tr h="1000853">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Number of ethics, fraud prevention and anti-corruption awareness workshops conducted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Workshops were not conducted as per schedule due to staff rotation and COVID-19 impact at centre level</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planned schedule to be revised  </a:t>
                      </a:r>
                      <a:r>
                        <a:rPr lang="en-US" sz="1400" b="0" i="0" u="none" strike="noStrike" kern="1200" baseline="0" dirty="0" smtClean="0">
                          <a:solidFill>
                            <a:schemeClr val="tx1"/>
                          </a:solidFill>
                          <a:effectLst/>
                          <a:latin typeface="+mn-lt"/>
                          <a:ea typeface="+mn-ea"/>
                          <a:cs typeface="Calibri" pitchFamily="34" charset="0"/>
                        </a:rPr>
                        <a:t>taking into the current limitations in conducting the workshops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990236">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of investigations completed for reported allegations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mn-lt"/>
                          <a:ea typeface="+mn-ea"/>
                          <a:cs typeface="Calibri" pitchFamily="34" charset="0"/>
                        </a:rPr>
                        <a:t>Investigations could not be conducted as planned as some officials were not available due to lockdown restrictions.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Department to relook at other alternatives  to ensure that targets  </a:t>
                      </a:r>
                      <a:r>
                        <a:rPr lang="en-US" sz="1400" b="0" i="0" u="none" strike="noStrike" kern="1200" baseline="0" dirty="0" smtClean="0">
                          <a:solidFill>
                            <a:schemeClr val="tx1"/>
                          </a:solidFill>
                          <a:effectLst/>
                          <a:latin typeface="+mn-lt"/>
                          <a:ea typeface="+mn-ea"/>
                          <a:cs typeface="Calibri" pitchFamily="34" charset="0"/>
                        </a:rPr>
                        <a:t>are achieved </a:t>
                      </a:r>
                      <a:r>
                        <a:rPr lang="en-US" sz="1400" b="0" i="0" u="none" strike="noStrike" kern="1200" baseline="0" dirty="0">
                          <a:solidFill>
                            <a:schemeClr val="tx1"/>
                          </a:solidFill>
                          <a:effectLst/>
                          <a:latin typeface="+mn-lt"/>
                          <a:ea typeface="+mn-ea"/>
                          <a:cs typeface="Calibri" pitchFamily="34" charset="0"/>
                        </a:rPr>
                        <a:t>in the next financial year </a:t>
                      </a:r>
                      <a:r>
                        <a:rPr lang="en-US" sz="1400" b="0" i="0" u="none" strike="noStrike" kern="1200" baseline="0" dirty="0" smtClean="0">
                          <a:solidFill>
                            <a:schemeClr val="tx1"/>
                          </a:solidFill>
                          <a:effectLst/>
                          <a:latin typeface="+mn-lt"/>
                          <a:ea typeface="+mn-ea"/>
                          <a:cs typeface="Calibri" pitchFamily="34" charset="0"/>
                        </a:rPr>
                        <a:t>i.e. </a:t>
                      </a:r>
                      <a:r>
                        <a:rPr lang="en-US" sz="1400" b="0" i="0" u="none" strike="noStrike" kern="1200" baseline="0" dirty="0">
                          <a:solidFill>
                            <a:schemeClr val="tx1"/>
                          </a:solidFill>
                          <a:effectLst/>
                          <a:latin typeface="+mn-lt"/>
                          <a:ea typeface="+mn-ea"/>
                          <a:cs typeface="Calibri" pitchFamily="34" charset="0"/>
                        </a:rPr>
                        <a:t>2021/22.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98450">
                <a:tc gridSpan="3">
                  <a:txBody>
                    <a:bodyPr/>
                    <a:lstStyle/>
                    <a:p>
                      <a:pPr marL="85725" marR="0" lvl="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323232"/>
                          </a:solidFill>
                          <a:effectLst/>
                          <a:uLnTx/>
                          <a:uFillTx/>
                          <a:latin typeface="+mn-lt"/>
                          <a:cs typeface="Calibri" pitchFamily="34" charset="0"/>
                        </a:rPr>
                        <a:t>Sub Programme: Human Resources</a:t>
                      </a:r>
                      <a:endParaRPr kumimoji="0" lang="en-US" sz="1400" b="1" i="0" u="none" strike="noStrike" kern="1200" cap="none" spc="0" normalizeH="0" baseline="0" noProof="0" dirty="0">
                        <a:ln>
                          <a:noFill/>
                        </a:ln>
                        <a:solidFill>
                          <a:srgbClr val="323232"/>
                        </a:solidFill>
                        <a:effectLst/>
                        <a:uLnTx/>
                        <a:uFillTx/>
                        <a:latin typeface="+mn-lt"/>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en-ZA"/>
                    </a:p>
                  </a:txBody>
                  <a:tcPr/>
                </a:tc>
                <a:tc hMerge="1">
                  <a:txBody>
                    <a:bodyPr/>
                    <a:lstStyle/>
                    <a:p>
                      <a:endParaRPr lang="en-ZA"/>
                    </a:p>
                  </a:txBody>
                  <a:tcPr/>
                </a:tc>
              </a:tr>
              <a:tr h="1016000">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Approved Integrated Human Resource Strategy </a:t>
                      </a:r>
                      <a:br>
                        <a:rPr lang="en-US" sz="1400" b="0" i="0" u="none" strike="noStrike" kern="1200" baseline="0" dirty="0">
                          <a:solidFill>
                            <a:schemeClr val="tx1"/>
                          </a:solidFill>
                          <a:effectLst/>
                          <a:latin typeface="+mn-lt"/>
                          <a:ea typeface="+mn-ea"/>
                          <a:cs typeface="Calibri" pitchFamily="34" charset="0"/>
                        </a:rPr>
                      </a:b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Consultations on the HR Strategy were </a:t>
                      </a:r>
                      <a:r>
                        <a:rPr lang="en-US" sz="1400" b="0" i="0" u="none" strike="noStrike" kern="1200" baseline="0" dirty="0">
                          <a:solidFill>
                            <a:schemeClr val="tx1"/>
                          </a:solidFill>
                          <a:effectLst/>
                          <a:latin typeface="+mn-lt"/>
                          <a:ea typeface="+mn-ea"/>
                          <a:cs typeface="Calibri" pitchFamily="34" charset="0"/>
                        </a:rPr>
                        <a:t>delayed due to </a:t>
                      </a:r>
                      <a:r>
                        <a:rPr lang="en-US" sz="1400" b="0" i="0" u="none" strike="noStrike" kern="1200" baseline="0" dirty="0" smtClean="0">
                          <a:solidFill>
                            <a:schemeClr val="tx1"/>
                          </a:solidFill>
                          <a:effectLst/>
                          <a:latin typeface="+mn-lt"/>
                          <a:ea typeface="+mn-ea"/>
                          <a:cs typeface="Calibri" pitchFamily="34" charset="0"/>
                        </a:rPr>
                        <a:t>COVID-19 outbreak </a:t>
                      </a:r>
                      <a:r>
                        <a:rPr lang="en-US" sz="1400" b="0" i="0" u="none" strike="noStrike" kern="1200" baseline="0" dirty="0">
                          <a:solidFill>
                            <a:schemeClr val="tx1"/>
                          </a:solidFill>
                          <a:effectLst/>
                          <a:latin typeface="+mn-lt"/>
                          <a:ea typeface="+mn-ea"/>
                          <a:cs typeface="Calibri" pitchFamily="34" charset="0"/>
                        </a:rPr>
                        <a:t>which resulted in </a:t>
                      </a:r>
                      <a:r>
                        <a:rPr lang="en-US" sz="1400" b="0" i="0" u="none" strike="noStrike" kern="1200" baseline="0" dirty="0" smtClean="0">
                          <a:solidFill>
                            <a:schemeClr val="tx1"/>
                          </a:solidFill>
                          <a:effectLst/>
                          <a:latin typeface="+mn-lt"/>
                          <a:ea typeface="+mn-ea"/>
                          <a:cs typeface="Calibri" pitchFamily="34" charset="0"/>
                        </a:rPr>
                        <a:t>reprioritisation  </a:t>
                      </a:r>
                      <a:r>
                        <a:rPr lang="en-US" sz="1400" b="0" i="0" u="none" strike="noStrike" kern="1200" baseline="0" dirty="0">
                          <a:solidFill>
                            <a:schemeClr val="tx1"/>
                          </a:solidFill>
                          <a:effectLst/>
                          <a:latin typeface="+mn-lt"/>
                          <a:ea typeface="+mn-ea"/>
                          <a:cs typeface="Calibri" pitchFamily="34" charset="0"/>
                        </a:rPr>
                        <a:t>of work .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ZA" sz="1400" b="0" i="0" u="none" strike="noStrike" kern="1200" baseline="0" dirty="0" smtClean="0">
                          <a:solidFill>
                            <a:schemeClr val="tx1"/>
                          </a:solidFill>
                          <a:effectLst/>
                          <a:latin typeface="+mn-lt"/>
                          <a:ea typeface="+mn-ea"/>
                          <a:cs typeface="Calibri" pitchFamily="34" charset="0"/>
                        </a:rPr>
                        <a:t>The HR Strategy has been finalised and is ready for approval. </a:t>
                      </a:r>
                      <a:endParaRPr lang="en-ZA"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36675">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Approved shift pattern system for all correctional facilities</a:t>
                      </a:r>
                      <a:br>
                        <a:rPr lang="en-US" sz="1400" b="0" i="0" u="none" strike="noStrike" kern="1200" baseline="0" dirty="0">
                          <a:solidFill>
                            <a:schemeClr val="tx1"/>
                          </a:solidFill>
                          <a:effectLst/>
                          <a:latin typeface="+mn-lt"/>
                          <a:ea typeface="+mn-ea"/>
                          <a:cs typeface="Calibri" pitchFamily="34" charset="0"/>
                        </a:rPr>
                      </a:b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Labour rejected the shift </a:t>
                      </a:r>
                      <a:r>
                        <a:rPr lang="en-US" sz="1400" b="0" i="0" u="none" strike="noStrike" kern="1200" baseline="0" dirty="0" smtClean="0">
                          <a:solidFill>
                            <a:schemeClr val="tx1"/>
                          </a:solidFill>
                          <a:effectLst/>
                          <a:latin typeface="+mn-lt"/>
                          <a:ea typeface="+mn-ea"/>
                          <a:cs typeface="Calibri" pitchFamily="34" charset="0"/>
                        </a:rPr>
                        <a:t>pattern </a:t>
                      </a:r>
                      <a:r>
                        <a:rPr lang="en-US" sz="1400" b="0" i="0" u="none" strike="noStrike" kern="1200" baseline="0" dirty="0">
                          <a:solidFill>
                            <a:schemeClr val="tx1"/>
                          </a:solidFill>
                          <a:effectLst/>
                          <a:latin typeface="+mn-lt"/>
                          <a:ea typeface="+mn-ea"/>
                          <a:cs typeface="Calibri" pitchFamily="34" charset="0"/>
                        </a:rPr>
                        <a:t>proposed by </a:t>
                      </a:r>
                      <a:r>
                        <a:rPr lang="en-US" sz="1400" b="0" i="0" u="none" strike="noStrike" kern="1200" baseline="0" dirty="0" smtClean="0">
                          <a:solidFill>
                            <a:schemeClr val="tx1"/>
                          </a:solidFill>
                          <a:effectLst/>
                          <a:latin typeface="+mn-lt"/>
                          <a:ea typeface="+mn-ea"/>
                          <a:cs typeface="Calibri" pitchFamily="34" charset="0"/>
                        </a:rPr>
                        <a:t>the Department </a:t>
                      </a:r>
                      <a:r>
                        <a:rPr lang="en-US" sz="1400" b="0" i="0" u="none" strike="noStrike" kern="1200" baseline="0" dirty="0">
                          <a:solidFill>
                            <a:schemeClr val="tx1"/>
                          </a:solidFill>
                          <a:effectLst/>
                          <a:latin typeface="+mn-lt"/>
                          <a:ea typeface="+mn-ea"/>
                          <a:cs typeface="Calibri" pitchFamily="34" charset="0"/>
                        </a:rPr>
                        <a:t>because the  </a:t>
                      </a:r>
                      <a:r>
                        <a:rPr lang="en-US" sz="1400" b="0" i="0" u="none" strike="noStrike" kern="1200" baseline="0" dirty="0" smtClean="0">
                          <a:solidFill>
                            <a:schemeClr val="tx1"/>
                          </a:solidFill>
                          <a:effectLst/>
                          <a:latin typeface="+mn-lt"/>
                          <a:ea typeface="+mn-ea"/>
                          <a:cs typeface="Calibri" pitchFamily="34" charset="0"/>
                        </a:rPr>
                        <a:t>system does </a:t>
                      </a:r>
                      <a:r>
                        <a:rPr lang="en-US" sz="1400" b="0" i="0" u="none" strike="noStrike" kern="1200" baseline="0" dirty="0">
                          <a:solidFill>
                            <a:schemeClr val="tx1"/>
                          </a:solidFill>
                          <a:effectLst/>
                          <a:latin typeface="+mn-lt"/>
                          <a:ea typeface="+mn-ea"/>
                          <a:cs typeface="Calibri" pitchFamily="34" charset="0"/>
                        </a:rPr>
                        <a:t>not make provision for  Sunday overtime  payment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Department to further engage with labour to find </a:t>
                      </a:r>
                      <a:r>
                        <a:rPr lang="en-US" sz="1400" b="0" i="0" u="none" strike="noStrike" kern="1200" baseline="0" dirty="0" smtClean="0">
                          <a:solidFill>
                            <a:schemeClr val="tx1"/>
                          </a:solidFill>
                          <a:effectLst/>
                          <a:latin typeface="+mn-lt"/>
                          <a:ea typeface="+mn-ea"/>
                          <a:cs typeface="Calibri" pitchFamily="34" charset="0"/>
                        </a:rPr>
                        <a:t>an amenable shift </a:t>
                      </a:r>
                      <a:r>
                        <a:rPr lang="en-US" sz="1400" b="0" i="0" u="none" strike="noStrike" kern="1200" baseline="0" dirty="0">
                          <a:solidFill>
                            <a:schemeClr val="tx1"/>
                          </a:solidFill>
                          <a:effectLst/>
                          <a:latin typeface="+mn-lt"/>
                          <a:ea typeface="+mn-ea"/>
                          <a:cs typeface="Calibri" pitchFamily="34" charset="0"/>
                        </a:rPr>
                        <a:t>system guided by the Policy Framework,  applicable resolutions from the council and the different acts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63914087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4392F4C0-6738-478C-B1C9-E2F4F8500B13}"/>
              </a:ext>
            </a:extLst>
          </p:cNvPr>
          <p:cNvGraphicFramePr>
            <a:graphicFrameLocks noChangeAspect="1"/>
          </p:cNvGraphicFramePr>
          <p:nvPr>
            <p:custDataLst>
              <p:tags r:id="rId2"/>
            </p:custDataLst>
            <p:extLst/>
          </p:nvPr>
        </p:nvGraphicFramePr>
        <p:xfrm>
          <a:off x="1191" y="858441"/>
          <a:ext cx="1191" cy="1191"/>
        </p:xfrm>
        <a:graphic>
          <a:graphicData uri="http://schemas.openxmlformats.org/presentationml/2006/ole">
            <mc:AlternateContent xmlns:mc="http://schemas.openxmlformats.org/markup-compatibility/2006">
              <mc:Choice xmlns:v="urn:schemas-microsoft-com:vml" Requires="v">
                <p:oleObj spid="_x0000_s85513" name="think-cell Slide" r:id="rId4" imgW="383" imgH="384" progId="TCLayout.ActiveDocument.1">
                  <p:embed/>
                </p:oleObj>
              </mc:Choice>
              <mc:Fallback>
                <p:oleObj name="think-cell Slide" r:id="rId4" imgW="383" imgH="384" progId="TCLayout.ActiveDocument.1">
                  <p:embed/>
                  <p:pic>
                    <p:nvPicPr>
                      <p:cNvPr id="0" name=""/>
                      <p:cNvPicPr/>
                      <p:nvPr/>
                    </p:nvPicPr>
                    <p:blipFill>
                      <a:blip r:embed="rId5"/>
                      <a:stretch>
                        <a:fillRect/>
                      </a:stretch>
                    </p:blipFill>
                    <p:spPr>
                      <a:xfrm>
                        <a:off x="1191" y="858441"/>
                        <a:ext cx="1191" cy="1191"/>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xmlns="" id="{6D0D4A4D-E24D-2F41-9FA6-C98D876AAF6D}"/>
              </a:ext>
            </a:extLst>
          </p:cNvPr>
          <p:cNvSpPr/>
          <p:nvPr/>
        </p:nvSpPr>
        <p:spPr>
          <a:xfrm>
            <a:off x="12505" y="13505"/>
            <a:ext cx="1120855" cy="57279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srgbClr val="FFFFFF"/>
              </a:solidFill>
            </a:endParaRPr>
          </a:p>
        </p:txBody>
      </p:sp>
      <p:sp>
        <p:nvSpPr>
          <p:cNvPr id="3" name="Rectangle 2">
            <a:extLst>
              <a:ext uri="{FF2B5EF4-FFF2-40B4-BE49-F238E27FC236}">
                <a16:creationId xmlns:a16="http://schemas.microsoft.com/office/drawing/2014/main" xmlns="" id="{6B12DE1F-585B-2140-B2BD-40C67FF0C1F0}"/>
              </a:ext>
            </a:extLst>
          </p:cNvPr>
          <p:cNvSpPr/>
          <p:nvPr/>
        </p:nvSpPr>
        <p:spPr>
          <a:xfrm>
            <a:off x="1143789" y="13505"/>
            <a:ext cx="1959767" cy="6844495"/>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Aft>
                <a:spcPts val="0"/>
              </a:spcAft>
            </a:pPr>
            <a:endParaRPr lang="en-US" sz="3000" b="1" i="1" dirty="0">
              <a:solidFill>
                <a:srgbClr val="FFFFFF"/>
              </a:solidFill>
              <a:latin typeface="Georgia"/>
            </a:endParaRPr>
          </a:p>
        </p:txBody>
      </p:sp>
      <p:sp>
        <p:nvSpPr>
          <p:cNvPr id="2" name="Title 1">
            <a:extLst>
              <a:ext uri="{FF2B5EF4-FFF2-40B4-BE49-F238E27FC236}">
                <a16:creationId xmlns:a16="http://schemas.microsoft.com/office/drawing/2014/main" xmlns="" id="{F5A4D105-B434-874D-A09A-E945722F8660}"/>
              </a:ext>
            </a:extLst>
          </p:cNvPr>
          <p:cNvSpPr>
            <a:spLocks noGrp="1"/>
          </p:cNvSpPr>
          <p:nvPr>
            <p:ph type="title" idx="4294967295"/>
          </p:nvPr>
        </p:nvSpPr>
        <p:spPr>
          <a:xfrm rot="16200000">
            <a:off x="-1189606" y="1441362"/>
            <a:ext cx="3522408" cy="914096"/>
          </a:xfrm>
        </p:spPr>
        <p:txBody>
          <a:bodyPr vert="horz" wrap="square" lIns="0" tIns="0" rIns="0" bIns="0" rtlCol="0" anchor="ctr">
            <a:spAutoFit/>
          </a:bodyPr>
          <a:lstStyle/>
          <a:p>
            <a:pPr algn="ctr"/>
            <a:r>
              <a:rPr lang="en-US" i="1" dirty="0" smtClean="0">
                <a:solidFill>
                  <a:schemeClr val="bg1"/>
                </a:solidFill>
                <a:latin typeface="+mj-lt"/>
              </a:rPr>
              <a:t>Presentation outline</a:t>
            </a:r>
            <a:endParaRPr lang="en-US" i="1" dirty="0">
              <a:solidFill>
                <a:schemeClr val="bg1"/>
              </a:solidFill>
              <a:latin typeface="+mj-lt"/>
            </a:endParaRPr>
          </a:p>
        </p:txBody>
      </p:sp>
      <p:cxnSp>
        <p:nvCxnSpPr>
          <p:cNvPr id="8" name="Straight Connector 7">
            <a:extLst>
              <a:ext uri="{FF2B5EF4-FFF2-40B4-BE49-F238E27FC236}">
                <a16:creationId xmlns:a16="http://schemas.microsoft.com/office/drawing/2014/main" xmlns="" id="{ADE5B180-9DA6-5E46-AEB8-F210FCF9F0EA}"/>
              </a:ext>
            </a:extLst>
          </p:cNvPr>
          <p:cNvCxnSpPr/>
          <p:nvPr/>
        </p:nvCxnSpPr>
        <p:spPr>
          <a:xfrm flipH="1">
            <a:off x="509298" y="3659614"/>
            <a:ext cx="22469" cy="18578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xmlns="" id="{3754301D-7909-4E47-A8FF-76DB3A7026AC}"/>
              </a:ext>
            </a:extLst>
          </p:cNvPr>
          <p:cNvGrpSpPr/>
          <p:nvPr/>
        </p:nvGrpSpPr>
        <p:grpSpPr>
          <a:xfrm>
            <a:off x="557165" y="6208717"/>
            <a:ext cx="366624" cy="370002"/>
            <a:chOff x="2684463" y="3619500"/>
            <a:chExt cx="344487" cy="347663"/>
          </a:xfrm>
        </p:grpSpPr>
        <p:sp>
          <p:nvSpPr>
            <p:cNvPr id="10" name="Rectangle 9">
              <a:extLst>
                <a:ext uri="{FF2B5EF4-FFF2-40B4-BE49-F238E27FC236}">
                  <a16:creationId xmlns:a16="http://schemas.microsoft.com/office/drawing/2014/main" xmlns="" id="{B2D94E15-2FA1-FF47-BF7E-D9BE50FE3481}"/>
                </a:ext>
              </a:extLst>
            </p:cNvPr>
            <p:cNvSpPr>
              <a:spLocks noChangeArrowheads="1"/>
            </p:cNvSpPr>
            <p:nvPr/>
          </p:nvSpPr>
          <p:spPr bwMode="auto">
            <a:xfrm>
              <a:off x="2728913" y="3709988"/>
              <a:ext cx="180975" cy="257175"/>
            </a:xfrm>
            <a:prstGeom prst="rect">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1" name="Freeform 10">
              <a:extLst>
                <a:ext uri="{FF2B5EF4-FFF2-40B4-BE49-F238E27FC236}">
                  <a16:creationId xmlns:a16="http://schemas.microsoft.com/office/drawing/2014/main" xmlns=""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2" name="Freeform 11">
              <a:extLst>
                <a:ext uri="{FF2B5EF4-FFF2-40B4-BE49-F238E27FC236}">
                  <a16:creationId xmlns:a16="http://schemas.microsoft.com/office/drawing/2014/main" xmlns=""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3" name="Line 8">
              <a:extLst>
                <a:ext uri="{FF2B5EF4-FFF2-40B4-BE49-F238E27FC236}">
                  <a16:creationId xmlns:a16="http://schemas.microsoft.com/office/drawing/2014/main" xmlns="" id="{89F9E849-A05B-F24B-852B-5A761D029431}"/>
                </a:ext>
              </a:extLst>
            </p:cNvPr>
            <p:cNvSpPr>
              <a:spLocks noChangeShapeType="1"/>
            </p:cNvSpPr>
            <p:nvPr/>
          </p:nvSpPr>
          <p:spPr bwMode="auto">
            <a:xfrm>
              <a:off x="2819400" y="3770313"/>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4" name="Line 9">
              <a:extLst>
                <a:ext uri="{FF2B5EF4-FFF2-40B4-BE49-F238E27FC236}">
                  <a16:creationId xmlns:a16="http://schemas.microsoft.com/office/drawing/2014/main" xmlns="" id="{DC79CA80-B487-554E-B037-F222E432C593}"/>
                </a:ext>
              </a:extLst>
            </p:cNvPr>
            <p:cNvSpPr>
              <a:spLocks noChangeShapeType="1"/>
            </p:cNvSpPr>
            <p:nvPr/>
          </p:nvSpPr>
          <p:spPr bwMode="auto">
            <a:xfrm>
              <a:off x="2819400" y="3830638"/>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5" name="Line 10">
              <a:extLst>
                <a:ext uri="{FF2B5EF4-FFF2-40B4-BE49-F238E27FC236}">
                  <a16:creationId xmlns:a16="http://schemas.microsoft.com/office/drawing/2014/main" xmlns="" id="{51D013D5-59E6-FA4E-A68D-173782DA1217}"/>
                </a:ext>
              </a:extLst>
            </p:cNvPr>
            <p:cNvSpPr>
              <a:spLocks noChangeShapeType="1"/>
            </p:cNvSpPr>
            <p:nvPr/>
          </p:nvSpPr>
          <p:spPr bwMode="auto">
            <a:xfrm>
              <a:off x="2819400" y="3892550"/>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6" name="Freeform 15">
              <a:extLst>
                <a:ext uri="{FF2B5EF4-FFF2-40B4-BE49-F238E27FC236}">
                  <a16:creationId xmlns:a16="http://schemas.microsoft.com/office/drawing/2014/main" xmlns=""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7" name="Freeform 16">
              <a:extLst>
                <a:ext uri="{FF2B5EF4-FFF2-40B4-BE49-F238E27FC236}">
                  <a16:creationId xmlns:a16="http://schemas.microsoft.com/office/drawing/2014/main" xmlns=""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8" name="Freeform 17">
              <a:extLst>
                <a:ext uri="{FF2B5EF4-FFF2-40B4-BE49-F238E27FC236}">
                  <a16:creationId xmlns:a16="http://schemas.microsoft.com/office/drawing/2014/main" xmlns=""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9" name="Line 14">
              <a:extLst>
                <a:ext uri="{FF2B5EF4-FFF2-40B4-BE49-F238E27FC236}">
                  <a16:creationId xmlns:a16="http://schemas.microsoft.com/office/drawing/2014/main" xmlns="" id="{3042381B-03B0-2340-BBD9-8B4BC5232F8A}"/>
                </a:ext>
              </a:extLst>
            </p:cNvPr>
            <p:cNvSpPr>
              <a:spLocks noChangeShapeType="1"/>
            </p:cNvSpPr>
            <p:nvPr/>
          </p:nvSpPr>
          <p:spPr bwMode="auto">
            <a:xfrm>
              <a:off x="2984500" y="3937000"/>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20" name="Line 15">
              <a:extLst>
                <a:ext uri="{FF2B5EF4-FFF2-40B4-BE49-F238E27FC236}">
                  <a16:creationId xmlns:a16="http://schemas.microsoft.com/office/drawing/2014/main" xmlns="" id="{8A0CD713-A0DF-FD46-9E43-C2241B0297E8}"/>
                </a:ext>
              </a:extLst>
            </p:cNvPr>
            <p:cNvSpPr>
              <a:spLocks noChangeShapeType="1"/>
            </p:cNvSpPr>
            <p:nvPr/>
          </p:nvSpPr>
          <p:spPr bwMode="auto">
            <a:xfrm>
              <a:off x="2984500" y="3830638"/>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21" name="Freeform 20">
              <a:extLst>
                <a:ext uri="{FF2B5EF4-FFF2-40B4-BE49-F238E27FC236}">
                  <a16:creationId xmlns:a16="http://schemas.microsoft.com/office/drawing/2014/main" xmlns=""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grpSp>
      <p:cxnSp>
        <p:nvCxnSpPr>
          <p:cNvPr id="25" name="Straight Connector 24">
            <a:extLst>
              <a:ext uri="{FF2B5EF4-FFF2-40B4-BE49-F238E27FC236}">
                <a16:creationId xmlns:a16="http://schemas.microsoft.com/office/drawing/2014/main" xmlns="" id="{DA7E0BE5-A2F5-B142-851F-9CD8523AEDBD}"/>
              </a:ext>
            </a:extLst>
          </p:cNvPr>
          <p:cNvCxnSpPr>
            <a:cxnSpLocks/>
          </p:cNvCxnSpPr>
          <p:nvPr/>
        </p:nvCxnSpPr>
        <p:spPr>
          <a:xfrm>
            <a:off x="1939235" y="1446892"/>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Title 1">
            <a:extLst>
              <a:ext uri="{FF2B5EF4-FFF2-40B4-BE49-F238E27FC236}">
                <a16:creationId xmlns:a16="http://schemas.microsoft.com/office/drawing/2014/main" xmlns="" id="{9D199700-AD76-D343-A55C-887A70EA7D40}"/>
              </a:ext>
            </a:extLst>
          </p:cNvPr>
          <p:cNvSpPr txBox="1">
            <a:spLocks/>
          </p:cNvSpPr>
          <p:nvPr/>
        </p:nvSpPr>
        <p:spPr>
          <a:xfrm>
            <a:off x="2015232" y="808229"/>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1</a:t>
            </a:r>
          </a:p>
        </p:txBody>
      </p:sp>
      <p:sp>
        <p:nvSpPr>
          <p:cNvPr id="27" name="Title 1">
            <a:extLst>
              <a:ext uri="{FF2B5EF4-FFF2-40B4-BE49-F238E27FC236}">
                <a16:creationId xmlns:a16="http://schemas.microsoft.com/office/drawing/2014/main" xmlns="" id="{B65BA0C7-E76F-D84D-BE32-949A534B7F81}"/>
              </a:ext>
            </a:extLst>
          </p:cNvPr>
          <p:cNvSpPr txBox="1">
            <a:spLocks/>
          </p:cNvSpPr>
          <p:nvPr/>
        </p:nvSpPr>
        <p:spPr>
          <a:xfrm>
            <a:off x="3466489" y="998129"/>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Quarterly Reporting process</a:t>
            </a:r>
          </a:p>
        </p:txBody>
      </p:sp>
      <p:cxnSp>
        <p:nvCxnSpPr>
          <p:cNvPr id="32" name="Straight Connector 31">
            <a:extLst>
              <a:ext uri="{FF2B5EF4-FFF2-40B4-BE49-F238E27FC236}">
                <a16:creationId xmlns:a16="http://schemas.microsoft.com/office/drawing/2014/main" xmlns="" id="{374B5933-1EA8-8547-81E6-E9EC6575CBFB}"/>
              </a:ext>
            </a:extLst>
          </p:cNvPr>
          <p:cNvCxnSpPr>
            <a:cxnSpLocks/>
          </p:cNvCxnSpPr>
          <p:nvPr/>
        </p:nvCxnSpPr>
        <p:spPr>
          <a:xfrm>
            <a:off x="1751617" y="3293836"/>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xmlns="" id="{AEB55162-AE57-614A-847C-62709F243392}"/>
              </a:ext>
            </a:extLst>
          </p:cNvPr>
          <p:cNvSpPr txBox="1">
            <a:spLocks/>
          </p:cNvSpPr>
          <p:nvPr/>
        </p:nvSpPr>
        <p:spPr>
          <a:xfrm>
            <a:off x="1959710" y="1736696"/>
            <a:ext cx="699633"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2</a:t>
            </a:r>
          </a:p>
        </p:txBody>
      </p:sp>
      <p:sp>
        <p:nvSpPr>
          <p:cNvPr id="33" name="Title 1">
            <a:extLst>
              <a:ext uri="{FF2B5EF4-FFF2-40B4-BE49-F238E27FC236}">
                <a16:creationId xmlns:a16="http://schemas.microsoft.com/office/drawing/2014/main" xmlns="" id="{04FB868E-041B-D844-9F4D-49DE445F6104}"/>
              </a:ext>
            </a:extLst>
          </p:cNvPr>
          <p:cNvSpPr txBox="1">
            <a:spLocks/>
          </p:cNvSpPr>
          <p:nvPr/>
        </p:nvSpPr>
        <p:spPr>
          <a:xfrm>
            <a:off x="3458775" y="2807792"/>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smtClean="0">
                <a:solidFill>
                  <a:srgbClr val="44546A"/>
                </a:solidFill>
                <a:latin typeface="Segoe UI Light"/>
                <a:cs typeface="Segoe UI" panose="020B0502040204020203" pitchFamily="34" charset="0"/>
              </a:rPr>
              <a:t>Comparative analysis of performance</a:t>
            </a:r>
            <a:endParaRPr lang="en-US" sz="1350" b="0" dirty="0">
              <a:solidFill>
                <a:srgbClr val="44546A"/>
              </a:solidFill>
              <a:latin typeface="Segoe UI Light"/>
              <a:cs typeface="Segoe UI" panose="020B0502040204020203" pitchFamily="34" charset="0"/>
            </a:endParaRPr>
          </a:p>
        </p:txBody>
      </p:sp>
      <p:cxnSp>
        <p:nvCxnSpPr>
          <p:cNvPr id="36" name="Straight Connector 35">
            <a:extLst>
              <a:ext uri="{FF2B5EF4-FFF2-40B4-BE49-F238E27FC236}">
                <a16:creationId xmlns:a16="http://schemas.microsoft.com/office/drawing/2014/main" xmlns="" id="{62331442-37E9-CA48-9F6A-FFB146587553}"/>
              </a:ext>
            </a:extLst>
          </p:cNvPr>
          <p:cNvCxnSpPr>
            <a:cxnSpLocks/>
          </p:cNvCxnSpPr>
          <p:nvPr/>
        </p:nvCxnSpPr>
        <p:spPr>
          <a:xfrm flipV="1">
            <a:off x="1817155" y="4203283"/>
            <a:ext cx="6970866" cy="6039"/>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xmlns="" id="{55904E00-A980-1F44-AF5A-862EE22E7864}"/>
              </a:ext>
            </a:extLst>
          </p:cNvPr>
          <p:cNvSpPr txBox="1">
            <a:spLocks/>
          </p:cNvSpPr>
          <p:nvPr/>
        </p:nvSpPr>
        <p:spPr>
          <a:xfrm>
            <a:off x="1982707" y="2648288"/>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3</a:t>
            </a:r>
          </a:p>
        </p:txBody>
      </p:sp>
      <p:sp>
        <p:nvSpPr>
          <p:cNvPr id="37" name="Title 1">
            <a:extLst>
              <a:ext uri="{FF2B5EF4-FFF2-40B4-BE49-F238E27FC236}">
                <a16:creationId xmlns:a16="http://schemas.microsoft.com/office/drawing/2014/main" xmlns="" id="{E425898E-E88B-EE49-80B7-274ED254A1E1}"/>
              </a:ext>
            </a:extLst>
          </p:cNvPr>
          <p:cNvSpPr txBox="1">
            <a:spLocks/>
          </p:cNvSpPr>
          <p:nvPr/>
        </p:nvSpPr>
        <p:spPr>
          <a:xfrm>
            <a:off x="3458775" y="4624420"/>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Progress on MTSF Targets</a:t>
            </a:r>
          </a:p>
        </p:txBody>
      </p:sp>
      <p:cxnSp>
        <p:nvCxnSpPr>
          <p:cNvPr id="40" name="Straight Connector 39">
            <a:extLst>
              <a:ext uri="{FF2B5EF4-FFF2-40B4-BE49-F238E27FC236}">
                <a16:creationId xmlns:a16="http://schemas.microsoft.com/office/drawing/2014/main" xmlns="" id="{00E28B30-223A-CA40-AC2A-675CD919D117}"/>
              </a:ext>
            </a:extLst>
          </p:cNvPr>
          <p:cNvCxnSpPr>
            <a:cxnSpLocks/>
          </p:cNvCxnSpPr>
          <p:nvPr/>
        </p:nvCxnSpPr>
        <p:spPr>
          <a:xfrm>
            <a:off x="1751617" y="5149562"/>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9" name="Title 1">
            <a:extLst>
              <a:ext uri="{FF2B5EF4-FFF2-40B4-BE49-F238E27FC236}">
                <a16:creationId xmlns:a16="http://schemas.microsoft.com/office/drawing/2014/main" xmlns="" id="{4CAF1A13-F11E-704D-92A7-03AC212D71E4}"/>
              </a:ext>
            </a:extLst>
          </p:cNvPr>
          <p:cNvSpPr txBox="1">
            <a:spLocks/>
          </p:cNvSpPr>
          <p:nvPr/>
        </p:nvSpPr>
        <p:spPr>
          <a:xfrm>
            <a:off x="1982707" y="3441946"/>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4</a:t>
            </a:r>
          </a:p>
        </p:txBody>
      </p:sp>
      <p:cxnSp>
        <p:nvCxnSpPr>
          <p:cNvPr id="44" name="Straight Connector 43">
            <a:extLst>
              <a:ext uri="{FF2B5EF4-FFF2-40B4-BE49-F238E27FC236}">
                <a16:creationId xmlns:a16="http://schemas.microsoft.com/office/drawing/2014/main" xmlns="" id="{EB5D3C42-E69D-F94F-AA59-BDE7883792D8}"/>
              </a:ext>
            </a:extLst>
          </p:cNvPr>
          <p:cNvCxnSpPr>
            <a:cxnSpLocks/>
          </p:cNvCxnSpPr>
          <p:nvPr/>
        </p:nvCxnSpPr>
        <p:spPr>
          <a:xfrm>
            <a:off x="1751617" y="6011391"/>
            <a:ext cx="6939616" cy="9233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xmlns="" id="{4CF1F3D9-EF39-7441-B83F-99149B966BD5}"/>
              </a:ext>
            </a:extLst>
          </p:cNvPr>
          <p:cNvSpPr txBox="1">
            <a:spLocks/>
          </p:cNvSpPr>
          <p:nvPr/>
        </p:nvSpPr>
        <p:spPr>
          <a:xfrm>
            <a:off x="3474814" y="5552873"/>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smtClean="0">
                <a:solidFill>
                  <a:srgbClr val="44546A"/>
                </a:solidFill>
                <a:latin typeface="Segoe UI Light"/>
                <a:cs typeface="Segoe UI" panose="020B0502040204020203" pitchFamily="34" charset="0"/>
              </a:rPr>
              <a:t>Performance per Programme</a:t>
            </a:r>
            <a:endParaRPr lang="en-US" sz="1350" b="0" dirty="0">
              <a:solidFill>
                <a:srgbClr val="44546A"/>
              </a:solidFill>
              <a:latin typeface="Segoe UI Light"/>
              <a:cs typeface="Segoe UI" panose="020B0502040204020203" pitchFamily="34" charset="0"/>
            </a:endParaRPr>
          </a:p>
        </p:txBody>
      </p:sp>
      <p:sp>
        <p:nvSpPr>
          <p:cNvPr id="42" name="Rectangle 41">
            <a:extLst>
              <a:ext uri="{FF2B5EF4-FFF2-40B4-BE49-F238E27FC236}">
                <a16:creationId xmlns:a16="http://schemas.microsoft.com/office/drawing/2014/main" xmlns="" id="{232FC7D8-2C69-3447-8C60-C8D12747CDF8}"/>
              </a:ext>
            </a:extLst>
          </p:cNvPr>
          <p:cNvSpPr/>
          <p:nvPr/>
        </p:nvSpPr>
        <p:spPr>
          <a:xfrm>
            <a:off x="13807" y="5753352"/>
            <a:ext cx="1119554" cy="11195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6" name="Group 45">
            <a:extLst>
              <a:ext uri="{FF2B5EF4-FFF2-40B4-BE49-F238E27FC236}">
                <a16:creationId xmlns:a16="http://schemas.microsoft.com/office/drawing/2014/main" xmlns="" id="{3754301D-7909-4E47-A8FF-76DB3A7026AC}"/>
              </a:ext>
            </a:extLst>
          </p:cNvPr>
          <p:cNvGrpSpPr/>
          <p:nvPr/>
        </p:nvGrpSpPr>
        <p:grpSpPr>
          <a:xfrm>
            <a:off x="533402" y="5886353"/>
            <a:ext cx="488832" cy="493336"/>
            <a:chOff x="2684463" y="3619500"/>
            <a:chExt cx="344487" cy="347663"/>
          </a:xfrm>
        </p:grpSpPr>
        <p:sp>
          <p:nvSpPr>
            <p:cNvPr id="48" name="Rectangle 47">
              <a:extLst>
                <a:ext uri="{FF2B5EF4-FFF2-40B4-BE49-F238E27FC236}">
                  <a16:creationId xmlns:a16="http://schemas.microsoft.com/office/drawing/2014/main" xmlns="" id="{B2D94E15-2FA1-FF47-BF7E-D9BE50FE3481}"/>
                </a:ext>
              </a:extLst>
            </p:cNvPr>
            <p:cNvSpPr>
              <a:spLocks noChangeArrowheads="1"/>
            </p:cNvSpPr>
            <p:nvPr/>
          </p:nvSpPr>
          <p:spPr bwMode="auto">
            <a:xfrm>
              <a:off x="2728913" y="3709988"/>
              <a:ext cx="180975" cy="257175"/>
            </a:xfrm>
            <a:prstGeom prst="rect">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Freeform 49">
              <a:extLst>
                <a:ext uri="{FF2B5EF4-FFF2-40B4-BE49-F238E27FC236}">
                  <a16:creationId xmlns:a16="http://schemas.microsoft.com/office/drawing/2014/main" xmlns=""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 name="Freeform 50">
              <a:extLst>
                <a:ext uri="{FF2B5EF4-FFF2-40B4-BE49-F238E27FC236}">
                  <a16:creationId xmlns:a16="http://schemas.microsoft.com/office/drawing/2014/main" xmlns=""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2" name="Line 8">
              <a:extLst>
                <a:ext uri="{FF2B5EF4-FFF2-40B4-BE49-F238E27FC236}">
                  <a16:creationId xmlns:a16="http://schemas.microsoft.com/office/drawing/2014/main" xmlns="" id="{89F9E849-A05B-F24B-852B-5A761D029431}"/>
                </a:ext>
              </a:extLst>
            </p:cNvPr>
            <p:cNvSpPr>
              <a:spLocks noChangeShapeType="1"/>
            </p:cNvSpPr>
            <p:nvPr/>
          </p:nvSpPr>
          <p:spPr bwMode="auto">
            <a:xfrm>
              <a:off x="2819400" y="3770313"/>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3" name="Line 9">
              <a:extLst>
                <a:ext uri="{FF2B5EF4-FFF2-40B4-BE49-F238E27FC236}">
                  <a16:creationId xmlns:a16="http://schemas.microsoft.com/office/drawing/2014/main" xmlns="" id="{DC79CA80-B487-554E-B037-F222E432C593}"/>
                </a:ext>
              </a:extLst>
            </p:cNvPr>
            <p:cNvSpPr>
              <a:spLocks noChangeShapeType="1"/>
            </p:cNvSpPr>
            <p:nvPr/>
          </p:nvSpPr>
          <p:spPr bwMode="auto">
            <a:xfrm>
              <a:off x="2819400" y="3830638"/>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4" name="Line 10">
              <a:extLst>
                <a:ext uri="{FF2B5EF4-FFF2-40B4-BE49-F238E27FC236}">
                  <a16:creationId xmlns:a16="http://schemas.microsoft.com/office/drawing/2014/main" xmlns="" id="{51D013D5-59E6-FA4E-A68D-173782DA1217}"/>
                </a:ext>
              </a:extLst>
            </p:cNvPr>
            <p:cNvSpPr>
              <a:spLocks noChangeShapeType="1"/>
            </p:cNvSpPr>
            <p:nvPr/>
          </p:nvSpPr>
          <p:spPr bwMode="auto">
            <a:xfrm>
              <a:off x="2819400" y="3892550"/>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Freeform 54">
              <a:extLst>
                <a:ext uri="{FF2B5EF4-FFF2-40B4-BE49-F238E27FC236}">
                  <a16:creationId xmlns:a16="http://schemas.microsoft.com/office/drawing/2014/main" xmlns=""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Freeform 55">
              <a:extLst>
                <a:ext uri="{FF2B5EF4-FFF2-40B4-BE49-F238E27FC236}">
                  <a16:creationId xmlns:a16="http://schemas.microsoft.com/office/drawing/2014/main" xmlns=""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Freeform 56">
              <a:extLst>
                <a:ext uri="{FF2B5EF4-FFF2-40B4-BE49-F238E27FC236}">
                  <a16:creationId xmlns:a16="http://schemas.microsoft.com/office/drawing/2014/main" xmlns=""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14">
              <a:extLst>
                <a:ext uri="{FF2B5EF4-FFF2-40B4-BE49-F238E27FC236}">
                  <a16:creationId xmlns:a16="http://schemas.microsoft.com/office/drawing/2014/main" xmlns="" id="{3042381B-03B0-2340-BBD9-8B4BC5232F8A}"/>
                </a:ext>
              </a:extLst>
            </p:cNvPr>
            <p:cNvSpPr>
              <a:spLocks noChangeShapeType="1"/>
            </p:cNvSpPr>
            <p:nvPr/>
          </p:nvSpPr>
          <p:spPr bwMode="auto">
            <a:xfrm>
              <a:off x="2984500" y="3937000"/>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15">
              <a:extLst>
                <a:ext uri="{FF2B5EF4-FFF2-40B4-BE49-F238E27FC236}">
                  <a16:creationId xmlns:a16="http://schemas.microsoft.com/office/drawing/2014/main" xmlns="" id="{8A0CD713-A0DF-FD46-9E43-C2241B0297E8}"/>
                </a:ext>
              </a:extLst>
            </p:cNvPr>
            <p:cNvSpPr>
              <a:spLocks noChangeShapeType="1"/>
            </p:cNvSpPr>
            <p:nvPr/>
          </p:nvSpPr>
          <p:spPr bwMode="auto">
            <a:xfrm>
              <a:off x="2984500" y="3830638"/>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Freeform 59">
              <a:extLst>
                <a:ext uri="{FF2B5EF4-FFF2-40B4-BE49-F238E27FC236}">
                  <a16:creationId xmlns:a16="http://schemas.microsoft.com/office/drawing/2014/main" xmlns=""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2" name="Title 1">
            <a:extLst>
              <a:ext uri="{FF2B5EF4-FFF2-40B4-BE49-F238E27FC236}">
                <a16:creationId xmlns:a16="http://schemas.microsoft.com/office/drawing/2014/main" xmlns="" id="{7F818509-1AB2-2E41-A4E6-76411D9D936A}"/>
              </a:ext>
            </a:extLst>
          </p:cNvPr>
          <p:cNvSpPr txBox="1">
            <a:spLocks/>
          </p:cNvSpPr>
          <p:nvPr/>
        </p:nvSpPr>
        <p:spPr>
          <a:xfrm>
            <a:off x="1959710" y="4422945"/>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5</a:t>
            </a:r>
          </a:p>
        </p:txBody>
      </p:sp>
      <p:sp>
        <p:nvSpPr>
          <p:cNvPr id="63" name="Title 1">
            <a:extLst>
              <a:ext uri="{FF2B5EF4-FFF2-40B4-BE49-F238E27FC236}">
                <a16:creationId xmlns:a16="http://schemas.microsoft.com/office/drawing/2014/main" xmlns="" id="{7F818509-1AB2-2E41-A4E6-76411D9D936A}"/>
              </a:ext>
            </a:extLst>
          </p:cNvPr>
          <p:cNvSpPr txBox="1">
            <a:spLocks/>
          </p:cNvSpPr>
          <p:nvPr/>
        </p:nvSpPr>
        <p:spPr>
          <a:xfrm>
            <a:off x="1913844" y="5413666"/>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smtClean="0">
                <a:solidFill>
                  <a:srgbClr val="FFFFFF"/>
                </a:solidFill>
                <a:latin typeface="Georgia"/>
              </a:rPr>
              <a:t>6</a:t>
            </a:r>
            <a:endParaRPr lang="en-US" sz="3000" i="1" dirty="0">
              <a:solidFill>
                <a:srgbClr val="FFFFFF"/>
              </a:solidFill>
              <a:latin typeface="Georgia"/>
            </a:endParaRPr>
          </a:p>
        </p:txBody>
      </p:sp>
      <p:sp>
        <p:nvSpPr>
          <p:cNvPr id="61" name="Title 1">
            <a:extLst>
              <a:ext uri="{FF2B5EF4-FFF2-40B4-BE49-F238E27FC236}">
                <a16:creationId xmlns:a16="http://schemas.microsoft.com/office/drawing/2014/main" xmlns="" id="{04FB868E-041B-D844-9F4D-49DE445F6104}"/>
              </a:ext>
            </a:extLst>
          </p:cNvPr>
          <p:cNvSpPr txBox="1">
            <a:spLocks/>
          </p:cNvSpPr>
          <p:nvPr/>
        </p:nvSpPr>
        <p:spPr>
          <a:xfrm>
            <a:off x="3495827" y="3627526"/>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Targets not achieved</a:t>
            </a:r>
          </a:p>
        </p:txBody>
      </p:sp>
      <p:sp>
        <p:nvSpPr>
          <p:cNvPr id="64" name="Title 1">
            <a:extLst>
              <a:ext uri="{FF2B5EF4-FFF2-40B4-BE49-F238E27FC236}">
                <a16:creationId xmlns:a16="http://schemas.microsoft.com/office/drawing/2014/main" xmlns="" id="{04FB868E-041B-D844-9F4D-49DE445F6104}"/>
              </a:ext>
            </a:extLst>
          </p:cNvPr>
          <p:cNvSpPr txBox="1">
            <a:spLocks/>
          </p:cNvSpPr>
          <p:nvPr/>
        </p:nvSpPr>
        <p:spPr>
          <a:xfrm>
            <a:off x="3508149" y="1939536"/>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smtClean="0">
                <a:solidFill>
                  <a:srgbClr val="44546A"/>
                </a:solidFill>
                <a:latin typeface="Segoe UI Light"/>
                <a:cs typeface="Segoe UI" panose="020B0502040204020203" pitchFamily="34" charset="0"/>
              </a:rPr>
              <a:t>2020/21 Quarter Four Performance Report</a:t>
            </a:r>
            <a:endParaRPr lang="en-US" sz="1350" b="0" dirty="0">
              <a:solidFill>
                <a:srgbClr val="44546A"/>
              </a:solidFill>
              <a:latin typeface="Segoe UI Light"/>
              <a:cs typeface="Segoe UI" panose="020B0502040204020203" pitchFamily="34" charset="0"/>
            </a:endParaRPr>
          </a:p>
        </p:txBody>
      </p:sp>
      <p:cxnSp>
        <p:nvCxnSpPr>
          <p:cNvPr id="65" name="Straight Connector 64">
            <a:extLst>
              <a:ext uri="{FF2B5EF4-FFF2-40B4-BE49-F238E27FC236}">
                <a16:creationId xmlns:a16="http://schemas.microsoft.com/office/drawing/2014/main" xmlns="" id="{374B5933-1EA8-8547-81E6-E9EC6575CBFB}"/>
              </a:ext>
            </a:extLst>
          </p:cNvPr>
          <p:cNvCxnSpPr>
            <a:cxnSpLocks/>
          </p:cNvCxnSpPr>
          <p:nvPr/>
        </p:nvCxnSpPr>
        <p:spPr>
          <a:xfrm>
            <a:off x="1905823" y="2387550"/>
            <a:ext cx="6706368" cy="14681"/>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157712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Q4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1403048129"/>
              </p:ext>
            </p:extLst>
          </p:nvPr>
        </p:nvGraphicFramePr>
        <p:xfrm>
          <a:off x="269581" y="1088652"/>
          <a:ext cx="8478180" cy="5235948"/>
        </p:xfrm>
        <a:graphic>
          <a:graphicData uri="http://schemas.openxmlformats.org/drawingml/2006/table">
            <a:tbl>
              <a:tblPr firstRow="1" bandRow="1">
                <a:tableStyleId>{5C22544A-7EE6-4342-B048-85BDC9FD1C3A}</a:tableStyleId>
              </a:tblPr>
              <a:tblGrid>
                <a:gridCol w="2478858"/>
                <a:gridCol w="2999661"/>
                <a:gridCol w="2999661"/>
              </a:tblGrid>
              <a:tr h="475988">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013725">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Percentage compliance to the EE plan in the  filling of positions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Targets for </a:t>
                      </a:r>
                      <a:r>
                        <a:rPr lang="en-US" sz="1400" b="0" i="0" u="none" strike="noStrike" kern="1200" baseline="0" dirty="0">
                          <a:solidFill>
                            <a:schemeClr val="tx1"/>
                          </a:solidFill>
                          <a:effectLst/>
                          <a:latin typeface="+mn-lt"/>
                          <a:ea typeface="+mn-ea"/>
                          <a:cs typeface="Calibri" pitchFamily="34" charset="0"/>
                        </a:rPr>
                        <a:t>the SMS females and MMS males </a:t>
                      </a:r>
                      <a:r>
                        <a:rPr lang="en-US" sz="1400" b="0" i="0" u="none" strike="noStrike" kern="1200" baseline="0" dirty="0" smtClean="0">
                          <a:solidFill>
                            <a:schemeClr val="tx1"/>
                          </a:solidFill>
                          <a:effectLst/>
                          <a:latin typeface="+mn-lt"/>
                          <a:ea typeface="+mn-ea"/>
                          <a:cs typeface="Calibri" pitchFamily="34" charset="0"/>
                        </a:rPr>
                        <a:t>as </a:t>
                      </a:r>
                      <a:r>
                        <a:rPr lang="en-US" sz="1400" b="0" i="0" u="none" strike="noStrike" kern="1200" baseline="0" dirty="0">
                          <a:solidFill>
                            <a:schemeClr val="tx1"/>
                          </a:solidFill>
                          <a:effectLst/>
                          <a:latin typeface="+mn-lt"/>
                          <a:ea typeface="+mn-ea"/>
                          <a:cs typeface="Calibri" pitchFamily="34" charset="0"/>
                        </a:rPr>
                        <a:t>well as </a:t>
                      </a:r>
                      <a:r>
                        <a:rPr lang="en-US" sz="1400" b="0" i="0" u="none" strike="noStrike" kern="1200" baseline="0" dirty="0" smtClean="0">
                          <a:solidFill>
                            <a:schemeClr val="tx1"/>
                          </a:solidFill>
                          <a:effectLst/>
                          <a:latin typeface="+mn-lt"/>
                          <a:ea typeface="+mn-ea"/>
                          <a:cs typeface="Calibri" pitchFamily="34" charset="0"/>
                        </a:rPr>
                        <a:t>persons with </a:t>
                      </a:r>
                      <a:r>
                        <a:rPr lang="en-US" sz="1400" b="0" i="0" u="none" strike="noStrike" kern="1200" baseline="0" dirty="0">
                          <a:solidFill>
                            <a:schemeClr val="tx1"/>
                          </a:solidFill>
                          <a:effectLst/>
                          <a:latin typeface="+mn-lt"/>
                          <a:ea typeface="+mn-ea"/>
                          <a:cs typeface="Calibri" pitchFamily="34" charset="0"/>
                        </a:rPr>
                        <a:t>disabilities </a:t>
                      </a:r>
                      <a:r>
                        <a:rPr lang="en-US" sz="1400" b="0" i="0" u="none" strike="noStrike" kern="1200" baseline="0" dirty="0" smtClean="0">
                          <a:solidFill>
                            <a:schemeClr val="tx1"/>
                          </a:solidFill>
                          <a:effectLst/>
                          <a:latin typeface="+mn-lt"/>
                          <a:ea typeface="+mn-ea"/>
                          <a:cs typeface="Calibri" pitchFamily="34" charset="0"/>
                        </a:rPr>
                        <a:t>could not be met as vacant positions could not be filled.</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Consistent compliance with EE plan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341607">
                <a:tc gridSpan="3">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kern="1200" baseline="0" dirty="0" smtClean="0">
                          <a:solidFill>
                            <a:schemeClr val="tx2"/>
                          </a:solidFill>
                          <a:latin typeface="+mn-lt"/>
                          <a:ea typeface="+mn-ea"/>
                          <a:cs typeface="Calibri" pitchFamily="34" charset="0"/>
                        </a:rPr>
                        <a:t>Sub Programme: Finance</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pPr marL="88900"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baseline="0" dirty="0" smtClean="0">
                        <a:solidFill>
                          <a:srgbClr val="FF0000"/>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marL="88900" indent="0" algn="l" defTabSz="914331" rtl="0" eaLnBrk="1" fontAlgn="t" latinLnBrk="0" hangingPunct="1">
                        <a:lnSpc>
                          <a:spcPct val="100000"/>
                        </a:lnSpc>
                      </a:pPr>
                      <a:endParaRPr lang="en-US" sz="1400" b="0" i="0" u="none" strike="noStrike" kern="1200" baseline="0" dirty="0">
                        <a:solidFill>
                          <a:srgbClr val="FF0000"/>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185303">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Approved Integrated Finance and SCM Strategy</a:t>
                      </a:r>
                      <a:endParaRPr lang="en-US" sz="1400" b="0" i="0" u="none" strike="noStrike" kern="1200" baseline="0" dirty="0">
                        <a:solidFill>
                          <a:schemeClr val="tx1"/>
                        </a:solidFill>
                        <a:effectLst/>
                        <a:latin typeface="+mn-lt"/>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draft </a:t>
                      </a:r>
                      <a:r>
                        <a:rPr lang="en-US" sz="1400" b="0" i="0" u="none" strike="noStrike" kern="1200" baseline="0" dirty="0">
                          <a:solidFill>
                            <a:schemeClr val="tx1"/>
                          </a:solidFill>
                          <a:effectLst/>
                          <a:latin typeface="+mn-lt"/>
                          <a:ea typeface="+mn-ea"/>
                          <a:cs typeface="Calibri" pitchFamily="34" charset="0"/>
                        </a:rPr>
                        <a:t>strategy </a:t>
                      </a:r>
                      <a:r>
                        <a:rPr lang="en-US" sz="1400" b="0" i="0" u="none" strike="noStrike" kern="1200" baseline="0" dirty="0" smtClean="0">
                          <a:solidFill>
                            <a:schemeClr val="tx1"/>
                          </a:solidFill>
                          <a:effectLst/>
                          <a:latin typeface="+mn-lt"/>
                          <a:ea typeface="+mn-ea"/>
                          <a:cs typeface="Calibri" pitchFamily="34" charset="0"/>
                        </a:rPr>
                        <a:t>is not as yet </a:t>
                      </a:r>
                      <a:r>
                        <a:rPr lang="en-US" sz="1400" b="0" i="0" u="none" strike="noStrike" kern="1200" baseline="0" dirty="0">
                          <a:solidFill>
                            <a:schemeClr val="tx1"/>
                          </a:solidFill>
                          <a:effectLst/>
                          <a:latin typeface="+mn-lt"/>
                          <a:ea typeface="+mn-ea"/>
                          <a:cs typeface="Calibri" pitchFamily="34" charset="0"/>
                        </a:rPr>
                        <a:t>approved due to </a:t>
                      </a:r>
                      <a:r>
                        <a:rPr lang="en-US" sz="1400" b="0" i="0" u="none" strike="noStrike" kern="1200" baseline="0" dirty="0" smtClean="0">
                          <a:solidFill>
                            <a:schemeClr val="tx1"/>
                          </a:solidFill>
                          <a:effectLst/>
                          <a:latin typeface="+mn-lt"/>
                          <a:ea typeface="+mn-ea"/>
                          <a:cs typeface="Calibri" pitchFamily="34" charset="0"/>
                        </a:rPr>
                        <a:t>reprioritisation </a:t>
                      </a:r>
                      <a:r>
                        <a:rPr lang="en-US" sz="1400" b="0" i="0" u="none" strike="noStrike" kern="1200" baseline="0" dirty="0">
                          <a:solidFill>
                            <a:schemeClr val="tx1"/>
                          </a:solidFill>
                          <a:effectLst/>
                          <a:latin typeface="+mn-lt"/>
                          <a:ea typeface="+mn-ea"/>
                          <a:cs typeface="Calibri" pitchFamily="34" charset="0"/>
                        </a:rPr>
                        <a:t>of work following the outbreak of </a:t>
                      </a:r>
                      <a:r>
                        <a:rPr lang="en-US" sz="1400" b="0" i="0" u="none" strike="noStrike" kern="1200" baseline="0" dirty="0" smtClean="0">
                          <a:solidFill>
                            <a:schemeClr val="tx1"/>
                          </a:solidFill>
                          <a:effectLst/>
                          <a:latin typeface="+mn-lt"/>
                          <a:ea typeface="+mn-ea"/>
                          <a:cs typeface="Calibri" pitchFamily="34" charset="0"/>
                        </a:rPr>
                        <a:t>COVID -</a:t>
                      </a:r>
                      <a:r>
                        <a:rPr lang="en-US" sz="1400" b="0" i="0" u="none" strike="noStrike" kern="1200" baseline="0" dirty="0">
                          <a:solidFill>
                            <a:schemeClr val="tx1"/>
                          </a:solidFill>
                          <a:effectLst/>
                          <a:latin typeface="+mn-lt"/>
                          <a:ea typeface="+mn-ea"/>
                          <a:cs typeface="Calibri" pitchFamily="34" charset="0"/>
                        </a:rPr>
                        <a:t>19 .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Integrated Finance and SCM Strategy will </a:t>
                      </a:r>
                      <a:r>
                        <a:rPr lang="en-US" sz="1400" b="0" i="0" u="none" strike="noStrike" kern="1200" baseline="0" dirty="0">
                          <a:solidFill>
                            <a:schemeClr val="tx1"/>
                          </a:solidFill>
                          <a:effectLst/>
                          <a:latin typeface="+mn-lt"/>
                          <a:ea typeface="+mn-ea"/>
                          <a:cs typeface="Calibri" pitchFamily="34" charset="0"/>
                        </a:rPr>
                        <a:t>be approved  in 2021/2022 .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19325">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of tenders above R30 million awarded to designated groups</a:t>
                      </a:r>
                      <a:endParaRPr lang="en-US" sz="1400" b="0" i="0" u="none" strike="noStrike" kern="1200" baseline="0" dirty="0">
                        <a:solidFill>
                          <a:schemeClr val="tx1"/>
                        </a:solidFill>
                        <a:effectLst/>
                        <a:latin typeface="+mn-lt"/>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DCS advertised 1 (one)  bid  above </a:t>
                      </a:r>
                      <a:r>
                        <a:rPr lang="en-US" sz="1400" b="0" i="0" u="none" strike="noStrike" kern="1200" baseline="0" dirty="0" smtClean="0">
                          <a:solidFill>
                            <a:schemeClr val="tx1"/>
                          </a:solidFill>
                          <a:effectLst/>
                          <a:latin typeface="+mn-lt"/>
                          <a:ea typeface="+mn-ea"/>
                          <a:cs typeface="Calibri" pitchFamily="34" charset="0"/>
                        </a:rPr>
                        <a:t>R30 </a:t>
                      </a:r>
                      <a:r>
                        <a:rPr lang="en-US" sz="1400" b="0" i="0" u="none" strike="noStrike" kern="1200" baseline="0" dirty="0">
                          <a:solidFill>
                            <a:schemeClr val="tx1"/>
                          </a:solidFill>
                          <a:effectLst/>
                          <a:latin typeface="+mn-lt"/>
                          <a:ea typeface="+mn-ea"/>
                          <a:cs typeface="Calibri" pitchFamily="34" charset="0"/>
                        </a:rPr>
                        <a:t>million for 2020/21 financial </a:t>
                      </a:r>
                      <a:r>
                        <a:rPr lang="en-US" sz="1400" b="0" i="0" u="none" strike="noStrike" kern="1200" baseline="0" dirty="0" smtClean="0">
                          <a:solidFill>
                            <a:schemeClr val="tx1"/>
                          </a:solidFill>
                          <a:effectLst/>
                          <a:latin typeface="+mn-lt"/>
                          <a:ea typeface="+mn-ea"/>
                          <a:cs typeface="Calibri" pitchFamily="34" charset="0"/>
                        </a:rPr>
                        <a:t>year. </a:t>
                      </a:r>
                      <a:r>
                        <a:rPr lang="en-US" sz="1400" b="0" i="0" u="none" strike="noStrike" kern="1200" baseline="0" dirty="0">
                          <a:solidFill>
                            <a:schemeClr val="tx1"/>
                          </a:solidFill>
                          <a:effectLst/>
                          <a:latin typeface="+mn-lt"/>
                          <a:ea typeface="+mn-ea"/>
                          <a:cs typeface="Calibri" pitchFamily="34" charset="0"/>
                        </a:rPr>
                        <a:t>The evaluation of the bid closed on the 20th </a:t>
                      </a:r>
                      <a:r>
                        <a:rPr lang="en-US" sz="1400" b="0" i="0" u="none" strike="noStrike" kern="1200" baseline="0" dirty="0" smtClean="0">
                          <a:solidFill>
                            <a:schemeClr val="tx1"/>
                          </a:solidFill>
                          <a:effectLst/>
                          <a:latin typeface="+mn-lt"/>
                          <a:ea typeface="+mn-ea"/>
                          <a:cs typeface="Calibri" pitchFamily="34" charset="0"/>
                        </a:rPr>
                        <a:t>January  </a:t>
                      </a:r>
                      <a:r>
                        <a:rPr lang="en-US" sz="1400" b="0" i="0" u="none" strike="noStrike" kern="1200" baseline="0" dirty="0">
                          <a:solidFill>
                            <a:schemeClr val="tx1"/>
                          </a:solidFill>
                          <a:effectLst/>
                          <a:latin typeface="+mn-lt"/>
                          <a:ea typeface="+mn-ea"/>
                          <a:cs typeface="Calibri" pitchFamily="34" charset="0"/>
                        </a:rPr>
                        <a:t>and evaluation commenced on 21st January  2020. Due to the volume of bids received the evaluation process could not be awarded  before the end of financial </a:t>
                      </a:r>
                      <a:r>
                        <a:rPr lang="en-US" sz="1400" b="0" i="0" u="none" strike="noStrike" kern="1200" baseline="0" dirty="0" smtClean="0">
                          <a:solidFill>
                            <a:schemeClr val="tx1"/>
                          </a:solidFill>
                          <a:effectLst/>
                          <a:latin typeface="+mn-lt"/>
                          <a:ea typeface="+mn-ea"/>
                          <a:cs typeface="Calibri" pitchFamily="34" charset="0"/>
                        </a:rPr>
                        <a:t>year.</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evaluation process of bids above </a:t>
                      </a:r>
                      <a:r>
                        <a:rPr lang="en-US" sz="1400" b="0" i="0" u="none" strike="noStrike" kern="1200" baseline="0" dirty="0" smtClean="0">
                          <a:solidFill>
                            <a:schemeClr val="tx1"/>
                          </a:solidFill>
                          <a:effectLst/>
                          <a:latin typeface="+mn-lt"/>
                          <a:ea typeface="+mn-ea"/>
                          <a:cs typeface="Calibri" pitchFamily="34" charset="0"/>
                        </a:rPr>
                        <a:t>R30 </a:t>
                      </a:r>
                      <a:r>
                        <a:rPr lang="en-US" sz="1400" b="0" i="0" u="none" strike="noStrike" kern="1200" baseline="0" dirty="0">
                          <a:solidFill>
                            <a:schemeClr val="tx1"/>
                          </a:solidFill>
                          <a:effectLst/>
                          <a:latin typeface="+mn-lt"/>
                          <a:ea typeface="+mn-ea"/>
                          <a:cs typeface="Calibri" pitchFamily="34" charset="0"/>
                        </a:rPr>
                        <a:t>million will be </a:t>
                      </a:r>
                      <a:r>
                        <a:rPr lang="en-US" sz="1400" b="0" i="0" u="none" strike="noStrike" kern="1200" baseline="0" dirty="0" smtClean="0">
                          <a:solidFill>
                            <a:schemeClr val="tx1"/>
                          </a:solidFill>
                          <a:effectLst/>
                          <a:latin typeface="+mn-lt"/>
                          <a:ea typeface="+mn-ea"/>
                          <a:cs typeface="Calibri" pitchFamily="34" charset="0"/>
                        </a:rPr>
                        <a:t>prioritised </a:t>
                      </a:r>
                      <a:r>
                        <a:rPr lang="en-US" sz="1400" b="0" i="0" u="none" strike="noStrike" kern="1200" baseline="0" dirty="0">
                          <a:solidFill>
                            <a:schemeClr val="tx1"/>
                          </a:solidFill>
                          <a:effectLst/>
                          <a:latin typeface="+mn-lt"/>
                          <a:ea typeface="+mn-ea"/>
                          <a:cs typeface="Calibri" pitchFamily="34" charset="0"/>
                        </a:rPr>
                        <a:t>by aligning award process to the time frames of the approved procurement plan and  sensitizing bid committees to conclude the valuation process on </a:t>
                      </a:r>
                      <a:r>
                        <a:rPr lang="en-US" sz="1400" b="0" i="0" u="none" strike="noStrike" kern="1200" baseline="0" dirty="0" smtClean="0">
                          <a:solidFill>
                            <a:schemeClr val="tx1"/>
                          </a:solidFill>
                          <a:effectLst/>
                          <a:latin typeface="+mn-lt"/>
                          <a:ea typeface="+mn-ea"/>
                          <a:cs typeface="Calibri" pitchFamily="34" charset="0"/>
                        </a:rPr>
                        <a:t>time. </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917103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Q4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328579569"/>
              </p:ext>
            </p:extLst>
          </p:nvPr>
        </p:nvGraphicFramePr>
        <p:xfrm>
          <a:off x="367555" y="1024077"/>
          <a:ext cx="8395446" cy="5521014"/>
        </p:xfrm>
        <a:graphic>
          <a:graphicData uri="http://schemas.openxmlformats.org/drawingml/2006/table">
            <a:tbl>
              <a:tblPr firstRow="1" bandRow="1">
                <a:tableStyleId>{5C22544A-7EE6-4342-B048-85BDC9FD1C3A}</a:tableStyleId>
              </a:tblPr>
              <a:tblGrid>
                <a:gridCol w="2554078"/>
                <a:gridCol w="2920684"/>
                <a:gridCol w="2920684"/>
              </a:tblGrid>
              <a:tr h="438963">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318135">
                <a:tc gridSpan="3">
                  <a:txBody>
                    <a:bodyPr/>
                    <a:lstStyle/>
                    <a:p>
                      <a:pPr marL="88900" indent="0" algn="l" defTabSz="914331" rtl="0" eaLnBrk="1" fontAlgn="t" latinLnBrk="0" hangingPunct="1">
                        <a:lnSpc>
                          <a:spcPct val="100000"/>
                        </a:lnSpc>
                      </a:pPr>
                      <a:r>
                        <a:rPr lang="en-US" sz="1400" b="1" kern="1200" baseline="0" dirty="0" smtClean="0">
                          <a:solidFill>
                            <a:schemeClr val="tx2"/>
                          </a:solidFill>
                          <a:latin typeface="+mn-lt"/>
                          <a:ea typeface="+mn-ea"/>
                          <a:cs typeface="Calibri" pitchFamily="34" charset="0"/>
                        </a:rPr>
                        <a:t>Sub Programme: Information Technology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pPr marL="88900" indent="0" algn="l" defTabSz="914331" rtl="0" eaLnBrk="1" fontAlgn="t" latinLnBrk="0" hangingPunct="1">
                        <a:lnSpc>
                          <a:spcPct val="100000"/>
                        </a:lnSpc>
                      </a:pPr>
                      <a:endParaRPr lang="en-US" sz="1400" b="1" kern="1200" baseline="0" dirty="0" smtClean="0">
                        <a:solidFill>
                          <a:schemeClr val="bg1"/>
                        </a:solidFill>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pPr marL="88900" indent="0" algn="l" defTabSz="914331" rtl="0" eaLnBrk="1" fontAlgn="t" latinLnBrk="0" hangingPunct="1">
                        <a:lnSpc>
                          <a:spcPct val="100000"/>
                        </a:lnSpc>
                      </a:pPr>
                      <a:endParaRPr lang="en-US" sz="1400" b="1" kern="1200" baseline="0" dirty="0">
                        <a:solidFill>
                          <a:schemeClr val="bg1"/>
                        </a:solidFill>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884628">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Number of sites where Mesh network and </a:t>
                      </a:r>
                      <a:r>
                        <a:rPr lang="en-US" sz="1400" b="0" i="0" u="none" strike="noStrike" kern="1200" baseline="0" dirty="0" smtClean="0">
                          <a:solidFill>
                            <a:schemeClr val="tx1"/>
                          </a:solidFill>
                          <a:effectLst/>
                          <a:latin typeface="+mn-lt"/>
                          <a:ea typeface="+mn-ea"/>
                          <a:cs typeface="Calibri" pitchFamily="34" charset="0"/>
                        </a:rPr>
                        <a:t>Integrated Security System </a:t>
                      </a:r>
                      <a:r>
                        <a:rPr lang="en-US" sz="1400" b="0" i="0" u="none" strike="noStrike" kern="1200" baseline="0" dirty="0">
                          <a:solidFill>
                            <a:schemeClr val="tx1"/>
                          </a:solidFill>
                          <a:effectLst/>
                          <a:latin typeface="+mn-lt"/>
                          <a:ea typeface="+mn-ea"/>
                          <a:cs typeface="Calibri" pitchFamily="34" charset="0"/>
                        </a:rPr>
                        <a:t>are installed (ISS)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Delay in </a:t>
                      </a:r>
                      <a:r>
                        <a:rPr lang="en-US" sz="1400" b="0" i="0" u="none" strike="noStrike" kern="1200" baseline="0" dirty="0" smtClean="0">
                          <a:solidFill>
                            <a:schemeClr val="tx1"/>
                          </a:solidFill>
                          <a:effectLst/>
                          <a:latin typeface="+mn-lt"/>
                          <a:ea typeface="+mn-ea"/>
                          <a:cs typeface="Calibri" pitchFamily="34" charset="0"/>
                        </a:rPr>
                        <a:t>procurement </a:t>
                      </a:r>
                      <a:r>
                        <a:rPr lang="en-US" sz="1400" b="0" i="0" u="none" strike="noStrike" kern="1200" baseline="0" dirty="0">
                          <a:solidFill>
                            <a:schemeClr val="tx1"/>
                          </a:solidFill>
                          <a:effectLst/>
                          <a:latin typeface="+mn-lt"/>
                          <a:ea typeface="+mn-ea"/>
                          <a:cs typeface="Calibri" pitchFamily="34" charset="0"/>
                        </a:rPr>
                        <a:t>due to </a:t>
                      </a:r>
                      <a:r>
                        <a:rPr lang="en-US" sz="1400" b="0" i="0" u="none" strike="noStrike" kern="1200" baseline="0" dirty="0" smtClean="0">
                          <a:solidFill>
                            <a:schemeClr val="tx1"/>
                          </a:solidFill>
                          <a:effectLst/>
                          <a:latin typeface="+mn-lt"/>
                          <a:ea typeface="+mn-ea"/>
                          <a:cs typeface="Calibri" pitchFamily="34" charset="0"/>
                        </a:rPr>
                        <a:t>the unavailability </a:t>
                      </a:r>
                      <a:r>
                        <a:rPr lang="en-US" sz="1400" b="0" i="0" u="none" strike="noStrike" kern="1200" baseline="0" dirty="0">
                          <a:solidFill>
                            <a:schemeClr val="tx1"/>
                          </a:solidFill>
                          <a:effectLst/>
                          <a:latin typeface="+mn-lt"/>
                          <a:ea typeface="+mn-ea"/>
                          <a:cs typeface="Calibri" pitchFamily="34" charset="0"/>
                        </a:rPr>
                        <a:t>of correct solutions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Request for a deviation to use a state owned entity  to provide the solution.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729394">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Number of sites where sensing and surveillance system are installed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Delay in procurement due to the unavailability of correct solutions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Site assessment completed and alternative solution was proposed.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729394">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Number of sites where Inmate Communications systems are installed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Delay in procurement due to the unavailability of correct solutions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Site assessment completed and alternative solution was proposed.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601225">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Percentage of sites installed with network infrastructure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Delay in procurement from SITA</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Request for deviation from using SITA</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19275">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Percentage of Information Systems (IIMS) implemented as per MISSTP</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lockdown regulations between level 1 - 3 did not permit travel to </a:t>
                      </a:r>
                      <a:r>
                        <a:rPr lang="en-US" sz="1400" b="0" i="0" u="none" strike="noStrike" kern="1200" baseline="0" dirty="0" smtClean="0">
                          <a:solidFill>
                            <a:schemeClr val="tx1"/>
                          </a:solidFill>
                          <a:effectLst/>
                          <a:latin typeface="+mn-lt"/>
                          <a:ea typeface="+mn-ea"/>
                          <a:cs typeface="Calibri" pitchFamily="34" charset="0"/>
                        </a:rPr>
                        <a:t>Regions </a:t>
                      </a:r>
                      <a:r>
                        <a:rPr lang="en-US" sz="1400" b="0" i="0" u="none" strike="noStrike" kern="1200" baseline="0" dirty="0">
                          <a:solidFill>
                            <a:schemeClr val="tx1"/>
                          </a:solidFill>
                          <a:effectLst/>
                          <a:latin typeface="+mn-lt"/>
                          <a:ea typeface="+mn-ea"/>
                          <a:cs typeface="Calibri" pitchFamily="34" charset="0"/>
                        </a:rPr>
                        <a:t>and </a:t>
                      </a:r>
                      <a:r>
                        <a:rPr lang="en-US" sz="1400" b="0" i="0" u="none" strike="noStrike" kern="1200" baseline="0" dirty="0" smtClean="0">
                          <a:solidFill>
                            <a:schemeClr val="tx1"/>
                          </a:solidFill>
                          <a:effectLst/>
                          <a:latin typeface="+mn-lt"/>
                          <a:ea typeface="+mn-ea"/>
                          <a:cs typeface="Calibri" pitchFamily="34" charset="0"/>
                        </a:rPr>
                        <a:t>Management Areas which </a:t>
                      </a:r>
                      <a:r>
                        <a:rPr lang="en-US" sz="1400" b="0" i="0" u="none" strike="noStrike" kern="1200" baseline="0" dirty="0">
                          <a:solidFill>
                            <a:schemeClr val="tx1"/>
                          </a:solidFill>
                          <a:effectLst/>
                          <a:latin typeface="+mn-lt"/>
                          <a:ea typeface="+mn-ea"/>
                          <a:cs typeface="Calibri" pitchFamily="34" charset="0"/>
                        </a:rPr>
                        <a:t>created a backlog. In addition the 50/50 working arrangement limited the capacity to implement in the required time frames. Limited </a:t>
                      </a:r>
                      <a:r>
                        <a:rPr lang="en-US" sz="1400" b="0" i="0" u="none" strike="noStrike" kern="1200" baseline="0" dirty="0" smtClean="0">
                          <a:solidFill>
                            <a:schemeClr val="tx1"/>
                          </a:solidFill>
                          <a:effectLst/>
                          <a:latin typeface="+mn-lt"/>
                          <a:ea typeface="+mn-ea"/>
                          <a:cs typeface="Calibri" pitchFamily="34" charset="0"/>
                        </a:rPr>
                        <a:t>capacity </a:t>
                      </a:r>
                      <a:r>
                        <a:rPr lang="en-US" sz="1400" b="0" i="0" u="none" strike="noStrike" kern="1200" baseline="0" dirty="0">
                          <a:solidFill>
                            <a:schemeClr val="tx1"/>
                          </a:solidFill>
                          <a:effectLst/>
                          <a:latin typeface="+mn-lt"/>
                          <a:ea typeface="+mn-ea"/>
                          <a:cs typeface="Calibri" pitchFamily="34" charset="0"/>
                        </a:rPr>
                        <a:t>to deploy the solution.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IIMS implementation plan will be reviewed taking into consideration the resource constraints and COVID-19 restrictions.  </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73735584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Q4 INCARCERATION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836830838"/>
              </p:ext>
            </p:extLst>
          </p:nvPr>
        </p:nvGraphicFramePr>
        <p:xfrm>
          <a:off x="233081" y="1083833"/>
          <a:ext cx="8537539" cy="4650051"/>
        </p:xfrm>
        <a:graphic>
          <a:graphicData uri="http://schemas.openxmlformats.org/drawingml/2006/table">
            <a:tbl>
              <a:tblPr firstRow="1" bandRow="1">
                <a:tableStyleId>{5C22544A-7EE6-4342-B048-85BDC9FD1C3A}</a:tableStyleId>
              </a:tblPr>
              <a:tblGrid>
                <a:gridCol w="2581239"/>
                <a:gridCol w="2978150"/>
                <a:gridCol w="2978150"/>
              </a:tblGrid>
              <a:tr h="470647">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338924">
                <a:tc gridSpan="3">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kern="1200" baseline="0" dirty="0" smtClean="0">
                          <a:solidFill>
                            <a:schemeClr val="tx2"/>
                          </a:solidFill>
                          <a:latin typeface="+mn-lt"/>
                          <a:ea typeface="+mn-ea"/>
                          <a:cs typeface="Calibri" pitchFamily="34" charset="0"/>
                        </a:rPr>
                        <a:t>Sub-programme: Security Operations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endParaRPr lang="en-ZA"/>
                    </a:p>
                  </a:txBody>
                  <a:tcPr/>
                </a:tc>
                <a:tc hMerge="1">
                  <a:txBody>
                    <a:bodyPr/>
                    <a:lstStyle/>
                    <a:p>
                      <a:endParaRPr lang="en-ZA"/>
                    </a:p>
                  </a:txBody>
                  <a:tcPr/>
                </a:tc>
              </a:tr>
              <a:tr h="836543">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of inmates who escaped from Correctional Facilities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The mass escape at Malmesbury facility </a:t>
                      </a:r>
                      <a:r>
                        <a:rPr lang="en-US" sz="1400" b="0" i="0" u="none" strike="noStrike" kern="1200" baseline="0" dirty="0" smtClean="0">
                          <a:solidFill>
                            <a:schemeClr val="tx1"/>
                          </a:solidFill>
                          <a:effectLst/>
                          <a:latin typeface="+mn-lt"/>
                          <a:ea typeface="+mn-ea"/>
                          <a:cs typeface="Calibri" pitchFamily="34" charset="0"/>
                        </a:rPr>
                        <a:t>contributed </a:t>
                      </a:r>
                      <a:r>
                        <a:rPr lang="en-US" sz="1400" b="0" i="0" u="none" strike="noStrike" kern="1200" baseline="0" dirty="0">
                          <a:solidFill>
                            <a:schemeClr val="tx1"/>
                          </a:solidFill>
                          <a:effectLst/>
                          <a:latin typeface="+mn-lt"/>
                          <a:ea typeface="+mn-ea"/>
                          <a:cs typeface="Calibri" pitchFamily="34" charset="0"/>
                        </a:rPr>
                        <a:t>to 58% of the total escapes.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smtClean="0">
                          <a:solidFill>
                            <a:schemeClr val="tx1"/>
                          </a:solidFill>
                          <a:effectLst/>
                          <a:latin typeface="+mn-lt"/>
                          <a:ea typeface="+mn-ea"/>
                          <a:cs typeface="Calibri" pitchFamily="34" charset="0"/>
                        </a:rPr>
                        <a:t>Non </a:t>
                      </a:r>
                      <a:r>
                        <a:rPr lang="en-US" sz="1400" b="0" i="0" u="none" strike="noStrike" kern="1200" baseline="0" dirty="0">
                          <a:solidFill>
                            <a:schemeClr val="tx1"/>
                          </a:solidFill>
                          <a:effectLst/>
                          <a:latin typeface="+mn-lt"/>
                          <a:ea typeface="+mn-ea"/>
                          <a:cs typeface="Calibri" pitchFamily="34" charset="0"/>
                        </a:rPr>
                        <a:t>compliance with security procedures and dilapidated infrastructure </a:t>
                      </a:r>
                      <a:br>
                        <a:rPr lang="en-US" sz="1400" b="0" i="0" u="none" strike="noStrike" kern="1200" baseline="0" dirty="0">
                          <a:solidFill>
                            <a:schemeClr val="tx1"/>
                          </a:solidFill>
                          <a:effectLst/>
                          <a:latin typeface="+mn-lt"/>
                          <a:ea typeface="+mn-ea"/>
                          <a:cs typeface="Calibri" pitchFamily="34" charset="0"/>
                        </a:rPr>
                      </a:b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SOP on </a:t>
                      </a:r>
                      <a:r>
                        <a:rPr lang="en-US" sz="1400" b="0" i="0" u="none" strike="noStrike" kern="1200" baseline="0" dirty="0" smtClean="0">
                          <a:solidFill>
                            <a:schemeClr val="tx1"/>
                          </a:solidFill>
                          <a:effectLst/>
                          <a:latin typeface="+mn-lt"/>
                          <a:ea typeface="+mn-ea"/>
                          <a:cs typeface="Calibri" pitchFamily="34" charset="0"/>
                        </a:rPr>
                        <a:t>guarding, </a:t>
                      </a:r>
                      <a:r>
                        <a:rPr lang="en-US" sz="1400" b="0" i="0" u="none" strike="noStrike" kern="1200" baseline="0" dirty="0">
                          <a:solidFill>
                            <a:schemeClr val="tx1"/>
                          </a:solidFill>
                          <a:effectLst/>
                          <a:latin typeface="+mn-lt"/>
                          <a:ea typeface="+mn-ea"/>
                          <a:cs typeface="Calibri" pitchFamily="34" charset="0"/>
                        </a:rPr>
                        <a:t>searching and escorting was </a:t>
                      </a:r>
                      <a:r>
                        <a:rPr lang="en-US" sz="1400" b="0" i="0" u="none" strike="noStrike" kern="1200" baseline="0" dirty="0" smtClean="0">
                          <a:solidFill>
                            <a:schemeClr val="tx1"/>
                          </a:solidFill>
                          <a:effectLst/>
                          <a:latin typeface="+mn-lt"/>
                          <a:ea typeface="+mn-ea"/>
                          <a:cs typeface="Calibri" pitchFamily="34" charset="0"/>
                        </a:rPr>
                        <a:t>developed </a:t>
                      </a:r>
                      <a:r>
                        <a:rPr lang="en-US" sz="1400" b="0" i="0" u="none" strike="noStrike" kern="1200" baseline="0" dirty="0">
                          <a:solidFill>
                            <a:schemeClr val="tx1"/>
                          </a:solidFill>
                          <a:effectLst/>
                          <a:latin typeface="+mn-lt"/>
                          <a:ea typeface="+mn-ea"/>
                          <a:cs typeface="Calibri" pitchFamily="34" charset="0"/>
                        </a:rPr>
                        <a:t>during the COVID-19 period to provide a SOPs </a:t>
                      </a:r>
                      <a:r>
                        <a:rPr lang="en-US" sz="1400" b="0" i="0" u="none" strike="noStrike" kern="1200" baseline="0" dirty="0" smtClean="0">
                          <a:solidFill>
                            <a:schemeClr val="tx1"/>
                          </a:solidFill>
                          <a:effectLst/>
                          <a:latin typeface="+mn-lt"/>
                          <a:ea typeface="+mn-ea"/>
                          <a:cs typeface="Calibri" pitchFamily="34" charset="0"/>
                        </a:rPr>
                        <a:t>and disseminated </a:t>
                      </a:r>
                      <a:r>
                        <a:rPr lang="en-US" sz="1400" b="0" i="0" u="none" strike="noStrike" kern="1200" baseline="0" dirty="0">
                          <a:solidFill>
                            <a:schemeClr val="tx1"/>
                          </a:solidFill>
                          <a:effectLst/>
                          <a:latin typeface="+mn-lt"/>
                          <a:ea typeface="+mn-ea"/>
                          <a:cs typeface="Calibri" pitchFamily="34" charset="0"/>
                        </a:rPr>
                        <a:t>to all Centres.</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Searching was not effectively conducted due to outbreak of </a:t>
                      </a:r>
                      <a:r>
                        <a:rPr lang="en-US" sz="1400" b="0" i="0" u="none" strike="noStrike" kern="1200" baseline="0" dirty="0" smtClean="0">
                          <a:solidFill>
                            <a:schemeClr val="tx1"/>
                          </a:solidFill>
                          <a:effectLst/>
                          <a:latin typeface="+mn-lt"/>
                          <a:ea typeface="+mn-ea"/>
                          <a:cs typeface="Calibri" pitchFamily="34" charset="0"/>
                        </a:rPr>
                        <a:t>COVID -</a:t>
                      </a:r>
                      <a:r>
                        <a:rPr lang="en-US" sz="1400" b="0" i="0" u="none" strike="noStrike" kern="1200" baseline="0" dirty="0">
                          <a:solidFill>
                            <a:schemeClr val="tx1"/>
                          </a:solidFill>
                          <a:effectLst/>
                          <a:latin typeface="+mn-lt"/>
                          <a:ea typeface="+mn-ea"/>
                          <a:cs typeface="Calibri" pitchFamily="34" charset="0"/>
                        </a:rPr>
                        <a:t>19.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Operational </a:t>
                      </a:r>
                      <a:r>
                        <a:rPr lang="en-US" sz="1400" b="0" i="0" u="none" strike="noStrike" kern="1200" baseline="0" dirty="0" smtClean="0">
                          <a:solidFill>
                            <a:schemeClr val="tx1"/>
                          </a:solidFill>
                          <a:effectLst/>
                          <a:latin typeface="+mn-lt"/>
                          <a:ea typeface="+mn-ea"/>
                          <a:cs typeface="Calibri" pitchFamily="34" charset="0"/>
                        </a:rPr>
                        <a:t>visits </a:t>
                      </a:r>
                      <a:r>
                        <a:rPr lang="en-US" sz="1400" b="0" i="0" u="none" strike="noStrike" kern="1200" baseline="0" dirty="0">
                          <a:solidFill>
                            <a:schemeClr val="tx1"/>
                          </a:solidFill>
                          <a:effectLst/>
                          <a:latin typeface="+mn-lt"/>
                          <a:ea typeface="+mn-ea"/>
                          <a:cs typeface="Calibri" pitchFamily="34" charset="0"/>
                        </a:rPr>
                        <a:t>were conducted at Centres to provide support and </a:t>
                      </a:r>
                      <a:r>
                        <a:rPr lang="en-US" sz="1400" b="0" i="0" u="none" strike="noStrike" kern="1200" baseline="0" dirty="0" smtClean="0">
                          <a:solidFill>
                            <a:schemeClr val="tx1"/>
                          </a:solidFill>
                          <a:effectLst/>
                          <a:latin typeface="+mn-lt"/>
                          <a:ea typeface="+mn-ea"/>
                          <a:cs typeface="Calibri" pitchFamily="34" charset="0"/>
                        </a:rPr>
                        <a:t>guidance.</a:t>
                      </a:r>
                      <a:r>
                        <a:rPr lang="en-US" sz="1400" b="0" i="0" u="none" strike="noStrike" kern="1200" baseline="0" dirty="0">
                          <a:solidFill>
                            <a:schemeClr val="tx1"/>
                          </a:solidFill>
                          <a:effectLst/>
                          <a:latin typeface="+mn-lt"/>
                          <a:ea typeface="+mn-ea"/>
                          <a:cs typeface="Calibri" pitchFamily="34" charset="0"/>
                        </a:rPr>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
                      </a:r>
                      <a:br>
                        <a:rPr lang="en-US" sz="1400" b="0" i="0" u="none" strike="noStrike" kern="1200" baseline="0" dirty="0">
                          <a:solidFill>
                            <a:schemeClr val="tx1"/>
                          </a:solidFill>
                          <a:effectLst/>
                          <a:latin typeface="+mn-lt"/>
                          <a:ea typeface="+mn-ea"/>
                          <a:cs typeface="Calibri" pitchFamily="34" charset="0"/>
                        </a:rPr>
                      </a:br>
                      <a:r>
                        <a:rPr lang="en-US" sz="1400" b="0" i="0" u="none" strike="noStrike" kern="1200" baseline="0" dirty="0">
                          <a:solidFill>
                            <a:schemeClr val="tx1"/>
                          </a:solidFill>
                          <a:effectLst/>
                          <a:latin typeface="+mn-lt"/>
                          <a:ea typeface="+mn-ea"/>
                          <a:cs typeface="Calibri" pitchFamily="34" charset="0"/>
                        </a:rPr>
                        <a:t>The National Security Committee also provided guidance and support to Regions during the COVID-19 period.</a:t>
                      </a:r>
                      <a:br>
                        <a:rPr lang="en-US" sz="1400" b="0" i="0" u="none" strike="noStrike" kern="1200" baseline="0" dirty="0">
                          <a:solidFill>
                            <a:schemeClr val="tx1"/>
                          </a:solidFill>
                          <a:effectLst/>
                          <a:latin typeface="+mn-lt"/>
                          <a:ea typeface="+mn-ea"/>
                          <a:cs typeface="Calibri" pitchFamily="34" charset="0"/>
                        </a:rPr>
                      </a:b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47900235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Q4 INCARCERATION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116509283"/>
              </p:ext>
            </p:extLst>
          </p:nvPr>
        </p:nvGraphicFramePr>
        <p:xfrm>
          <a:off x="233081" y="1083833"/>
          <a:ext cx="8537540" cy="4514327"/>
        </p:xfrm>
        <a:graphic>
          <a:graphicData uri="http://schemas.openxmlformats.org/drawingml/2006/table">
            <a:tbl>
              <a:tblPr firstRow="1" bandRow="1">
                <a:tableStyleId>{5C22544A-7EE6-4342-B048-85BDC9FD1C3A}</a:tableStyleId>
              </a:tblPr>
              <a:tblGrid>
                <a:gridCol w="2658174"/>
                <a:gridCol w="2939683"/>
                <a:gridCol w="2939683"/>
              </a:tblGrid>
              <a:tr h="480807">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368590">
                <a:tc gridSpan="3">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kern="1200" baseline="0" dirty="0" smtClean="0">
                          <a:solidFill>
                            <a:schemeClr val="tx2"/>
                          </a:solidFill>
                          <a:latin typeface="+mn-lt"/>
                          <a:ea typeface="+mn-ea"/>
                          <a:cs typeface="Calibri" pitchFamily="34" charset="0"/>
                        </a:rPr>
                        <a:t>Sub Programme: Community Reintegration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accent4">
                        <a:lumMod val="60000"/>
                        <a:lumOff val="40000"/>
                      </a:schemeClr>
                    </a:solidFill>
                  </a:tcPr>
                </a:tc>
                <a:tc hMerge="1">
                  <a:txBody>
                    <a:bodyPr/>
                    <a:lstStyle/>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hMerge="1">
                  <a:txBody>
                    <a:bodyPr/>
                    <a:lstStyle/>
                    <a:p>
                      <a:endParaRPr lang="en-ZA"/>
                    </a:p>
                  </a:txBody>
                  <a:tcPr/>
                </a:tc>
              </a:tr>
              <a:tr h="2171410">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mn-lt"/>
                          <a:ea typeface="+mn-ea"/>
                          <a:cs typeface="Calibri" pitchFamily="34" charset="0"/>
                        </a:rPr>
                        <a:t>Percentage increase of victims participating in Restorative Justice Programme</a:t>
                      </a:r>
                      <a:br>
                        <a:rPr lang="en-US" sz="1400" b="0" i="0" u="none" strike="noStrike" kern="1200" baseline="0" dirty="0" smtClean="0">
                          <a:solidFill>
                            <a:schemeClr val="tx1"/>
                          </a:solidFill>
                          <a:effectLst/>
                          <a:latin typeface="+mn-lt"/>
                          <a:ea typeface="+mn-ea"/>
                          <a:cs typeface="Calibri" pitchFamily="34" charset="0"/>
                        </a:rPr>
                      </a:br>
                      <a:endParaRPr lang="en-US" sz="14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Target not  </a:t>
                      </a:r>
                      <a:r>
                        <a:rPr lang="en-US" sz="1400" b="0" i="0" u="none" strike="noStrike" kern="1200" baseline="0" dirty="0" smtClean="0">
                          <a:solidFill>
                            <a:schemeClr val="tx1"/>
                          </a:solidFill>
                          <a:effectLst/>
                          <a:latin typeface="+mn-lt"/>
                          <a:ea typeface="+mn-ea"/>
                          <a:cs typeface="Calibri" pitchFamily="34" charset="0"/>
                        </a:rPr>
                        <a:t>achieved, COVID-19 </a:t>
                      </a:r>
                      <a:r>
                        <a:rPr lang="en-US" sz="1400" b="0" i="0" u="none" strike="noStrike" kern="1200" baseline="0" dirty="0">
                          <a:solidFill>
                            <a:schemeClr val="tx1"/>
                          </a:solidFill>
                          <a:effectLst/>
                          <a:latin typeface="+mn-lt"/>
                          <a:ea typeface="+mn-ea"/>
                          <a:cs typeface="Calibri" pitchFamily="34" charset="0"/>
                        </a:rPr>
                        <a:t>Regulations restricted </a:t>
                      </a:r>
                      <a:r>
                        <a:rPr lang="en-US" sz="1400" b="0" i="0" u="none" strike="noStrike" kern="1200" baseline="0" dirty="0" smtClean="0">
                          <a:solidFill>
                            <a:schemeClr val="tx1"/>
                          </a:solidFill>
                          <a:effectLst/>
                          <a:latin typeface="+mn-lt"/>
                          <a:ea typeface="+mn-ea"/>
                          <a:cs typeface="Calibri" pitchFamily="34" charset="0"/>
                        </a:rPr>
                        <a:t>movements to </a:t>
                      </a:r>
                      <a:r>
                        <a:rPr lang="en-US" sz="1400" b="0" i="0" u="none" strike="noStrike" kern="1200" baseline="0" dirty="0">
                          <a:solidFill>
                            <a:schemeClr val="tx1"/>
                          </a:solidFill>
                          <a:effectLst/>
                          <a:latin typeface="+mn-lt"/>
                          <a:ea typeface="+mn-ea"/>
                          <a:cs typeface="Calibri" pitchFamily="34" charset="0"/>
                        </a:rPr>
                        <a:t>trace </a:t>
                      </a:r>
                      <a:r>
                        <a:rPr lang="en-US" sz="1400" b="0" i="0" u="none" strike="noStrike" kern="1200" baseline="0" dirty="0" smtClean="0">
                          <a:solidFill>
                            <a:schemeClr val="tx1"/>
                          </a:solidFill>
                          <a:effectLst/>
                          <a:latin typeface="+mn-lt"/>
                          <a:ea typeface="+mn-ea"/>
                          <a:cs typeface="Calibri" pitchFamily="34" charset="0"/>
                        </a:rPr>
                        <a:t>victims.  </a:t>
                      </a: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Restorative Justice Programme was suspended during lockdown levels 5 to 2 and only resumed during lockdown level 1.</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a:solidFill>
                            <a:schemeClr val="tx1"/>
                          </a:solidFill>
                          <a:effectLst/>
                          <a:latin typeface="+mn-lt"/>
                          <a:ea typeface="+mn-ea"/>
                          <a:cs typeface="Calibri" pitchFamily="34" charset="0"/>
                        </a:rPr>
                        <a:t>Regions to continue with the programme while ensuring that COVID-19 protocols are observed at all times</a:t>
                      </a:r>
                      <a:r>
                        <a:rPr lang="en-US" sz="1400" b="0" i="0" u="none" strike="noStrike" kern="1200" baseline="0" dirty="0" smtClean="0">
                          <a:solidFill>
                            <a:schemeClr val="tx1"/>
                          </a:solidFill>
                          <a:effectLst/>
                          <a:latin typeface="+mn-lt"/>
                          <a:ea typeface="+mn-ea"/>
                          <a:cs typeface="Calibri" pitchFamily="34" charset="0"/>
                        </a:rPr>
                        <a:t>.</a:t>
                      </a: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Social Auxiliary Workers (SAW) to assist with the preparation and tracing of victims for participation in the Restorative Justice Programme </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92214">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increase of offenders, parolees and probationers participating in Restorative Justice Programme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mn-lt"/>
                          <a:ea typeface="+mn-ea"/>
                          <a:cs typeface="Calibri" pitchFamily="34" charset="0"/>
                        </a:rPr>
                        <a:t>Due to COVID-19  Regulations Restorative Justice programmes and </a:t>
                      </a:r>
                      <a:r>
                        <a:rPr lang="en-US" sz="1400" b="0" i="0" u="none" strike="noStrike" kern="1200" baseline="0" dirty="0" err="1" smtClean="0">
                          <a:solidFill>
                            <a:schemeClr val="tx1"/>
                          </a:solidFill>
                          <a:effectLst/>
                          <a:latin typeface="+mn-lt"/>
                          <a:ea typeface="+mn-ea"/>
                          <a:cs typeface="Calibri" pitchFamily="34" charset="0"/>
                        </a:rPr>
                        <a:t>Izimbizos</a:t>
                      </a:r>
                      <a:r>
                        <a:rPr lang="en-US" sz="1400" b="0" i="0" u="none" strike="noStrike" kern="1200" baseline="0" dirty="0" smtClean="0">
                          <a:solidFill>
                            <a:schemeClr val="tx1"/>
                          </a:solidFill>
                          <a:effectLst/>
                          <a:latin typeface="+mn-lt"/>
                          <a:ea typeface="+mn-ea"/>
                          <a:cs typeface="Calibri" pitchFamily="34" charset="0"/>
                        </a:rPr>
                        <a:t> remained suspended  and contact sessions with parolees/ probationers could not be conducted  effectively.</a:t>
                      </a: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Utilise alternative means to conduct the restorative justice process such </a:t>
                      </a:r>
                      <a:r>
                        <a:rPr lang="en-US" sz="1400" b="0" i="0" u="none" strike="noStrike" kern="1200" baseline="0" dirty="0">
                          <a:solidFill>
                            <a:schemeClr val="tx1"/>
                          </a:solidFill>
                          <a:effectLst/>
                          <a:latin typeface="+mn-lt"/>
                          <a:ea typeface="+mn-ea"/>
                          <a:cs typeface="Calibri" pitchFamily="34" charset="0"/>
                        </a:rPr>
                        <a:t>as  audio video conferencing is encouraged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5805226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 xmlns:a16="http://schemas.microsoft.com/office/drawing/2014/main"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rPr>
              <a:t>Lorem Ipsum</a:t>
            </a:r>
          </a:p>
        </p:txBody>
      </p:sp>
      <p:pic>
        <p:nvPicPr>
          <p:cNvPr id="11" name="Picture 10" descr="A close up of a sign&#10;&#10;Description automatically generated">
            <a:extLst>
              <a:ext uri="{FF2B5EF4-FFF2-40B4-BE49-F238E27FC236}">
                <a16:creationId xmlns="" xmlns:a16="http://schemas.microsoft.com/office/drawing/2014/main"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 xmlns:a16="http://schemas.microsoft.com/office/drawing/2014/main"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l="3883" r="5801"/>
          <a:stretch/>
        </p:blipFill>
        <p:spPr>
          <a:xfrm>
            <a:off x="-12700" y="-18164"/>
            <a:ext cx="9156700" cy="6756400"/>
          </a:xfrm>
          <a:prstGeom prst="rect">
            <a:avLst/>
          </a:prstGeom>
        </p:spPr>
      </p:pic>
      <p:sp>
        <p:nvSpPr>
          <p:cNvPr id="6" name="Rectangle 5">
            <a:extLst>
              <a:ext uri="{FF2B5EF4-FFF2-40B4-BE49-F238E27FC236}">
                <a16:creationId xmlns="" xmlns:a16="http://schemas.microsoft.com/office/drawing/2014/main" id="{CB85838F-B856-4F93-A63D-35FA79D3278C}"/>
              </a:ext>
            </a:extLst>
          </p:cNvPr>
          <p:cNvSpPr/>
          <p:nvPr/>
        </p:nvSpPr>
        <p:spPr>
          <a:xfrm>
            <a:off x="-12700" y="-68964"/>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7" name="Rectangle 6">
            <a:extLst>
              <a:ext uri="{FF2B5EF4-FFF2-40B4-BE49-F238E27FC236}">
                <a16:creationId xmlns="" xmlns:a16="http://schemas.microsoft.com/office/drawing/2014/main" id="{EC712674-A4F6-4CBF-ABFE-9D83257F838F}"/>
              </a:ext>
            </a:extLst>
          </p:cNvPr>
          <p:cNvSpPr/>
          <p:nvPr/>
        </p:nvSpPr>
        <p:spPr>
          <a:xfrm>
            <a:off x="844632" y="-91577"/>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14" name="Title 1">
            <a:extLst>
              <a:ext uri="{FF2B5EF4-FFF2-40B4-BE49-F238E27FC236}">
                <a16:creationId xmlns="" xmlns:a16="http://schemas.microsoft.com/office/drawing/2014/main" id="{29727885-EAA1-472D-AC46-FA364467267D}"/>
              </a:ext>
            </a:extLst>
          </p:cNvPr>
          <p:cNvSpPr txBox="1">
            <a:spLocks/>
          </p:cNvSpPr>
          <p:nvPr/>
        </p:nvSpPr>
        <p:spPr>
          <a:xfrm>
            <a:off x="1465518" y="1230163"/>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prstClr val="white"/>
                </a:solidFill>
              </a:rPr>
              <a:t>Progress on MTSF Targets</a:t>
            </a:r>
            <a:endParaRPr lang="en-US" sz="4800" dirty="0">
              <a:solidFill>
                <a:prstClr val="white"/>
              </a:solidFill>
            </a:endParaRPr>
          </a:p>
        </p:txBody>
      </p:sp>
      <p:sp>
        <p:nvSpPr>
          <p:cNvPr id="15" name="Rectangle: Rounded Corners 8">
            <a:extLst>
              <a:ext uri="{FF2B5EF4-FFF2-40B4-BE49-F238E27FC236}">
                <a16:creationId xmlns="" xmlns:a16="http://schemas.microsoft.com/office/drawing/2014/main" id="{60CEC877-F66A-4F4E-8FFB-54366BE31DBA}"/>
              </a:ext>
            </a:extLst>
          </p:cNvPr>
          <p:cNvSpPr/>
          <p:nvPr/>
        </p:nvSpPr>
        <p:spPr>
          <a:xfrm>
            <a:off x="1155075" y="4358549"/>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prstClr val="black"/>
                </a:solidFill>
              </a:rPr>
              <a:t>Quarter Four</a:t>
            </a:r>
            <a:endParaRPr lang="en-US" sz="2800" dirty="0">
              <a:solidFill>
                <a:prstClr val="black"/>
              </a:solidFill>
            </a:endParaRPr>
          </a:p>
        </p:txBody>
      </p:sp>
      <p:cxnSp>
        <p:nvCxnSpPr>
          <p:cNvPr id="16" name="Straight Connector 15">
            <a:extLst>
              <a:ext uri="{FF2B5EF4-FFF2-40B4-BE49-F238E27FC236}">
                <a16:creationId xmlns="" xmlns:a16="http://schemas.microsoft.com/office/drawing/2014/main" id="{1960F5BB-CF73-432B-9E1C-7B63215D0ECE}"/>
              </a:ext>
            </a:extLst>
          </p:cNvPr>
          <p:cNvCxnSpPr/>
          <p:nvPr/>
        </p:nvCxnSpPr>
        <p:spPr>
          <a:xfrm>
            <a:off x="1465518" y="1195007"/>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ight Triangle 16">
            <a:extLst>
              <a:ext uri="{FF2B5EF4-FFF2-40B4-BE49-F238E27FC236}">
                <a16:creationId xmlns="" xmlns:a16="http://schemas.microsoft.com/office/drawing/2014/main" id="{2C375972-9C28-4C3B-94C7-BDAC3A5EB1C4}"/>
              </a:ext>
            </a:extLst>
          </p:cNvPr>
          <p:cNvSpPr/>
          <p:nvPr/>
        </p:nvSpPr>
        <p:spPr>
          <a:xfrm>
            <a:off x="6549347"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8" name="Right Triangle 17">
            <a:extLst>
              <a:ext uri="{FF2B5EF4-FFF2-40B4-BE49-F238E27FC236}">
                <a16:creationId xmlns="" xmlns:a16="http://schemas.microsoft.com/office/drawing/2014/main" id="{2C375972-9C28-4C3B-94C7-BDAC3A5EB1C4}"/>
              </a:ext>
            </a:extLst>
          </p:cNvPr>
          <p:cNvSpPr/>
          <p:nvPr/>
        </p:nvSpPr>
        <p:spPr>
          <a:xfrm flipH="1">
            <a:off x="963215"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31351027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475054252"/>
              </p:ext>
            </p:extLst>
          </p:nvPr>
        </p:nvGraphicFramePr>
        <p:xfrm>
          <a:off x="291666" y="1094399"/>
          <a:ext cx="8568270" cy="4915057"/>
        </p:xfrm>
        <a:graphic>
          <a:graphicData uri="http://schemas.openxmlformats.org/drawingml/2006/table">
            <a:tbl>
              <a:tblPr firstRow="1" bandRow="1">
                <a:tableStyleId>{5C22544A-7EE6-4342-B048-85BDC9FD1C3A}</a:tableStyleId>
              </a:tblPr>
              <a:tblGrid>
                <a:gridCol w="1160616"/>
                <a:gridCol w="1391198"/>
                <a:gridCol w="1936750"/>
                <a:gridCol w="1249378"/>
                <a:gridCol w="1931051"/>
                <a:gridCol w="899277"/>
              </a:tblGrid>
              <a:tr h="644657">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958301">
                <a:tc>
                  <a:txBody>
                    <a:bodyPr/>
                    <a:lstStyle/>
                    <a:p>
                      <a:pPr marL="87313" indent="0" algn="l" fontAlgn="t"/>
                      <a:r>
                        <a:rPr lang="en-US" sz="1300" b="1" i="0" u="none" strike="noStrike" kern="1200" dirty="0" smtClean="0">
                          <a:solidFill>
                            <a:schemeClr val="tx1"/>
                          </a:solidFill>
                          <a:effectLst/>
                          <a:latin typeface="Arial Narrow" panose="020B0606020202030204" pitchFamily="34" charset="0"/>
                          <a:ea typeface="+mn-ea"/>
                          <a:cs typeface="+mn-cs"/>
                        </a:rPr>
                        <a:t>Percentage of parolees without violations per year</a:t>
                      </a:r>
                      <a:endParaRPr lang="en-US" sz="13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1" u="none" strike="noStrike" dirty="0" smtClean="0">
                          <a:solidFill>
                            <a:schemeClr val="tx1"/>
                          </a:solidFill>
                          <a:effectLst/>
                          <a:latin typeface="Arial Narrow" panose="020B0606020202030204" pitchFamily="34" charset="0"/>
                        </a:rPr>
                        <a:t>97% </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FS/NC: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dirty="0" smtClean="0">
                          <a:solidFill>
                            <a:schemeClr val="bg1"/>
                          </a:solidFill>
                          <a:effectLst/>
                          <a:latin typeface="Arial Narrow" panose="020B0606020202030204" pitchFamily="34" charset="0"/>
                        </a:rPr>
                        <a:t>Q4</a:t>
                      </a:r>
                      <a:r>
                        <a:rPr lang="en-US" sz="1300" b="1" i="0" u="none" strike="noStrike" baseline="0" dirty="0" smtClean="0">
                          <a:solidFill>
                            <a:schemeClr val="bg1"/>
                          </a:solidFill>
                          <a:effectLst/>
                          <a:latin typeface="Arial Narrow" panose="020B060602020203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dirty="0" smtClean="0">
                          <a:solidFill>
                            <a:schemeClr val="bg1"/>
                          </a:solidFill>
                          <a:effectLst/>
                          <a:latin typeface="Arial Narrow" panose="020B0606020202030204" pitchFamily="34" charset="0"/>
                        </a:rPr>
                        <a:t>99,27%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dirty="0" smtClean="0">
                          <a:solidFill>
                            <a:schemeClr val="bg1"/>
                          </a:solidFill>
                          <a:effectLst/>
                          <a:latin typeface="Arial Narrow" panose="020B0606020202030204" pitchFamily="34" charset="0"/>
                        </a:rPr>
                        <a:t>(52 787/53 177)</a:t>
                      </a:r>
                      <a:r>
                        <a:rPr lang="en-US" sz="1300" b="0" i="0" u="none" strike="noStrike" dirty="0" smtClean="0">
                          <a:solidFill>
                            <a:schemeClr val="bg1"/>
                          </a:solidFill>
                          <a:effectLst/>
                          <a:latin typeface="Arial Narrow" panose="020B060602020203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0" i="0" u="none" strike="noStrike" dirty="0" smtClean="0">
                        <a:solidFill>
                          <a:schemeClr val="bg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LMN:</a:t>
                      </a:r>
                      <a:r>
                        <a:rPr lang="en-US" sz="1300" b="0" i="0" u="none" strike="noStrike" baseline="0" dirty="0" smtClean="0">
                          <a:solidFill>
                            <a:schemeClr val="bg1"/>
                          </a:solidFill>
                          <a:effectLst/>
                          <a:latin typeface="Arial Narrow" panose="020B0606020202030204" pitchFamily="34" charset="0"/>
                        </a:rPr>
                        <a:t> </a:t>
                      </a:r>
                      <a:r>
                        <a:rPr lang="en-US" sz="1300" b="0" i="0" u="none" strike="noStrike" dirty="0" smtClean="0">
                          <a:solidFill>
                            <a:schemeClr val="bg1"/>
                          </a:solidFill>
                          <a:effectLst/>
                          <a:latin typeface="Arial Narrow" panose="020B0606020202030204" pitchFamily="34" charset="0"/>
                        </a:rPr>
                        <a:t>(9373/9437)   99,32%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FS/NC: (6355/6411)  99,13%</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KZN: (11497/11520)  99,80%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WC: ((5962/6108)     97,61%</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GP: (10686/10739)   99,51%</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bg1"/>
                          </a:solidFill>
                          <a:effectLst/>
                          <a:latin typeface="Arial Narrow" panose="020B0606020202030204" pitchFamily="34" charset="0"/>
                        </a:rPr>
                        <a:t>EC: (8914/8963)       99,45%</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300" b="1" i="0" u="none" strike="noStrike" dirty="0" smtClean="0">
                          <a:solidFill>
                            <a:schemeClr val="tx1"/>
                          </a:solidFill>
                          <a:effectLst/>
                          <a:latin typeface="Arial Narrow" panose="020B0606020202030204" pitchFamily="34" charset="0"/>
                        </a:rPr>
                        <a:t>2,27%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fontAlgn="t"/>
                      <a:r>
                        <a:rPr lang="en-US" sz="1300" b="0" i="0" u="none" strike="noStrike" dirty="0" smtClean="0">
                          <a:solidFill>
                            <a:schemeClr val="tx1"/>
                          </a:solidFill>
                          <a:effectLst/>
                          <a:latin typeface="Arial Narrow" panose="020B0606020202030204" pitchFamily="34" charset="0"/>
                        </a:rPr>
                        <a:t>Parolees are continuously sensitised to adhere</a:t>
                      </a:r>
                    </a:p>
                    <a:p>
                      <a:pPr algn="l" fontAlgn="t"/>
                      <a:r>
                        <a:rPr lang="en-US" sz="1300" b="0" i="0" u="none" strike="noStrike" dirty="0" smtClean="0">
                          <a:solidFill>
                            <a:schemeClr val="tx1"/>
                          </a:solidFill>
                          <a:effectLst/>
                          <a:latin typeface="Arial Narrow" panose="020B0606020202030204" pitchFamily="34" charset="0"/>
                        </a:rPr>
                        <a:t>to the conditions through orientation manual</a:t>
                      </a:r>
                    </a:p>
                    <a:p>
                      <a:pPr algn="l" fontAlgn="t"/>
                      <a:r>
                        <a:rPr lang="en-US" sz="1300" b="0" i="0" u="none" strike="noStrike" dirty="0" smtClean="0">
                          <a:solidFill>
                            <a:schemeClr val="tx1"/>
                          </a:solidFill>
                          <a:effectLst/>
                          <a:latin typeface="Arial Narrow" panose="020B0606020202030204" pitchFamily="34" charset="0"/>
                        </a:rPr>
                        <a:t>and supervision brochures.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n/a</a:t>
                      </a:r>
                      <a:endParaRPr kumimoji="0" lang="en-ZA" sz="13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7967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Percentage of probationers without violations per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1" u="none" strike="noStrike" dirty="0" smtClean="0">
                          <a:solidFill>
                            <a:schemeClr val="tx1"/>
                          </a:solidFill>
                          <a:effectLst/>
                          <a:latin typeface="Arial Narrow" panose="020B0606020202030204" pitchFamily="34" charset="0"/>
                        </a:rPr>
                        <a:t>97%</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FS/NC: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Q4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99,07%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(7 463/ 7 533)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(965/973)  99,18%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(964/974)  98,97%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(1 320/1 322)  99,85%</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(1 897/1 935)  98,04%</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(1 073/1 081)  99,26%</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(1 244/1 249)  99,60%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2,07%</a:t>
                      </a:r>
                      <a:endParaRPr kumimoji="0" lang="en-US" sz="1300" b="1"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r>
                        <a:rPr lang="en-US" sz="1300" b="0" i="0" u="none" strike="noStrike" kern="1200" dirty="0" smtClean="0">
                          <a:solidFill>
                            <a:schemeClr val="tx1"/>
                          </a:solidFill>
                          <a:effectLst/>
                          <a:latin typeface="Arial Narrow" panose="020B0606020202030204" pitchFamily="34" charset="0"/>
                          <a:ea typeface="+mn-ea"/>
                          <a:cs typeface="+mn-cs"/>
                        </a:rPr>
                        <a:t>Probationers are continuously sensitised to</a:t>
                      </a:r>
                    </a:p>
                    <a:p>
                      <a:pPr marL="87313" indent="0"/>
                      <a:r>
                        <a:rPr lang="en-US" sz="1300" b="0" i="0" u="none" strike="noStrike" kern="1200" dirty="0" smtClean="0">
                          <a:solidFill>
                            <a:schemeClr val="tx1"/>
                          </a:solidFill>
                          <a:effectLst/>
                          <a:latin typeface="Arial Narrow" panose="020B0606020202030204" pitchFamily="34" charset="0"/>
                          <a:ea typeface="+mn-ea"/>
                          <a:cs typeface="+mn-cs"/>
                        </a:rPr>
                        <a:t>adhere to the conditions through orientation</a:t>
                      </a:r>
                    </a:p>
                    <a:p>
                      <a:pPr marL="87313" indent="0"/>
                      <a:r>
                        <a:rPr lang="en-US" sz="1300" b="0" i="0" u="none" strike="noStrike" kern="1200" dirty="0" smtClean="0">
                          <a:solidFill>
                            <a:schemeClr val="tx1"/>
                          </a:solidFill>
                          <a:effectLst/>
                          <a:latin typeface="Arial Narrow" panose="020B0606020202030204" pitchFamily="34" charset="0"/>
                          <a:ea typeface="+mn-ea"/>
                          <a:cs typeface="+mn-cs"/>
                        </a:rPr>
                        <a:t>manual and supervision brochures.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n/a</a:t>
                      </a:r>
                      <a:endParaRPr kumimoji="0" lang="en-ZA" sz="13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4" name="Title 3"/>
          <p:cNvSpPr>
            <a:spLocks noGrp="1"/>
          </p:cNvSpPr>
          <p:nvPr>
            <p:ph type="title" idx="4294967295"/>
          </p:nvPr>
        </p:nvSpPr>
        <p:spPr>
          <a:xfrm>
            <a:off x="84510" y="1"/>
            <a:ext cx="9059489" cy="932328"/>
          </a:xfrm>
          <a:prstGeom prst="rect">
            <a:avLst/>
          </a:prstGeom>
        </p:spPr>
        <p:txBody>
          <a:bodyPr anchor="ctr"/>
          <a:lstStyle/>
          <a:p>
            <a:pPr lvl="0" algn="ctr"/>
            <a:r>
              <a:rPr lang="en-US" sz="3200" kern="1200" dirty="0">
                <a:solidFill>
                  <a:schemeClr val="bg1"/>
                </a:solidFill>
                <a:latin typeface="Arial Black" panose="020B0A04020102020204" pitchFamily="34" charset="0"/>
              </a:rPr>
              <a:t>MTSF INDICATORS FOR </a:t>
            </a:r>
            <a:r>
              <a:rPr lang="en-US" sz="3200" kern="1200" dirty="0" smtClean="0">
                <a:solidFill>
                  <a:schemeClr val="bg1"/>
                </a:solidFill>
                <a:latin typeface="Arial Black" panose="020B0A04020102020204" pitchFamily="34" charset="0"/>
              </a:rPr>
              <a:t>Q4</a:t>
            </a:r>
            <a:endParaRPr lang="en-US" sz="3200"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52127701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968989296"/>
              </p:ext>
            </p:extLst>
          </p:nvPr>
        </p:nvGraphicFramePr>
        <p:xfrm>
          <a:off x="202019" y="1184044"/>
          <a:ext cx="8775004" cy="3323410"/>
        </p:xfrm>
        <a:graphic>
          <a:graphicData uri="http://schemas.openxmlformats.org/drawingml/2006/table">
            <a:tbl>
              <a:tblPr firstRow="1" bandRow="1">
                <a:tableStyleId>{5C22544A-7EE6-4342-B048-85BDC9FD1C3A}</a:tableStyleId>
              </a:tblPr>
              <a:tblGrid>
                <a:gridCol w="1250263"/>
                <a:gridCol w="1024218"/>
                <a:gridCol w="2152650"/>
                <a:gridCol w="1019175"/>
                <a:gridCol w="1800225"/>
                <a:gridCol w="1528473"/>
              </a:tblGrid>
              <a:tr h="976450">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79651">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increase of victims participating in Restorative Justice Programme</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rPr>
                        <a:t>7%</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3,34%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(11 833/24 815)</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LMN: (4 740/4 7932)  6,92%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FS/NC: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(1 773/6 980)  1,78%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KZN: (2 439/3 575)  4,78%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WC: (642/2 162)   2,08%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GP:  (1 257/4 200)  2,10%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(982/3 106)  2,21%</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FF0000"/>
                          </a:solidFill>
                          <a:effectLst/>
                          <a:uLnTx/>
                          <a:uFillTx/>
                          <a:latin typeface="Arial Narrow" panose="020B0606020202030204" pitchFamily="34" charset="0"/>
                          <a:ea typeface="+mn-ea"/>
                          <a:cs typeface="+mn-cs"/>
                        </a:rPr>
                        <a:t>-3,66%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0" i="0" u="none" strike="noStrike" kern="1200" dirty="0" smtClean="0">
                          <a:solidFill>
                            <a:schemeClr val="tx1"/>
                          </a:solidFill>
                          <a:effectLst/>
                          <a:latin typeface="Arial Narrow" panose="020B0606020202030204" pitchFamily="34" charset="0"/>
                          <a:ea typeface="+mn-ea"/>
                          <a:cs typeface="+mn-cs"/>
                        </a:rPr>
                        <a:t>COVID-19 </a:t>
                      </a:r>
                      <a:r>
                        <a:rPr lang="en-ZA" sz="1400" b="0" i="0" u="none" strike="noStrike" kern="1200" dirty="0">
                          <a:solidFill>
                            <a:schemeClr val="tx1"/>
                          </a:solidFill>
                          <a:effectLst/>
                          <a:latin typeface="Arial Narrow" panose="020B0606020202030204" pitchFamily="34" charset="0"/>
                          <a:ea typeface="+mn-ea"/>
                          <a:cs typeface="+mn-cs"/>
                        </a:rPr>
                        <a:t>Regulations restricted  movements  to trace </a:t>
                      </a:r>
                      <a:r>
                        <a:rPr lang="en-ZA" sz="1400" b="0" i="0" u="none" strike="noStrike" kern="1200" dirty="0" smtClean="0">
                          <a:solidFill>
                            <a:schemeClr val="tx1"/>
                          </a:solidFill>
                          <a:effectLst/>
                          <a:latin typeface="Arial Narrow" panose="020B0606020202030204" pitchFamily="34" charset="0"/>
                          <a:ea typeface="+mn-ea"/>
                          <a:cs typeface="+mn-cs"/>
                        </a:rPr>
                        <a:t>victims</a:t>
                      </a:r>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The Restorative Justice Programme was suspended during lockdown levels 5 to 2 and only resumed during lockdown level 1.</a:t>
                      </a:r>
                    </a:p>
                    <a:p>
                      <a:pPr marL="87313" indent="0" algn="l" defTabSz="914331" rtl="0" eaLnBrk="1" fontAlgn="t" latinLnBrk="0" hangingPunct="1"/>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Regions to continue with the programme while ensuring that COVID-19 protocols are observed at all times.</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5" name="Title 3"/>
          <p:cNvSpPr txBox="1">
            <a:spLocks/>
          </p:cNvSpPr>
          <p:nvPr/>
        </p:nvSpPr>
        <p:spPr>
          <a:xfrm>
            <a:off x="84510" y="1"/>
            <a:ext cx="9059489" cy="932328"/>
          </a:xfrm>
          <a:prstGeom prst="rect">
            <a:avLst/>
          </a:prstGeom>
        </p:spPr>
        <p:txBody>
          <a:bodyPr anchor="ctr"/>
          <a:lst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lgn="ctr" defTabSz="914400"/>
            <a:r>
              <a:rPr lang="en-US" sz="3200" kern="1200" dirty="0" smtClean="0">
                <a:solidFill>
                  <a:schemeClr val="bg1"/>
                </a:solidFill>
                <a:latin typeface="Arial Black" panose="020B0A04020102020204" pitchFamily="34" charset="0"/>
              </a:rPr>
              <a:t>MTSF INDICATORS FOR Q4</a:t>
            </a:r>
            <a:endParaRPr lang="en-US" sz="3200"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616641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One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Administration</a:t>
            </a:r>
            <a:endParaRPr lang="id-ID" sz="2100" dirty="0">
              <a:solidFill>
                <a:schemeClr val="bg1"/>
              </a:solidFill>
              <a:latin typeface="+mj-lt"/>
            </a:endParaRPr>
          </a:p>
        </p:txBody>
      </p:sp>
      <p:sp>
        <p:nvSpPr>
          <p:cNvPr id="2" name="Rectangle 1"/>
          <p:cNvSpPr/>
          <p:nvPr/>
        </p:nvSpPr>
        <p:spPr>
          <a:xfrm>
            <a:off x="825500" y="2204066"/>
            <a:ext cx="2667000" cy="2677656"/>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Four /Annual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11984797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42599301"/>
              </p:ext>
            </p:extLst>
          </p:nvPr>
        </p:nvGraphicFramePr>
        <p:xfrm>
          <a:off x="412232" y="1296241"/>
          <a:ext cx="8435361" cy="4556639"/>
        </p:xfrm>
        <a:graphic>
          <a:graphicData uri="http://schemas.openxmlformats.org/drawingml/2006/table">
            <a:tbl>
              <a:tblPr firstRow="1" bandRow="1">
                <a:tableStyleId>{5C22544A-7EE6-4342-B048-85BDC9FD1C3A}</a:tableStyleId>
              </a:tblPr>
              <a:tblGrid>
                <a:gridCol w="1555680"/>
                <a:gridCol w="1024627"/>
                <a:gridCol w="1024627"/>
                <a:gridCol w="1024627"/>
                <a:gridCol w="1902900"/>
                <a:gridCol w="1902900"/>
              </a:tblGrid>
              <a:tr h="1016845">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56895">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Number of ethics, fraud prevention and anti-corruption awareness workshops conducted</a:t>
                      </a:r>
                    </a:p>
                    <a:p>
                      <a:pPr marL="88900"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a:t>
                      </a:r>
                      <a:r>
                        <a:rPr lang="en-US" sz="1400" b="0" i="1" u="none" strike="noStrike" kern="1200" dirty="0" smtClean="0">
                          <a:solidFill>
                            <a:schemeClr val="tx1"/>
                          </a:solidFill>
                          <a:effectLst/>
                          <a:latin typeface="Arial Narrow" panose="020B0606020202030204" pitchFamily="34" charset="0"/>
                          <a:ea typeface="+mn-ea"/>
                          <a:cs typeface="+mn-cs"/>
                        </a:rPr>
                        <a:t>cumulative</a:t>
                      </a:r>
                      <a:r>
                        <a:rPr lang="en-US" sz="1400" b="0" i="0" u="none" strike="noStrike" kern="1200" dirty="0" smtClean="0">
                          <a:solidFill>
                            <a:schemeClr val="tx1"/>
                          </a:solidFill>
                          <a:effectLst/>
                          <a:latin typeface="Arial Narrow" panose="020B0606020202030204" pitchFamily="34" charset="0"/>
                          <a:ea typeface="+mn-ea"/>
                          <a:cs typeface="+mn-cs"/>
                        </a:rPr>
                        <a:t>)</a:t>
                      </a:r>
                      <a:endParaRPr lang="en-US"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Arial Narrow" panose="020B0606020202030204" pitchFamily="34" charset="0"/>
                          <a:ea typeface="+mn-ea"/>
                          <a:cs typeface="+mn-cs"/>
                        </a:rPr>
                        <a:t>30</a:t>
                      </a:r>
                      <a:endParaRPr lang="en-US" sz="14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5725" indent="0" algn="l" defTabSz="914331" rtl="0" eaLnBrk="1" fontAlgn="ctr" latinLnBrk="0" hangingPunct="1"/>
                      <a:r>
                        <a:rPr lang="en-ZA" sz="1400" b="1" i="0" u="none" strike="noStrike" kern="1200" dirty="0" smtClean="0">
                          <a:solidFill>
                            <a:schemeClr val="bg1"/>
                          </a:solidFill>
                          <a:effectLst/>
                          <a:latin typeface="Arial Narrow" panose="020B0606020202030204" pitchFamily="34" charset="0"/>
                          <a:ea typeface="+mn-ea"/>
                          <a:cs typeface="+mn-cs"/>
                        </a:rPr>
                        <a:t>16</a:t>
                      </a:r>
                      <a:endParaRPr lang="en-ZA" sz="1400" b="1"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defTabSz="914331" rtl="0" eaLnBrk="1" fontAlgn="ctr" latinLnBrk="0" hangingPunct="1"/>
                      <a:r>
                        <a:rPr lang="en-ZA" sz="1400" b="1" i="0" u="none" strike="noStrike" kern="1200" dirty="0" smtClean="0">
                          <a:solidFill>
                            <a:srgbClr val="FF0000"/>
                          </a:solidFill>
                          <a:effectLst/>
                          <a:latin typeface="Arial Narrow" panose="020B0606020202030204" pitchFamily="34" charset="0"/>
                          <a:ea typeface="+mn-ea"/>
                          <a:cs typeface="+mn-cs"/>
                        </a:rPr>
                        <a:t>-14</a:t>
                      </a:r>
                    </a:p>
                    <a:p>
                      <a:pPr marL="85725" indent="0" algn="l" defTabSz="914331" rtl="0" eaLnBrk="1" fontAlgn="ctr" latinLnBrk="0" hangingPunct="1"/>
                      <a:endParaRPr lang="en-ZA" sz="1400" b="1" i="0" u="none" strike="noStrike" kern="1200" dirty="0">
                        <a:solidFill>
                          <a:srgbClr val="FF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a:solidFill>
                            <a:schemeClr val="tx1"/>
                          </a:solidFill>
                          <a:effectLst/>
                          <a:latin typeface="Arial Narrow" panose="020B0606020202030204" pitchFamily="34" charset="0"/>
                          <a:ea typeface="+mn-ea"/>
                          <a:cs typeface="+mn-cs"/>
                        </a:rPr>
                        <a:t>Workshops were not conducted as per schedule due to staff rotation and COVID-19 impact at centre level</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5725" indent="0" algn="l" fontAlgn="t"/>
                      <a:r>
                        <a:rPr lang="en-US" sz="1400" b="0" i="0" u="none" strike="noStrike" kern="1200" dirty="0" smtClean="0">
                          <a:solidFill>
                            <a:schemeClr val="tx1"/>
                          </a:solidFill>
                          <a:effectLst/>
                          <a:latin typeface="Arial Narrow" panose="020B0606020202030204" pitchFamily="34" charset="0"/>
                          <a:ea typeface="+mn-ea"/>
                          <a:cs typeface="+mn-cs"/>
                        </a:rPr>
                        <a:t>The planned schedule to be revised  taking into consideration the current limitations in conducting the workshops</a:t>
                      </a:r>
                    </a:p>
                    <a:p>
                      <a:pPr marL="85725" indent="0" algn="l" fontAlgn="t"/>
                      <a:r>
                        <a:rPr lang="en-US" sz="1400" b="0" i="0" u="none" strike="noStrike" kern="1200" dirty="0">
                          <a:solidFill>
                            <a:schemeClr val="tx1"/>
                          </a:solidFill>
                          <a:effectLst/>
                          <a:latin typeface="Arial Narrow" panose="020B0606020202030204" pitchFamily="34" charset="0"/>
                          <a:ea typeface="+mn-ea"/>
                          <a:cs typeface="+mn-cs"/>
                        </a:rPr>
                        <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a:solidFill>
                            <a:schemeClr val="tx1"/>
                          </a:solidFill>
                          <a:effectLst/>
                          <a:latin typeface="Arial Narrow" panose="020B0606020202030204" pitchFamily="34" charset="0"/>
                          <a:ea typeface="+mn-ea"/>
                          <a:cs typeface="+mn-cs"/>
                        </a:rPr>
                        <a:t/>
                      </a:r>
                      <a:br>
                        <a:rPr lang="en-US" sz="1400" b="0" i="0" u="none" strike="noStrike" kern="1200" dirty="0">
                          <a:solidFill>
                            <a:schemeClr val="tx1"/>
                          </a:solidFill>
                          <a:effectLst/>
                          <a:latin typeface="Arial Narrow" panose="020B0606020202030204" pitchFamily="34" charset="0"/>
                          <a:ea typeface="+mn-ea"/>
                          <a:cs typeface="+mn-cs"/>
                        </a:rPr>
                      </a:b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r h="1482899">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Percentage of investigations completed for reported allegations</a:t>
                      </a:r>
                    </a:p>
                    <a:p>
                      <a:pPr marL="88900"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t>
                      </a:r>
                      <a:r>
                        <a:rPr kumimoji="0" lang="en-US" sz="1400" b="0" i="1"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cumulative</a:t>
                      </a: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t>
                      </a:r>
                    </a:p>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 </a:t>
                      </a:r>
                      <a:endParaRPr lang="en-US"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1" i="0" u="none" strike="noStrike" dirty="0" smtClean="0">
                          <a:solidFill>
                            <a:srgbClr val="000000"/>
                          </a:solidFill>
                          <a:effectLst/>
                          <a:latin typeface="Arial Narrow" panose="020B0606020202030204" pitchFamily="34" charset="0"/>
                        </a:rPr>
                        <a:t>50%</a:t>
                      </a:r>
                      <a:endParaRPr lang="en-ZA" sz="1400" b="1"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5725" indent="0" algn="l" fontAlgn="ctr"/>
                      <a:r>
                        <a:rPr lang="en-ZA" sz="1400" b="1" i="0" u="none" strike="noStrike" kern="1200" dirty="0">
                          <a:solidFill>
                            <a:schemeClr val="bg1"/>
                          </a:solidFill>
                          <a:effectLst/>
                          <a:latin typeface="Arial Narrow" panose="020B0606020202030204" pitchFamily="34" charset="0"/>
                          <a:ea typeface="+mn-ea"/>
                          <a:cs typeface="+mn-cs"/>
                        </a:rPr>
                        <a:t>44,99</a:t>
                      </a:r>
                      <a:r>
                        <a:rPr lang="en-ZA" sz="1400" b="1" i="0" u="none" strike="noStrike" kern="1200" dirty="0" smtClean="0">
                          <a:solidFill>
                            <a:schemeClr val="bg1"/>
                          </a:solidFill>
                          <a:effectLst/>
                          <a:latin typeface="Arial Narrow" panose="020B0606020202030204" pitchFamily="34" charset="0"/>
                          <a:ea typeface="+mn-ea"/>
                          <a:cs typeface="+mn-cs"/>
                        </a:rPr>
                        <a:t>%</a:t>
                      </a:r>
                    </a:p>
                    <a:p>
                      <a:pPr marL="85725" indent="0" algn="l" fontAlgn="ctr"/>
                      <a:r>
                        <a:rPr lang="en-ZA" sz="1400" b="1" i="0" u="none" strike="noStrike" kern="1200" dirty="0" smtClean="0">
                          <a:solidFill>
                            <a:schemeClr val="bg1"/>
                          </a:solidFill>
                          <a:effectLst/>
                          <a:latin typeface="Arial Narrow" panose="020B0606020202030204" pitchFamily="34" charset="0"/>
                          <a:ea typeface="+mn-ea"/>
                          <a:cs typeface="+mn-cs"/>
                        </a:rPr>
                        <a:t>(283/629)</a:t>
                      </a:r>
                      <a:endParaRPr lang="en-ZA" sz="1400" b="1"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fontAlgn="ctr"/>
                      <a:r>
                        <a:rPr lang="en-ZA" sz="1400" b="1" i="0" u="none" strike="noStrike" dirty="0">
                          <a:solidFill>
                            <a:srgbClr val="FF0000"/>
                          </a:solidFill>
                          <a:effectLst/>
                          <a:latin typeface="Arial Narrow" panose="020B0606020202030204" pitchFamily="34" charset="0"/>
                        </a:rPr>
                        <a:t>-</a:t>
                      </a:r>
                      <a:r>
                        <a:rPr lang="en-ZA" sz="1400" b="1" i="0" u="none" strike="noStrike" dirty="0" smtClean="0">
                          <a:solidFill>
                            <a:srgbClr val="FF0000"/>
                          </a:solidFill>
                          <a:effectLst/>
                          <a:latin typeface="Arial Narrow" panose="020B0606020202030204" pitchFamily="34" charset="0"/>
                        </a:rPr>
                        <a:t>5,01%</a:t>
                      </a:r>
                      <a:endParaRPr lang="en-ZA" sz="1400" b="1" i="0" u="none" strike="noStrike" dirty="0">
                        <a:solidFill>
                          <a:srgbClr val="FF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smtClean="0">
                          <a:solidFill>
                            <a:schemeClr val="tx1"/>
                          </a:solidFill>
                          <a:effectLst/>
                          <a:latin typeface="Arial Narrow" panose="020B0606020202030204" pitchFamily="34" charset="0"/>
                          <a:ea typeface="+mn-ea"/>
                          <a:cs typeface="+mn-cs"/>
                        </a:rPr>
                        <a:t>COVID-19 </a:t>
                      </a:r>
                      <a:r>
                        <a:rPr lang="en-US" sz="1400" b="0" i="0" u="none" strike="noStrike" kern="1200" dirty="0">
                          <a:solidFill>
                            <a:schemeClr val="tx1"/>
                          </a:solidFill>
                          <a:effectLst/>
                          <a:latin typeface="Arial Narrow" panose="020B0606020202030204" pitchFamily="34" charset="0"/>
                          <a:ea typeface="+mn-ea"/>
                          <a:cs typeface="+mn-cs"/>
                        </a:rPr>
                        <a:t>has posed  a challenge in conducting investigations as some officials were not available due to lockdown restrictions.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a:solidFill>
                            <a:schemeClr val="tx1"/>
                          </a:solidFill>
                          <a:effectLst/>
                          <a:latin typeface="Arial Narrow" panose="020B0606020202030204" pitchFamily="34" charset="0"/>
                          <a:ea typeface="+mn-ea"/>
                          <a:cs typeface="+mn-cs"/>
                        </a:rPr>
                        <a:t>The Department to relook at </a:t>
                      </a:r>
                      <a:r>
                        <a:rPr lang="en-US" sz="1400" b="0" i="0" u="none" strike="noStrike" kern="1200" dirty="0" smtClean="0">
                          <a:solidFill>
                            <a:schemeClr val="tx1"/>
                          </a:solidFill>
                          <a:effectLst/>
                          <a:latin typeface="Arial Narrow" panose="020B0606020202030204" pitchFamily="34" charset="0"/>
                          <a:ea typeface="+mn-ea"/>
                          <a:cs typeface="+mn-cs"/>
                        </a:rPr>
                        <a:t>alternatives to </a:t>
                      </a:r>
                      <a:r>
                        <a:rPr lang="en-US" sz="1400" b="0" i="0" u="none" strike="noStrike" kern="1200" dirty="0">
                          <a:solidFill>
                            <a:schemeClr val="tx1"/>
                          </a:solidFill>
                          <a:effectLst/>
                          <a:latin typeface="Arial Narrow" panose="020B0606020202030204" pitchFamily="34" charset="0"/>
                          <a:ea typeface="+mn-ea"/>
                          <a:cs typeface="+mn-cs"/>
                        </a:rPr>
                        <a:t>ensure that targets </a:t>
                      </a:r>
                      <a:r>
                        <a:rPr lang="en-US" sz="1400" b="0" i="0" u="none" strike="noStrike" kern="1200" dirty="0" smtClean="0">
                          <a:solidFill>
                            <a:schemeClr val="tx1"/>
                          </a:solidFill>
                          <a:effectLst/>
                          <a:latin typeface="Arial Narrow" panose="020B0606020202030204" pitchFamily="34" charset="0"/>
                          <a:ea typeface="+mn-ea"/>
                          <a:cs typeface="+mn-cs"/>
                        </a:rPr>
                        <a:t>are </a:t>
                      </a:r>
                      <a:r>
                        <a:rPr lang="en-US" sz="1400" b="0" i="0" u="none" strike="noStrike" kern="1200" dirty="0">
                          <a:solidFill>
                            <a:schemeClr val="tx1"/>
                          </a:solidFill>
                          <a:effectLst/>
                          <a:latin typeface="Arial Narrow" panose="020B0606020202030204" pitchFamily="34" charset="0"/>
                          <a:ea typeface="+mn-ea"/>
                          <a:cs typeface="+mn-cs"/>
                        </a:rPr>
                        <a:t>achieved in the next financial year </a:t>
                      </a:r>
                      <a:r>
                        <a:rPr lang="en-US" sz="1400" b="0" i="0" u="none" strike="noStrike" kern="1200" dirty="0" smtClean="0">
                          <a:solidFill>
                            <a:schemeClr val="tx1"/>
                          </a:solidFill>
                          <a:effectLst/>
                          <a:latin typeface="Arial Narrow" panose="020B0606020202030204" pitchFamily="34" charset="0"/>
                          <a:ea typeface="+mn-ea"/>
                          <a:cs typeface="+mn-cs"/>
                        </a:rPr>
                        <a:t>i.e. 2021/22</a:t>
                      </a:r>
                      <a:r>
                        <a:rPr lang="en-US" sz="1400" b="0" i="0" u="none" strike="noStrike" kern="1200" dirty="0">
                          <a:solidFill>
                            <a:schemeClr val="tx1"/>
                          </a:solidFill>
                          <a:effectLst/>
                          <a:latin typeface="Arial Narrow" panose="020B0606020202030204" pitchFamily="34" charset="0"/>
                          <a:ea typeface="+mn-ea"/>
                          <a:cs typeface="+mn-cs"/>
                        </a:rPr>
                        <a: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9523"/>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MANAGEMENT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3289947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741860941"/>
              </p:ext>
            </p:extLst>
          </p:nvPr>
        </p:nvGraphicFramePr>
        <p:xfrm>
          <a:off x="216807" y="1051507"/>
          <a:ext cx="8480627" cy="5388571"/>
        </p:xfrm>
        <a:graphic>
          <a:graphicData uri="http://schemas.openxmlformats.org/drawingml/2006/table">
            <a:tbl>
              <a:tblPr firstRow="1" bandRow="1">
                <a:tableStyleId>{5C22544A-7EE6-4342-B048-85BDC9FD1C3A}</a:tableStyleId>
              </a:tblPr>
              <a:tblGrid>
                <a:gridCol w="1675788"/>
                <a:gridCol w="1534227"/>
                <a:gridCol w="1389727"/>
                <a:gridCol w="1080584"/>
                <a:gridCol w="1641351"/>
                <a:gridCol w="1158950"/>
              </a:tblGrid>
              <a:tr h="890415">
                <a:tc>
                  <a:txBody>
                    <a:bodyPr/>
                    <a:lstStyle/>
                    <a:p>
                      <a:pPr marL="0"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Performance Indicator</a:t>
                      </a:r>
                      <a:endParaRPr lang="en-US" sz="1600" b="1" i="0" u="none" strike="noStrike" kern="1200" dirty="0">
                        <a:solidFill>
                          <a:schemeClr val="bg1"/>
                        </a:solidFill>
                        <a:effectLst/>
                        <a:latin typeface="Arial Narrow" panose="020B0606020202030204" pitchFamily="34" charset="0"/>
                        <a:ea typeface="+mn-ea"/>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Q4/</a:t>
                      </a:r>
                    </a:p>
                    <a:p>
                      <a:pPr marL="0"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Annual</a:t>
                      </a:r>
                      <a:r>
                        <a:rPr lang="en-US" sz="1600" b="1" i="0" u="none" strike="noStrike" kern="1200" baseline="0" dirty="0" smtClean="0">
                          <a:solidFill>
                            <a:schemeClr val="bg1"/>
                          </a:solidFill>
                          <a:effectLst/>
                          <a:latin typeface="Arial Narrow" panose="020B0606020202030204" pitchFamily="34" charset="0"/>
                          <a:ea typeface="+mn-ea"/>
                          <a:cs typeface="+mn-cs"/>
                        </a:rPr>
                        <a:t> </a:t>
                      </a:r>
                      <a:r>
                        <a:rPr lang="en-US" sz="1600" b="1" i="0" u="none" strike="noStrike" kern="1200" dirty="0" smtClean="0">
                          <a:solidFill>
                            <a:schemeClr val="bg1"/>
                          </a:solidFill>
                          <a:effectLst/>
                          <a:latin typeface="Arial Narrow" panose="020B0606020202030204" pitchFamily="34" charset="0"/>
                          <a:ea typeface="+mn-ea"/>
                          <a:cs typeface="+mn-cs"/>
                        </a:rPr>
                        <a:t> Target 2020/21 </a:t>
                      </a:r>
                      <a:endParaRPr lang="en-US" sz="1600" b="1" i="0" u="none" strike="noStrike" kern="1200" dirty="0">
                        <a:solidFill>
                          <a:schemeClr val="bg1"/>
                        </a:solidFill>
                        <a:effectLst/>
                        <a:latin typeface="Arial Narrow" panose="020B0606020202030204" pitchFamily="34" charset="0"/>
                        <a:ea typeface="+mn-ea"/>
                        <a:cs typeface="+mn-cs"/>
                      </a:endParaRPr>
                    </a:p>
                  </a:txBody>
                  <a:tcP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Q4/Annual</a:t>
                      </a:r>
                      <a:r>
                        <a:rPr lang="en-US" sz="1600" b="1" i="0" u="none" strike="noStrike" kern="1200" baseline="0" dirty="0" smtClean="0">
                          <a:solidFill>
                            <a:schemeClr val="bg1"/>
                          </a:solidFill>
                          <a:effectLst/>
                          <a:latin typeface="Arial Narrow" panose="020B0606020202030204" pitchFamily="34" charset="0"/>
                          <a:ea typeface="+mn-ea"/>
                          <a:cs typeface="+mn-cs"/>
                        </a:rPr>
                        <a:t> </a:t>
                      </a:r>
                      <a:r>
                        <a:rPr lang="en-US" sz="1600" b="1" i="0" u="none" strike="noStrike" kern="1200" dirty="0" smtClean="0">
                          <a:solidFill>
                            <a:schemeClr val="bg1"/>
                          </a:solidFill>
                          <a:effectLst/>
                          <a:latin typeface="Arial Narrow" panose="020B0606020202030204" pitchFamily="34" charset="0"/>
                          <a:ea typeface="+mn-ea"/>
                          <a:cs typeface="+mn-cs"/>
                        </a:rPr>
                        <a:t> Performance</a:t>
                      </a:r>
                      <a:endParaRPr lang="en-US" sz="1600" b="1" i="0" u="none" strike="noStrike" kern="1200" dirty="0">
                        <a:solidFill>
                          <a:schemeClr val="bg1"/>
                        </a:solidFill>
                        <a:effectLst/>
                        <a:latin typeface="Arial Narrow" panose="020B0606020202030204" pitchFamily="34" charset="0"/>
                        <a:ea typeface="+mn-ea"/>
                        <a:cs typeface="+mn-cs"/>
                      </a:endParaRP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Deviation</a:t>
                      </a: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Reasons for over/under achievement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600" b="1" i="0" u="none" strike="noStrike" kern="1200" baseline="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600" b="1" i="0" u="none" strike="noStrike" kern="1200" dirty="0" smtClean="0">
                        <a:solidFill>
                          <a:schemeClr val="bg1"/>
                        </a:solidFill>
                        <a:effectLst/>
                        <a:latin typeface="Arial Narrow" panose="020B0606020202030204" pitchFamily="34" charset="0"/>
                        <a:ea typeface="+mn-ea"/>
                        <a:cs typeface="+mn-cs"/>
                      </a:endParaRP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r>
              <a:tr h="1044511">
                <a:tc rowSpan="2">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tx1"/>
                          </a:solidFill>
                          <a:effectLst/>
                          <a:latin typeface="Arial Narrow" panose="020B0606020202030204" pitchFamily="34" charset="0"/>
                          <a:ea typeface="+mn-ea"/>
                          <a:cs typeface="+mn-cs"/>
                        </a:rPr>
                        <a:t>Percentage of officials charged and found guilty for corrupt activities </a:t>
                      </a:r>
                    </a:p>
                    <a:p>
                      <a:pPr marL="85725" marR="0" indent="0" algn="l" defTabSz="914331" rtl="0" eaLnBrk="1" fontAlgn="t" latinLnBrk="0" hangingPunct="1">
                        <a:lnSpc>
                          <a:spcPct val="100000"/>
                        </a:lnSpc>
                        <a:spcBef>
                          <a:spcPts val="0"/>
                        </a:spcBef>
                        <a:spcAft>
                          <a:spcPts val="0"/>
                        </a:spcAft>
                        <a:buClrTx/>
                        <a:buSzTx/>
                        <a:buFontTx/>
                        <a:buNone/>
                        <a:tabLst/>
                        <a:defRPr/>
                      </a:pPr>
                      <a:endParaRPr lang="en-US" sz="1600" b="1" i="0" u="none" strike="noStrike" kern="1200" dirty="0">
                        <a:solidFill>
                          <a:schemeClr val="tx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Q4 </a:t>
                      </a:r>
                    </a:p>
                    <a:p>
                      <a:pPr marL="85725" marR="0" indent="0" algn="l" defTabSz="914331" rtl="0" eaLnBrk="1" fontAlgn="ctr" latinLnBrk="0" hangingPunct="1">
                        <a:lnSpc>
                          <a:spcPct val="100000"/>
                        </a:lnSpc>
                        <a:spcBef>
                          <a:spcPts val="0"/>
                        </a:spcBef>
                        <a:spcAft>
                          <a:spcPts val="0"/>
                        </a:spcAft>
                        <a:buClrTx/>
                        <a:buSzTx/>
                        <a:buFontTx/>
                        <a:buNone/>
                        <a:tabLst/>
                        <a:defRPr/>
                      </a:pPr>
                      <a:endParaRPr lang="en-ZA" sz="1600" b="0" i="0" u="none" strike="noStrike" kern="1200" dirty="0" smtClean="0">
                        <a:solidFill>
                          <a:schemeClr val="tx1"/>
                        </a:solidFill>
                        <a:effectLst/>
                        <a:latin typeface="Arial Narrow" panose="020B0606020202030204" pitchFamily="34" charset="0"/>
                        <a:ea typeface="+mn-ea"/>
                        <a:cs typeface="+mn-cs"/>
                      </a:endParaRPr>
                    </a:p>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95%</a:t>
                      </a:r>
                      <a:endParaRPr lang="en-ZA" sz="1600" b="0" i="0" u="none" strike="noStrike" kern="1200" dirty="0">
                        <a:solidFill>
                          <a:schemeClr val="bg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defTabSz="914331" rtl="0" eaLnBrk="1" fontAlgn="ctr" latinLnBrk="0" hangingPunct="1"/>
                      <a:r>
                        <a:rPr lang="en-ZA" sz="1600" b="0" i="0" u="none" strike="noStrike" kern="1200" dirty="0" smtClean="0">
                          <a:solidFill>
                            <a:schemeClr val="bg1"/>
                          </a:solidFill>
                          <a:effectLst/>
                          <a:latin typeface="Arial Narrow" panose="020B0606020202030204" pitchFamily="34" charset="0"/>
                          <a:ea typeface="+mn-ea"/>
                          <a:cs typeface="+mn-cs"/>
                        </a:rPr>
                        <a:t>Q4</a:t>
                      </a:r>
                    </a:p>
                    <a:p>
                      <a:pPr marL="85725" indent="0" algn="l" defTabSz="914331" rtl="0" eaLnBrk="1" fontAlgn="ctr" latinLnBrk="0" hangingPunct="1"/>
                      <a:endParaRPr lang="en-ZA" sz="1600" b="0" i="0" u="none" strike="noStrike" kern="1200" dirty="0" smtClean="0">
                        <a:solidFill>
                          <a:schemeClr val="bg1"/>
                        </a:solidFill>
                        <a:effectLst/>
                        <a:latin typeface="Arial Narrow" panose="020B0606020202030204" pitchFamily="34" charset="0"/>
                        <a:ea typeface="+mn-ea"/>
                        <a:cs typeface="+mn-cs"/>
                      </a:endParaRPr>
                    </a:p>
                    <a:p>
                      <a:pPr marL="85725" indent="0" algn="l" defTabSz="914331" rtl="0" eaLnBrk="1" fontAlgn="ctr" latinLnBrk="0" hangingPunct="1"/>
                      <a:r>
                        <a:rPr lang="en-ZA" sz="1600" b="0" i="0" u="none" strike="noStrike" kern="1200" dirty="0" smtClean="0">
                          <a:solidFill>
                            <a:schemeClr val="bg1"/>
                          </a:solidFill>
                          <a:effectLst/>
                          <a:latin typeface="Arial Narrow" panose="020B0606020202030204" pitchFamily="34" charset="0"/>
                          <a:ea typeface="+mn-ea"/>
                          <a:cs typeface="+mn-cs"/>
                        </a:rPr>
                        <a:t>95.45%</a:t>
                      </a:r>
                    </a:p>
                    <a:p>
                      <a:pPr marL="85725" indent="0" algn="l" defTabSz="914331" rtl="0" eaLnBrk="1" fontAlgn="ctr" latinLnBrk="0" hangingPunct="1"/>
                      <a:r>
                        <a:rPr lang="en-ZA" sz="1600" b="0" i="0" u="none" strike="noStrike" kern="1200" dirty="0" smtClean="0">
                          <a:solidFill>
                            <a:schemeClr val="bg1"/>
                          </a:solidFill>
                          <a:effectLst/>
                          <a:latin typeface="Arial Narrow" panose="020B0606020202030204" pitchFamily="34" charset="0"/>
                          <a:ea typeface="+mn-ea"/>
                          <a:cs typeface="+mn-cs"/>
                        </a:rPr>
                        <a:t>(21/22)</a:t>
                      </a:r>
                      <a:endParaRPr lang="en-ZA" sz="1600" b="0" i="0" u="none" strike="noStrike" kern="1200" dirty="0">
                        <a:solidFill>
                          <a:schemeClr val="bg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39933"/>
                    </a:solidFill>
                  </a:tcPr>
                </a:tc>
                <a:tc>
                  <a:txBody>
                    <a:bodyPr/>
                    <a:lstStyle/>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lumMod val="65000"/>
                              <a:lumOff val="35000"/>
                            </a:schemeClr>
                          </a:solidFill>
                          <a:effectLst/>
                          <a:latin typeface="Arial Narrow" panose="020B0606020202030204" pitchFamily="34" charset="0"/>
                          <a:ea typeface="+mn-ea"/>
                          <a:cs typeface="+mn-cs"/>
                        </a:rPr>
                        <a:t>0.45%</a:t>
                      </a:r>
                      <a:endParaRPr lang="en-ZA" sz="1600" b="0" i="0" u="none" strike="noStrike" kern="1200" dirty="0">
                        <a:solidFill>
                          <a:schemeClr val="tx1">
                            <a:lumMod val="65000"/>
                            <a:lumOff val="35000"/>
                          </a:schemeClr>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rowSpan="2">
                  <a:txBody>
                    <a:bodyPr/>
                    <a:lstStyle/>
                    <a:p>
                      <a:pPr marL="85725" indent="0" algn="l" fontAlgn="t">
                        <a:tabLst/>
                      </a:pPr>
                      <a:r>
                        <a:rPr lang="en-US" sz="1600" b="0" i="0" u="none" strike="noStrike" kern="1200" dirty="0">
                          <a:solidFill>
                            <a:schemeClr val="tx1"/>
                          </a:solidFill>
                          <a:effectLst/>
                          <a:latin typeface="Arial Narrow" panose="020B0606020202030204" pitchFamily="34" charset="0"/>
                          <a:ea typeface="+mn-ea"/>
                          <a:cs typeface="+mn-cs"/>
                        </a:rPr>
                        <a:t>Cases </a:t>
                      </a:r>
                      <a:r>
                        <a:rPr lang="en-US" sz="1600" b="0" i="0" u="none" strike="noStrike" kern="1200" dirty="0" smtClean="0">
                          <a:solidFill>
                            <a:schemeClr val="tx1"/>
                          </a:solidFill>
                          <a:effectLst/>
                          <a:latin typeface="Arial Narrow" panose="020B0606020202030204" pitchFamily="34" charset="0"/>
                          <a:ea typeface="+mn-ea"/>
                          <a:cs typeface="+mn-cs"/>
                        </a:rPr>
                        <a:t>were evaluated </a:t>
                      </a:r>
                      <a:r>
                        <a:rPr lang="en-US" sz="1600" b="0" i="0" u="none" strike="noStrike" kern="1200" dirty="0">
                          <a:solidFill>
                            <a:schemeClr val="tx1"/>
                          </a:solidFill>
                          <a:effectLst/>
                          <a:latin typeface="Arial Narrow" panose="020B0606020202030204" pitchFamily="34" charset="0"/>
                          <a:ea typeface="+mn-ea"/>
                          <a:cs typeface="+mn-cs"/>
                        </a:rPr>
                        <a:t>before prosecution to ensure prospect of success during the </a:t>
                      </a:r>
                      <a:r>
                        <a:rPr lang="en-US" sz="1600" b="0" i="0" u="none" strike="noStrike" kern="1200" dirty="0" smtClean="0">
                          <a:solidFill>
                            <a:schemeClr val="tx1"/>
                          </a:solidFill>
                          <a:effectLst/>
                          <a:latin typeface="Arial Narrow" panose="020B0606020202030204" pitchFamily="34" charset="0"/>
                          <a:ea typeface="+mn-ea"/>
                          <a:cs typeface="+mn-cs"/>
                        </a:rPr>
                        <a:t>hearings</a:t>
                      </a:r>
                    </a:p>
                    <a:p>
                      <a:pPr marL="85725" indent="0" algn="l" fontAlgn="t"/>
                      <a:r>
                        <a:rPr lang="en-US" sz="1600" b="0" i="0" u="none" strike="noStrike" kern="1200" dirty="0" smtClean="0">
                          <a:solidFill>
                            <a:schemeClr val="tx1"/>
                          </a:solidFill>
                          <a:effectLst/>
                          <a:latin typeface="Arial Narrow" panose="020B0606020202030204" pitchFamily="34" charset="0"/>
                          <a:ea typeface="+mn-ea"/>
                          <a:cs typeface="+mn-cs"/>
                        </a:rPr>
                        <a:t> </a:t>
                      </a:r>
                      <a:endParaRPr lang="en-US" sz="1600" b="0" i="0" u="none" strike="noStrike" kern="120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rowSpan="2">
                  <a:txBody>
                    <a:bodyPr/>
                    <a:lstStyle/>
                    <a:p>
                      <a:pPr marL="85725" indent="0" algn="l" fontAlgn="t"/>
                      <a:r>
                        <a:rPr lang="en-US" sz="1600" b="0" i="0" u="none" strike="noStrike" kern="1200" dirty="0" smtClean="0">
                          <a:solidFill>
                            <a:schemeClr val="tx1"/>
                          </a:solidFill>
                          <a:effectLst/>
                          <a:latin typeface="Arial Narrow" panose="020B0606020202030204" pitchFamily="34" charset="0"/>
                          <a:ea typeface="+mn-ea"/>
                          <a:cs typeface="+mn-cs"/>
                        </a:rPr>
                        <a:t>n/a </a:t>
                      </a:r>
                      <a:endParaRPr lang="en-US" sz="1600" b="0" i="0" u="none" strike="noStrike" kern="120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940549">
                <a:tc vMerge="1">
                  <a:txBody>
                    <a:bodyPr/>
                    <a:lstStyle/>
                    <a:p>
                      <a:pPr marL="8890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Annual </a:t>
                      </a:r>
                    </a:p>
                    <a:p>
                      <a:pPr marL="85725"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smtClean="0">
                        <a:solidFill>
                          <a:schemeClr val="tx1"/>
                        </a:solidFill>
                        <a:effectLst/>
                        <a:latin typeface="Arial Narrow" panose="020B0606020202030204" pitchFamily="34" charset="0"/>
                        <a:ea typeface="+mn-ea"/>
                        <a:cs typeface="+mn-cs"/>
                      </a:endParaRPr>
                    </a:p>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95%</a:t>
                      </a:r>
                      <a:endParaRPr lang="en-ZA" sz="1600" b="0" i="0" u="none" strike="noStrike" kern="1200" dirty="0">
                        <a:solidFill>
                          <a:schemeClr val="tx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ctr"/>
                      <a:r>
                        <a:rPr lang="en-ZA" sz="1600" b="0" i="0" u="none" strike="noStrike" kern="1200" dirty="0" smtClean="0">
                          <a:solidFill>
                            <a:schemeClr val="bg1"/>
                          </a:solidFill>
                          <a:effectLst/>
                          <a:latin typeface="Arial Narrow" panose="020B0606020202030204" pitchFamily="34" charset="0"/>
                          <a:ea typeface="+mn-ea"/>
                          <a:cs typeface="+mn-cs"/>
                        </a:rPr>
                        <a:t>Annual </a:t>
                      </a:r>
                    </a:p>
                    <a:p>
                      <a:pPr marL="85725" indent="0" algn="l" fontAlgn="ctr"/>
                      <a:endParaRPr lang="en-ZA" sz="1600" b="0" i="0" u="none" strike="noStrike" kern="1200" dirty="0" smtClean="0">
                        <a:solidFill>
                          <a:schemeClr val="bg1"/>
                        </a:solidFill>
                        <a:effectLst/>
                        <a:latin typeface="Arial Narrow" panose="020B0606020202030204" pitchFamily="34" charset="0"/>
                        <a:ea typeface="+mn-ea"/>
                        <a:cs typeface="+mn-cs"/>
                      </a:endParaRPr>
                    </a:p>
                    <a:p>
                      <a:pPr marL="85725" indent="0" algn="l" fontAlgn="ctr"/>
                      <a:r>
                        <a:rPr lang="en-ZA" sz="1600" b="0" i="0" u="none" strike="noStrike" kern="1200" dirty="0" smtClean="0">
                          <a:solidFill>
                            <a:schemeClr val="bg1"/>
                          </a:solidFill>
                          <a:effectLst/>
                          <a:latin typeface="Arial Narrow" panose="020B0606020202030204" pitchFamily="34" charset="0"/>
                          <a:ea typeface="+mn-ea"/>
                          <a:cs typeface="+mn-cs"/>
                        </a:rPr>
                        <a:t>97%</a:t>
                      </a:r>
                    </a:p>
                    <a:p>
                      <a:pPr marL="85725" indent="0" algn="l" fontAlgn="ctr"/>
                      <a:r>
                        <a:rPr lang="en-ZA" sz="1600" b="0" i="0" u="none" strike="noStrike" kern="1200" dirty="0" smtClean="0">
                          <a:solidFill>
                            <a:schemeClr val="bg1"/>
                          </a:solidFill>
                          <a:effectLst/>
                          <a:latin typeface="Arial Narrow" panose="020B0606020202030204" pitchFamily="34" charset="0"/>
                          <a:ea typeface="+mn-ea"/>
                          <a:cs typeface="+mn-cs"/>
                        </a:rPr>
                        <a:t>(64/66)</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39933"/>
                    </a:solidFill>
                  </a:tcPr>
                </a:tc>
                <a:tc>
                  <a:txBody>
                    <a:bodyPr/>
                    <a:lstStyle/>
                    <a:p>
                      <a:pPr marL="85725" indent="0" algn="l" fontAlgn="ctr"/>
                      <a:r>
                        <a:rPr lang="en-ZA" sz="1600" b="0" i="0" u="none" strike="noStrike" dirty="0">
                          <a:solidFill>
                            <a:schemeClr val="tx1">
                              <a:lumMod val="65000"/>
                              <a:lumOff val="35000"/>
                            </a:schemeClr>
                          </a:solidFill>
                          <a:effectLst/>
                          <a:latin typeface="Arial Narrow" panose="020B0606020202030204" pitchFamily="34" charset="0"/>
                        </a:rPr>
                        <a:t>2%</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vMerge="1">
                  <a:txBody>
                    <a:bodyPr/>
                    <a:lstStyle/>
                    <a:p>
                      <a:pPr algn="l" fontAlgn="t"/>
                      <a:endParaRPr lang="en-US" sz="1200" b="0" i="0" u="none" strike="noStrike" kern="1200" dirty="0">
                        <a:solidFill>
                          <a:schemeClr val="tx1"/>
                        </a:solidFill>
                        <a:effectLst/>
                        <a:latin typeface="Calibri"/>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US" sz="1200" b="0" i="0" u="none" strike="noStrike" kern="1200" dirty="0">
                        <a:solidFill>
                          <a:schemeClr val="tx1"/>
                        </a:solidFill>
                        <a:effectLst/>
                        <a:latin typeface="Calibri"/>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46375">
                <a:tc rowSpan="2">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a:solidFill>
                            <a:schemeClr val="tx1"/>
                          </a:solidFill>
                          <a:effectLst/>
                          <a:latin typeface="Arial Narrow" panose="020B0606020202030204" pitchFamily="34" charset="0"/>
                          <a:ea typeface="+mn-ea"/>
                          <a:cs typeface="+mn-cs"/>
                        </a:rPr>
                        <a:t>Number of COVID-19 awareness communique issued</a:t>
                      </a: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marR="0" indent="0" algn="l" defTabSz="914331" rtl="0" eaLnBrk="1" fontAlgn="ctr"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Narrow" panose="020B0606020202030204" pitchFamily="34" charset="0"/>
                          <a:ea typeface="+mn-ea"/>
                          <a:cs typeface="+mn-cs"/>
                        </a:rPr>
                        <a:t>Q4</a:t>
                      </a:r>
                      <a:endParaRPr lang="en-ZA" sz="1600" b="0" i="0" u="none" strike="noStrike" kern="1200" dirty="0" smtClean="0">
                        <a:solidFill>
                          <a:schemeClr val="tx1"/>
                        </a:solidFill>
                        <a:effectLst/>
                        <a:latin typeface="Arial Narrow" panose="020B0606020202030204" pitchFamily="34" charset="0"/>
                        <a:ea typeface="+mn-ea"/>
                        <a:cs typeface="+mn-cs"/>
                      </a:endParaRPr>
                    </a:p>
                    <a:p>
                      <a:pPr marL="85725" marR="0" indent="0" algn="l" defTabSz="914331" rtl="0" eaLnBrk="1" fontAlgn="ctr" latinLnBrk="0" hangingPunct="1">
                        <a:lnSpc>
                          <a:spcPct val="100000"/>
                        </a:lnSpc>
                        <a:spcBef>
                          <a:spcPts val="0"/>
                        </a:spcBef>
                        <a:spcAft>
                          <a:spcPts val="0"/>
                        </a:spcAft>
                        <a:buClrTx/>
                        <a:buSzTx/>
                        <a:buFontTx/>
                        <a:buNone/>
                        <a:tabLst/>
                        <a:defRPr/>
                      </a:pPr>
                      <a:endParaRPr lang="en-ZA" sz="1600" b="0" i="0" u="none" strike="noStrike" kern="1200" dirty="0" smtClean="0">
                        <a:solidFill>
                          <a:schemeClr val="tx1"/>
                        </a:solidFill>
                        <a:effectLst/>
                        <a:latin typeface="Arial Narrow" panose="020B0606020202030204" pitchFamily="34" charset="0"/>
                        <a:ea typeface="+mn-ea"/>
                        <a:cs typeface="+mn-cs"/>
                      </a:endParaRPr>
                    </a:p>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40</a:t>
                      </a:r>
                      <a:endParaRPr lang="en-ZA" sz="1600" b="0" i="0" u="none" strike="noStrike" kern="1200" dirty="0">
                        <a:solidFill>
                          <a:schemeClr val="tx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Q4</a:t>
                      </a:r>
                    </a:p>
                    <a:p>
                      <a:pPr marL="85725"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smtClean="0">
                        <a:solidFill>
                          <a:schemeClr val="bg1"/>
                        </a:solidFill>
                        <a:effectLst/>
                        <a:latin typeface="Arial Narrow" panose="020B0606020202030204" pitchFamily="34" charset="0"/>
                        <a:ea typeface="+mn-ea"/>
                        <a:cs typeface="+mn-cs"/>
                      </a:endParaRPr>
                    </a:p>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63</a:t>
                      </a:r>
                      <a:endParaRPr lang="en-ZA" sz="1600" b="0" i="0" u="none" strike="noStrike" kern="1200" dirty="0">
                        <a:solidFill>
                          <a:schemeClr val="bg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39933"/>
                    </a:solid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lumMod val="65000"/>
                              <a:lumOff val="35000"/>
                            </a:schemeClr>
                          </a:solidFill>
                          <a:effectLst/>
                          <a:latin typeface="Arial Narrow" panose="020B0606020202030204" pitchFamily="34" charset="0"/>
                          <a:ea typeface="+mn-ea"/>
                          <a:cs typeface="+mn-cs"/>
                        </a:rPr>
                        <a:t>23</a:t>
                      </a:r>
                      <a:endParaRPr lang="en-ZA" sz="1600" b="0" i="0" u="none" strike="noStrike" kern="1200" dirty="0">
                        <a:solidFill>
                          <a:schemeClr val="tx1">
                            <a:lumMod val="65000"/>
                            <a:lumOff val="35000"/>
                          </a:schemeClr>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rowSpan="2">
                  <a:txBody>
                    <a:bodyPr/>
                    <a:lstStyle/>
                    <a:p>
                      <a:pPr marL="85725" indent="0" algn="l" defTabSz="914331" rtl="0" eaLnBrk="1" fontAlgn="t" latinLnBrk="0" hangingPunct="1"/>
                      <a:r>
                        <a:rPr lang="en-US" sz="1600" b="0" i="0" u="none" strike="noStrike" kern="1200" dirty="0">
                          <a:solidFill>
                            <a:schemeClr val="tx1"/>
                          </a:solidFill>
                          <a:effectLst/>
                          <a:latin typeface="Arial Narrow" panose="020B0606020202030204" pitchFamily="34" charset="0"/>
                          <a:ea typeface="+mn-ea"/>
                          <a:cs typeface="+mn-cs"/>
                        </a:rPr>
                        <a:t>There has been  a need for intensified </a:t>
                      </a:r>
                      <a:r>
                        <a:rPr lang="en-US" sz="1600" b="0" i="0" u="none" strike="noStrike" kern="1200" dirty="0" smtClean="0">
                          <a:solidFill>
                            <a:schemeClr val="tx1"/>
                          </a:solidFill>
                          <a:effectLst/>
                          <a:latin typeface="Arial Narrow" panose="020B0606020202030204" pitchFamily="34" charset="0"/>
                          <a:ea typeface="+mn-ea"/>
                          <a:cs typeface="+mn-cs"/>
                        </a:rPr>
                        <a:t>communication </a:t>
                      </a:r>
                      <a:r>
                        <a:rPr lang="en-US" sz="1600" b="0" i="0" u="none" strike="noStrike" kern="1200" dirty="0">
                          <a:solidFill>
                            <a:schemeClr val="tx1"/>
                          </a:solidFill>
                          <a:effectLst/>
                          <a:latin typeface="Arial Narrow" panose="020B0606020202030204" pitchFamily="34" charset="0"/>
                          <a:ea typeface="+mn-ea"/>
                          <a:cs typeface="+mn-cs"/>
                        </a:rPr>
                        <a:t>to prevent rapid spread of </a:t>
                      </a:r>
                      <a:r>
                        <a:rPr lang="en-US" sz="1600" b="0" i="0" u="none" strike="noStrike" kern="1200" dirty="0" smtClean="0">
                          <a:solidFill>
                            <a:schemeClr val="tx1"/>
                          </a:solidFill>
                          <a:effectLst/>
                          <a:latin typeface="Arial Narrow" panose="020B0606020202030204" pitchFamily="34" charset="0"/>
                          <a:ea typeface="+mn-ea"/>
                          <a:cs typeface="+mn-cs"/>
                        </a:rPr>
                        <a:t>COVID-19 </a:t>
                      </a:r>
                    </a:p>
                    <a:p>
                      <a:pPr marL="85725" indent="0" algn="l" defTabSz="914331" rtl="0" eaLnBrk="1" fontAlgn="t" latinLnBrk="0" hangingPunct="1"/>
                      <a:r>
                        <a:rPr lang="en-US" sz="1600" b="0" i="0" u="none" strike="noStrike" kern="1200" dirty="0" smtClean="0">
                          <a:solidFill>
                            <a:schemeClr val="tx1"/>
                          </a:solidFill>
                          <a:effectLst/>
                          <a:latin typeface="Arial Narrow" panose="020B0606020202030204" pitchFamily="34" charset="0"/>
                          <a:ea typeface="+mn-ea"/>
                          <a:cs typeface="+mn-cs"/>
                        </a:rPr>
                        <a:t>(third </a:t>
                      </a:r>
                      <a:r>
                        <a:rPr lang="en-US" sz="1600" b="0" i="0" u="none" strike="noStrike" kern="1200" dirty="0">
                          <a:solidFill>
                            <a:schemeClr val="tx1"/>
                          </a:solidFill>
                          <a:effectLst/>
                          <a:latin typeface="Arial Narrow" panose="020B0606020202030204" pitchFamily="34" charset="0"/>
                          <a:ea typeface="+mn-ea"/>
                          <a:cs typeface="+mn-cs"/>
                        </a:rPr>
                        <a:t>Wave</a:t>
                      </a:r>
                      <a:r>
                        <a:rPr lang="en-US" sz="1600" b="0" i="0" u="none" strike="noStrike" kern="1200" dirty="0" smtClean="0">
                          <a:solidFill>
                            <a:schemeClr val="tx1"/>
                          </a:solidFill>
                          <a:effectLst/>
                          <a:latin typeface="Arial Narrow" panose="020B0606020202030204" pitchFamily="34" charset="0"/>
                          <a:ea typeface="+mn-ea"/>
                          <a:cs typeface="+mn-cs"/>
                        </a:rPr>
                        <a:t>)</a:t>
                      </a:r>
                      <a:endParaRPr lang="en-US" sz="1600" b="0" i="0" u="none" strike="noStrike" kern="120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rowSpan="2">
                  <a:txBody>
                    <a:bodyPr/>
                    <a:lstStyle/>
                    <a:p>
                      <a:pPr marL="85725" indent="0" algn="l" defTabSz="914331" rtl="0" eaLnBrk="1" fontAlgn="t" latinLnBrk="0" hangingPunct="1"/>
                      <a:r>
                        <a:rPr lang="en-ZA" sz="1600" b="0" i="0" u="none" strike="noStrike" kern="1200" dirty="0" smtClean="0">
                          <a:solidFill>
                            <a:schemeClr val="tx1"/>
                          </a:solidFill>
                          <a:effectLst/>
                          <a:latin typeface="Arial Narrow" panose="020B0606020202030204" pitchFamily="34" charset="0"/>
                          <a:ea typeface="+mn-ea"/>
                          <a:cs typeface="+mn-cs"/>
                        </a:rPr>
                        <a:t>n/a </a:t>
                      </a:r>
                      <a:endParaRPr lang="en-ZA" sz="1600" b="0" i="0" u="none" strike="noStrike" kern="120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1093600">
                <a:tc vMerge="1">
                  <a:txBody>
                    <a:bodyPr/>
                    <a:lstStyle/>
                    <a:p>
                      <a:pPr marL="8890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Annual </a:t>
                      </a:r>
                    </a:p>
                    <a:p>
                      <a:pPr marL="85725" marR="0" indent="0" algn="l" defTabSz="914331" rtl="0" eaLnBrk="1" fontAlgn="ctr" latinLnBrk="0" hangingPunct="1">
                        <a:lnSpc>
                          <a:spcPct val="100000"/>
                        </a:lnSpc>
                        <a:spcBef>
                          <a:spcPts val="0"/>
                        </a:spcBef>
                        <a:spcAft>
                          <a:spcPts val="0"/>
                        </a:spcAft>
                        <a:buClrTx/>
                        <a:buSzTx/>
                        <a:buFontTx/>
                        <a:buNone/>
                        <a:tabLst/>
                        <a:defRPr/>
                      </a:pPr>
                      <a:endParaRPr lang="en-ZA" sz="1600" b="0" i="0" u="none" strike="noStrike" kern="1200" dirty="0" smtClean="0">
                        <a:solidFill>
                          <a:schemeClr val="tx1"/>
                        </a:solidFill>
                        <a:effectLst/>
                        <a:latin typeface="Arial Narrow" panose="020B0606020202030204" pitchFamily="34" charset="0"/>
                        <a:ea typeface="+mn-ea"/>
                        <a:cs typeface="+mn-cs"/>
                      </a:endParaRPr>
                    </a:p>
                    <a:p>
                      <a:pPr marL="85725" marR="0" indent="0" algn="l" defTabSz="914331" rtl="0" eaLnBrk="1" fontAlgn="ctr"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solidFill>
                          <a:effectLst/>
                          <a:latin typeface="Arial Narrow" panose="020B0606020202030204" pitchFamily="34" charset="0"/>
                          <a:ea typeface="+mn-ea"/>
                          <a:cs typeface="+mn-cs"/>
                        </a:rPr>
                        <a:t>210</a:t>
                      </a:r>
                    </a:p>
                    <a:p>
                      <a:pPr marL="0" marR="0" indent="0" algn="l" defTabSz="914331" rtl="0" eaLnBrk="1" fontAlgn="ctr" latinLnBrk="0" hangingPunct="1">
                        <a:lnSpc>
                          <a:spcPct val="100000"/>
                        </a:lnSpc>
                        <a:spcBef>
                          <a:spcPts val="0"/>
                        </a:spcBef>
                        <a:spcAft>
                          <a:spcPts val="0"/>
                        </a:spcAft>
                        <a:buClrTx/>
                        <a:buSzTx/>
                        <a:buFontTx/>
                        <a:buNone/>
                        <a:tabLst/>
                        <a:defRPr/>
                      </a:pPr>
                      <a:endParaRPr lang="en-ZA" sz="1600" b="0" i="0" u="none" strike="noStrike" kern="1200" dirty="0">
                        <a:solidFill>
                          <a:schemeClr val="tx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Annual</a:t>
                      </a:r>
                    </a:p>
                    <a:p>
                      <a:pPr marL="85725"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smtClean="0">
                        <a:solidFill>
                          <a:schemeClr val="bg1"/>
                        </a:solidFill>
                        <a:effectLst/>
                        <a:latin typeface="Arial Narrow" panose="020B0606020202030204" pitchFamily="34" charset="0"/>
                        <a:ea typeface="+mn-ea"/>
                        <a:cs typeface="+mn-cs"/>
                      </a:endParaRPr>
                    </a:p>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935</a:t>
                      </a:r>
                    </a:p>
                    <a:p>
                      <a:pPr marL="0"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a:solidFill>
                          <a:schemeClr val="bg1"/>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339933"/>
                    </a:solid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tx1">
                              <a:lumMod val="65000"/>
                              <a:lumOff val="35000"/>
                            </a:schemeClr>
                          </a:solidFill>
                          <a:effectLst/>
                          <a:latin typeface="Arial Narrow" panose="020B0606020202030204" pitchFamily="34" charset="0"/>
                          <a:ea typeface="+mn-ea"/>
                          <a:cs typeface="+mn-cs"/>
                        </a:rPr>
                        <a:t>725</a:t>
                      </a:r>
                    </a:p>
                    <a:p>
                      <a:pPr marL="85725"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a:solidFill>
                          <a:schemeClr val="tx1">
                            <a:lumMod val="65000"/>
                            <a:lumOff val="35000"/>
                          </a:schemeClr>
                        </a:solidFill>
                        <a:effectLst/>
                        <a:latin typeface="Arial Narrow" panose="020B0606020202030204" pitchFamily="34" charset="0"/>
                        <a:ea typeface="+mn-ea"/>
                        <a:cs typeface="+mn-cs"/>
                      </a:endParaRP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vMerge="1">
                  <a:txBody>
                    <a:bodyPr/>
                    <a:lstStyle/>
                    <a:p>
                      <a:pPr algn="l" fontAlgn="t"/>
                      <a:endParaRPr lang="en-US" sz="1200" b="0"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ctr" fontAlgn="ctr"/>
                      <a:endParaRPr lang="en-ZA" sz="1200" b="1"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9523"/>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MANAGEMENT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54412547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 xmlns:a16="http://schemas.microsoft.com/office/drawing/2014/main"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Lorem Ipsum</a:t>
            </a:r>
          </a:p>
        </p:txBody>
      </p:sp>
      <p:pic>
        <p:nvPicPr>
          <p:cNvPr id="11" name="Picture 10" descr="A close up of a sign&#10;&#10;Description automatically generated">
            <a:extLst>
              <a:ext uri="{FF2B5EF4-FFF2-40B4-BE49-F238E27FC236}">
                <a16:creationId xmlns="" xmlns:a16="http://schemas.microsoft.com/office/drawing/2014/main"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 xmlns:a16="http://schemas.microsoft.com/office/drawing/2014/main"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l="-1" r="-195"/>
          <a:stretch/>
        </p:blipFill>
        <p:spPr>
          <a:xfrm>
            <a:off x="17929" y="0"/>
            <a:ext cx="9179859" cy="6858000"/>
          </a:xfrm>
          <a:prstGeom prst="rect">
            <a:avLst/>
          </a:prstGeom>
        </p:spPr>
      </p:pic>
      <p:sp>
        <p:nvSpPr>
          <p:cNvPr id="6" name="Rectangle 5">
            <a:extLst>
              <a:ext uri="{FF2B5EF4-FFF2-40B4-BE49-F238E27FC236}">
                <a16:creationId xmlns="" xmlns:a16="http://schemas.microsoft.com/office/drawing/2014/main" id="{CB85838F-B856-4F93-A63D-35FA79D3278C}"/>
              </a:ext>
            </a:extLst>
          </p:cNvPr>
          <p:cNvSpPr/>
          <p:nvPr/>
        </p:nvSpPr>
        <p:spPr>
          <a:xfrm>
            <a:off x="12807" y="18164"/>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7" name="Rectangle 6">
            <a:extLst>
              <a:ext uri="{FF2B5EF4-FFF2-40B4-BE49-F238E27FC236}">
                <a16:creationId xmlns="" xmlns:a16="http://schemas.microsoft.com/office/drawing/2014/main" id="{EC712674-A4F6-4CBF-ABFE-9D83257F838F}"/>
              </a:ext>
            </a:extLst>
          </p:cNvPr>
          <p:cNvSpPr/>
          <p:nvPr/>
        </p:nvSpPr>
        <p:spPr>
          <a:xfrm>
            <a:off x="1111893" y="-18164"/>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17" name="Right Triangle 16">
            <a:extLst>
              <a:ext uri="{FF2B5EF4-FFF2-40B4-BE49-F238E27FC236}">
                <a16:creationId xmlns="" xmlns:a16="http://schemas.microsoft.com/office/drawing/2014/main" id="{2C375972-9C28-4C3B-94C7-BDAC3A5EB1C4}"/>
              </a:ext>
            </a:extLst>
          </p:cNvPr>
          <p:cNvSpPr/>
          <p:nvPr/>
        </p:nvSpPr>
        <p:spPr>
          <a:xfrm>
            <a:off x="6525335" y="-1835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8" name="Right Triangle 17">
            <a:extLst>
              <a:ext uri="{FF2B5EF4-FFF2-40B4-BE49-F238E27FC236}">
                <a16:creationId xmlns="" xmlns:a16="http://schemas.microsoft.com/office/drawing/2014/main" id="{2C375972-9C28-4C3B-94C7-BDAC3A5EB1C4}"/>
              </a:ext>
            </a:extLst>
          </p:cNvPr>
          <p:cNvSpPr/>
          <p:nvPr/>
        </p:nvSpPr>
        <p:spPr>
          <a:xfrm flipH="1">
            <a:off x="939203"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4" name="Title 1">
            <a:extLst>
              <a:ext uri="{FF2B5EF4-FFF2-40B4-BE49-F238E27FC236}">
                <a16:creationId xmlns="" xmlns:a16="http://schemas.microsoft.com/office/drawing/2014/main" id="{29727885-EAA1-472D-AC46-FA364467267D}"/>
              </a:ext>
            </a:extLst>
          </p:cNvPr>
          <p:cNvSpPr txBox="1">
            <a:spLocks/>
          </p:cNvSpPr>
          <p:nvPr/>
        </p:nvSpPr>
        <p:spPr>
          <a:xfrm>
            <a:off x="1452165" y="1195007"/>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rgbClr val="FFFFFF"/>
                </a:solidFill>
              </a:rPr>
              <a:t>Quarterly Reporting process</a:t>
            </a:r>
            <a:endParaRPr lang="en-US" sz="4800" dirty="0">
              <a:solidFill>
                <a:srgbClr val="FFFFFF"/>
              </a:solidFill>
            </a:endParaRPr>
          </a:p>
        </p:txBody>
      </p:sp>
      <p:sp>
        <p:nvSpPr>
          <p:cNvPr id="15" name="Rectangle: Rounded Corners 8">
            <a:extLst>
              <a:ext uri="{FF2B5EF4-FFF2-40B4-BE49-F238E27FC236}">
                <a16:creationId xmlns="" xmlns:a16="http://schemas.microsoft.com/office/drawing/2014/main" id="{60CEC877-F66A-4F4E-8FFB-54366BE31DBA}"/>
              </a:ext>
            </a:extLst>
          </p:cNvPr>
          <p:cNvSpPr/>
          <p:nvPr/>
        </p:nvSpPr>
        <p:spPr>
          <a:xfrm>
            <a:off x="1390027" y="4444455"/>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latin typeface="Arial" panose="020B0604020202020204" pitchFamily="34" charset="0"/>
                <a:cs typeface="Arial" panose="020B0604020202020204" pitchFamily="34" charset="0"/>
              </a:rPr>
              <a:t>2020/21</a:t>
            </a:r>
            <a:endParaRPr lang="en-US" sz="2800" dirty="0">
              <a:solidFill>
                <a:srgbClr val="000000"/>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 xmlns:a16="http://schemas.microsoft.com/office/drawing/2014/main" id="{1960F5BB-CF73-432B-9E1C-7B63215D0ECE}"/>
              </a:ext>
            </a:extLst>
          </p:cNvPr>
          <p:cNvCxnSpPr/>
          <p:nvPr/>
        </p:nvCxnSpPr>
        <p:spPr>
          <a:xfrm>
            <a:off x="1410437" y="1129598"/>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2309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543209776"/>
              </p:ext>
            </p:extLst>
          </p:nvPr>
        </p:nvGraphicFramePr>
        <p:xfrm>
          <a:off x="127591" y="1019830"/>
          <a:ext cx="8878188" cy="5267849"/>
        </p:xfrm>
        <a:graphic>
          <a:graphicData uri="http://schemas.openxmlformats.org/drawingml/2006/table">
            <a:tbl>
              <a:tblPr firstRow="1" bandRow="1">
                <a:tableStyleId>{5C22544A-7EE6-4342-B048-85BDC9FD1C3A}</a:tableStyleId>
              </a:tblPr>
              <a:tblGrid>
                <a:gridCol w="1479698"/>
                <a:gridCol w="1479698"/>
                <a:gridCol w="1479698"/>
                <a:gridCol w="1479698"/>
                <a:gridCol w="1479698"/>
                <a:gridCol w="1479698"/>
              </a:tblGrid>
              <a:tr h="771261">
                <a:tc>
                  <a:txBody>
                    <a:bodyPr/>
                    <a:lstStyle/>
                    <a:p>
                      <a:pPr marL="0"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Performance Indicator</a:t>
                      </a:r>
                      <a:endParaRPr lang="en-US" sz="16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Q4/Annual</a:t>
                      </a:r>
                      <a:r>
                        <a:rPr lang="en-US" sz="1600" b="1" i="0" u="none" strike="noStrike" kern="1200" baseline="0" dirty="0" smtClean="0">
                          <a:solidFill>
                            <a:schemeClr val="bg1"/>
                          </a:solidFill>
                          <a:effectLst/>
                          <a:latin typeface="Arial Narrow" panose="020B0606020202030204" pitchFamily="34" charset="0"/>
                          <a:ea typeface="+mn-ea"/>
                          <a:cs typeface="+mn-cs"/>
                        </a:rPr>
                        <a:t> </a:t>
                      </a:r>
                      <a:r>
                        <a:rPr lang="en-US" sz="1600" b="1" i="0" u="none" strike="noStrike" kern="1200" dirty="0" smtClean="0">
                          <a:solidFill>
                            <a:schemeClr val="bg1"/>
                          </a:solidFill>
                          <a:effectLst/>
                          <a:latin typeface="Arial Narrow" panose="020B0606020202030204" pitchFamily="34" charset="0"/>
                          <a:ea typeface="+mn-ea"/>
                          <a:cs typeface="+mn-cs"/>
                        </a:rPr>
                        <a:t> Target 2020/21 </a:t>
                      </a:r>
                      <a:endParaRPr lang="en-US" sz="16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600" b="1" i="0" u="none" strike="noStrike" kern="1200" dirty="0" smtClean="0">
                          <a:solidFill>
                            <a:schemeClr val="bg1"/>
                          </a:solidFill>
                          <a:effectLst/>
                          <a:latin typeface="Arial Narrow" panose="020B0606020202030204" pitchFamily="34" charset="0"/>
                          <a:ea typeface="+mn-ea"/>
                          <a:cs typeface="+mn-cs"/>
                        </a:rPr>
                        <a:t>Q4/Annual</a:t>
                      </a:r>
                      <a:r>
                        <a:rPr lang="en-US" sz="1600" b="1" i="0" u="none" strike="noStrike" kern="1200" baseline="0" dirty="0" smtClean="0">
                          <a:solidFill>
                            <a:schemeClr val="bg1"/>
                          </a:solidFill>
                          <a:effectLst/>
                          <a:latin typeface="Arial Narrow" panose="020B0606020202030204" pitchFamily="34" charset="0"/>
                          <a:ea typeface="+mn-ea"/>
                          <a:cs typeface="+mn-cs"/>
                        </a:rPr>
                        <a:t> </a:t>
                      </a:r>
                      <a:r>
                        <a:rPr lang="en-US" sz="1600" b="1" i="0" u="none" strike="noStrike" kern="1200" dirty="0" smtClean="0">
                          <a:solidFill>
                            <a:schemeClr val="bg1"/>
                          </a:solidFill>
                          <a:effectLst/>
                          <a:latin typeface="Arial Narrow" panose="020B0606020202030204" pitchFamily="34" charset="0"/>
                          <a:ea typeface="+mn-ea"/>
                          <a:cs typeface="+mn-cs"/>
                        </a:rPr>
                        <a:t> Performance</a:t>
                      </a:r>
                      <a:endParaRPr lang="en-US" sz="16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635123">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a:solidFill>
                            <a:schemeClr val="tx1"/>
                          </a:solidFill>
                          <a:effectLst/>
                          <a:latin typeface="Arial Narrow" panose="020B0606020202030204" pitchFamily="34" charset="0"/>
                          <a:ea typeface="+mn-ea"/>
                          <a:cs typeface="+mn-cs"/>
                        </a:rPr>
                        <a:t>Approved Integrated Human Resource Strategy </a:t>
                      </a:r>
                      <a:br>
                        <a:rPr lang="en-US" sz="1600" b="1" i="0" u="none" strike="noStrike" kern="1200" dirty="0">
                          <a:solidFill>
                            <a:schemeClr val="tx1"/>
                          </a:solidFill>
                          <a:effectLst/>
                          <a:latin typeface="Arial Narrow" panose="020B0606020202030204" pitchFamily="34" charset="0"/>
                          <a:ea typeface="+mn-ea"/>
                          <a:cs typeface="+mn-cs"/>
                        </a:rPr>
                      </a:br>
                      <a:r>
                        <a:rPr lang="en-US" sz="1600" b="1" i="0" u="none" strike="noStrike" kern="1200" dirty="0">
                          <a:solidFill>
                            <a:schemeClr val="tx1"/>
                          </a:solidFill>
                          <a:effectLst/>
                          <a:latin typeface="Arial Narrow" panose="020B0606020202030204" pitchFamily="34" charset="0"/>
                          <a:ea typeface="+mn-ea"/>
                          <a:cs typeface="+mn-cs"/>
                        </a:rPr>
                        <a:t/>
                      </a:r>
                      <a:br>
                        <a:rPr lang="en-US" sz="1600" b="1" i="0" u="none" strike="noStrike" kern="1200" dirty="0">
                          <a:solidFill>
                            <a:schemeClr val="tx1"/>
                          </a:solidFill>
                          <a:effectLst/>
                          <a:latin typeface="Arial Narrow" panose="020B0606020202030204" pitchFamily="34" charset="0"/>
                          <a:ea typeface="+mn-ea"/>
                          <a:cs typeface="+mn-cs"/>
                        </a:rPr>
                      </a:br>
                      <a:endParaRPr lang="en-US" sz="1600" b="1"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ZA" sz="1400" b="0" i="0" u="none" strike="noStrike" dirty="0">
                          <a:solidFill>
                            <a:srgbClr val="000000"/>
                          </a:solidFill>
                          <a:effectLst/>
                          <a:latin typeface="Arial Narrow" panose="020B0606020202030204" pitchFamily="34" charset="0"/>
                        </a:rPr>
                        <a:t>Approved Integrated HR Strategy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smtClean="0">
                          <a:solidFill>
                            <a:schemeClr val="bg1"/>
                          </a:solidFill>
                          <a:effectLst/>
                          <a:latin typeface="Arial Narrow" panose="020B0606020202030204" pitchFamily="34" charset="0"/>
                          <a:ea typeface="+mn-ea"/>
                          <a:cs typeface="+mn-cs"/>
                        </a:rPr>
                        <a:t>The  HR strategy has been </a:t>
                      </a:r>
                      <a:r>
                        <a:rPr lang="en-US" sz="1400" b="0" i="0" u="none" strike="noStrike" kern="1200" dirty="0" err="1" smtClean="0">
                          <a:solidFill>
                            <a:schemeClr val="bg1"/>
                          </a:solidFill>
                          <a:effectLst/>
                          <a:latin typeface="Arial Narrow" panose="020B0606020202030204" pitchFamily="34" charset="0"/>
                          <a:ea typeface="+mn-ea"/>
                          <a:cs typeface="+mn-cs"/>
                        </a:rPr>
                        <a:t>finalised</a:t>
                      </a:r>
                      <a:r>
                        <a:rPr lang="en-US" sz="1400" b="0" i="0" u="none" strike="noStrike" kern="1200" dirty="0" smtClean="0">
                          <a:solidFill>
                            <a:schemeClr val="bg1"/>
                          </a:solidFill>
                          <a:effectLst/>
                          <a:latin typeface="Arial Narrow" panose="020B0606020202030204" pitchFamily="34" charset="0"/>
                          <a:ea typeface="+mn-ea"/>
                          <a:cs typeface="+mn-cs"/>
                        </a:rPr>
                        <a:t> and is awaiting approval </a:t>
                      </a:r>
                      <a:endParaRPr lang="en-US" sz="14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fontAlgn="t"/>
                      <a:r>
                        <a:rPr lang="en-US" sz="1400" b="0" i="0" u="none" strike="noStrike" kern="1200" dirty="0">
                          <a:solidFill>
                            <a:srgbClr val="FF0000"/>
                          </a:solidFill>
                          <a:effectLst/>
                          <a:latin typeface="Arial Narrow" panose="020B0606020202030204" pitchFamily="34" charset="0"/>
                          <a:ea typeface="+mn-ea"/>
                          <a:cs typeface="+mn-cs"/>
                        </a:rPr>
                        <a:t>The HR strategy has not been approved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Consultations delayed due to </a:t>
                      </a:r>
                      <a:r>
                        <a:rPr lang="en-US" sz="1400" b="0" i="0" u="none" strike="noStrike" dirty="0" smtClean="0">
                          <a:solidFill>
                            <a:srgbClr val="000000"/>
                          </a:solidFill>
                          <a:effectLst/>
                          <a:latin typeface="Arial Narrow" panose="020B0606020202030204" pitchFamily="34" charset="0"/>
                        </a:rPr>
                        <a:t>COVID-19 </a:t>
                      </a:r>
                      <a:r>
                        <a:rPr lang="en-US" sz="1400" b="0" i="0" u="none" strike="noStrike" dirty="0">
                          <a:solidFill>
                            <a:srgbClr val="000000"/>
                          </a:solidFill>
                          <a:effectLst/>
                          <a:latin typeface="Arial Narrow" panose="020B0606020202030204" pitchFamily="34" charset="0"/>
                        </a:rPr>
                        <a:t>outbreak  which resulted in reprioritization  of </a:t>
                      </a:r>
                      <a:r>
                        <a:rPr lang="en-US" sz="1400" b="0" i="0" u="none" strike="noStrike" dirty="0" smtClean="0">
                          <a:solidFill>
                            <a:srgbClr val="000000"/>
                          </a:solidFill>
                          <a:effectLst/>
                          <a:latin typeface="Arial Narrow" panose="020B0606020202030204" pitchFamily="34" charset="0"/>
                        </a:rPr>
                        <a:t>work. </a:t>
                      </a: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smtClean="0">
                          <a:solidFill>
                            <a:srgbClr val="000000"/>
                          </a:solidFill>
                          <a:effectLst/>
                          <a:latin typeface="Arial Narrow" panose="020B0606020202030204" pitchFamily="34" charset="0"/>
                        </a:rPr>
                        <a:t>The HR Strategy has been finalised and is ready for approval. </a:t>
                      </a:r>
                    </a:p>
                    <a:p>
                      <a:pPr marL="85725" indent="0" algn="l" fontAlgn="t"/>
                      <a:endParaRPr lang="en-ZA"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861465">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dirty="0">
                          <a:solidFill>
                            <a:schemeClr val="tx1"/>
                          </a:solidFill>
                          <a:effectLst/>
                          <a:latin typeface="Arial Narrow" panose="020B0606020202030204" pitchFamily="34" charset="0"/>
                          <a:ea typeface="+mn-ea"/>
                          <a:cs typeface="+mn-cs"/>
                        </a:rPr>
                        <a:t>Approved shift pattern system for all correctional facilities</a:t>
                      </a:r>
                      <a:br>
                        <a:rPr lang="en-US" sz="1600" b="1" i="0" u="none" strike="noStrike" kern="1200" dirty="0">
                          <a:solidFill>
                            <a:schemeClr val="tx1"/>
                          </a:solidFill>
                          <a:effectLst/>
                          <a:latin typeface="Arial Narrow" panose="020B0606020202030204" pitchFamily="34" charset="0"/>
                          <a:ea typeface="+mn-ea"/>
                          <a:cs typeface="+mn-cs"/>
                        </a:rPr>
                      </a:br>
                      <a:r>
                        <a:rPr lang="en-US" sz="1600" b="1" i="0" u="none" strike="noStrike" kern="1200" dirty="0">
                          <a:solidFill>
                            <a:schemeClr val="tx1"/>
                          </a:solidFill>
                          <a:effectLst/>
                          <a:latin typeface="Arial Narrow" panose="020B0606020202030204" pitchFamily="34" charset="0"/>
                          <a:ea typeface="+mn-ea"/>
                          <a:cs typeface="+mn-cs"/>
                        </a:rPr>
                        <a:t/>
                      </a:r>
                      <a:br>
                        <a:rPr lang="en-US" sz="1600" b="1" i="0" u="none" strike="noStrike" kern="1200" dirty="0">
                          <a:solidFill>
                            <a:schemeClr val="tx1"/>
                          </a:solidFill>
                          <a:effectLst/>
                          <a:latin typeface="Arial Narrow" panose="020B0606020202030204" pitchFamily="34" charset="0"/>
                          <a:ea typeface="+mn-ea"/>
                          <a:cs typeface="+mn-cs"/>
                        </a:rPr>
                      </a:br>
                      <a:endParaRPr lang="en-US" sz="1600" b="1"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ZA" sz="1400" b="0" i="0" u="none" strike="noStrike" dirty="0">
                          <a:solidFill>
                            <a:srgbClr val="000000"/>
                          </a:solidFill>
                          <a:effectLst/>
                          <a:latin typeface="Arial Narrow" panose="020B0606020202030204" pitchFamily="34" charset="0"/>
                        </a:rPr>
                        <a:t>Approved shift pattern system</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smtClean="0">
                          <a:solidFill>
                            <a:schemeClr val="bg1"/>
                          </a:solidFill>
                          <a:effectLst/>
                          <a:latin typeface="Arial Narrow" panose="020B0606020202030204" pitchFamily="34" charset="0"/>
                          <a:ea typeface="+mn-ea"/>
                          <a:cs typeface="+mn-cs"/>
                        </a:rPr>
                        <a:t>The shift</a:t>
                      </a:r>
                      <a:r>
                        <a:rPr lang="en-US" sz="1400" b="0" i="0" u="none" strike="noStrike" kern="1200" baseline="0" dirty="0" smtClean="0">
                          <a:solidFill>
                            <a:schemeClr val="bg1"/>
                          </a:solidFill>
                          <a:effectLst/>
                          <a:latin typeface="Arial Narrow" panose="020B0606020202030204" pitchFamily="34" charset="0"/>
                          <a:ea typeface="+mn-ea"/>
                          <a:cs typeface="+mn-cs"/>
                        </a:rPr>
                        <a:t> pattern system has been presented at PreManco and endorsed.  </a:t>
                      </a:r>
                      <a:endParaRPr lang="en-US" sz="14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fontAlgn="t"/>
                      <a:r>
                        <a:rPr lang="en-US" sz="1400" b="0" i="0" u="none" strike="noStrike" kern="1200" dirty="0">
                          <a:solidFill>
                            <a:srgbClr val="FF0000"/>
                          </a:solidFill>
                          <a:effectLst/>
                          <a:latin typeface="Arial Narrow" panose="020B0606020202030204" pitchFamily="34" charset="0"/>
                          <a:ea typeface="+mn-ea"/>
                          <a:cs typeface="+mn-cs"/>
                        </a:rPr>
                        <a:t>Shift pattern system   </a:t>
                      </a:r>
                      <a:r>
                        <a:rPr lang="en-US" sz="1400" b="0" i="0" u="none" strike="noStrike" kern="1200" baseline="0" dirty="0" smtClean="0">
                          <a:solidFill>
                            <a:srgbClr val="FF0000"/>
                          </a:solidFill>
                          <a:effectLst/>
                          <a:latin typeface="Arial Narrow" panose="020B0606020202030204" pitchFamily="34" charset="0"/>
                          <a:ea typeface="+mn-ea"/>
                          <a:cs typeface="+mn-cs"/>
                        </a:rPr>
                        <a:t>has not been approved</a:t>
                      </a:r>
                      <a:endParaRPr lang="en-US" sz="1400" b="0" i="0" u="none" strike="noStrike" kern="1200" dirty="0">
                        <a:solidFill>
                          <a:srgbClr val="FF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Labour rejected the shift </a:t>
                      </a:r>
                      <a:r>
                        <a:rPr lang="en-US" sz="1400" b="0" i="0" u="none" strike="noStrike" dirty="0" smtClean="0">
                          <a:solidFill>
                            <a:srgbClr val="000000"/>
                          </a:solidFill>
                          <a:effectLst/>
                          <a:latin typeface="Arial Narrow" panose="020B0606020202030204" pitchFamily="34" charset="0"/>
                        </a:rPr>
                        <a:t>pattern </a:t>
                      </a:r>
                      <a:r>
                        <a:rPr lang="en-US" sz="1400" b="0" i="0" u="none" strike="noStrike" dirty="0">
                          <a:solidFill>
                            <a:srgbClr val="000000"/>
                          </a:solidFill>
                          <a:effectLst/>
                          <a:latin typeface="Arial Narrow" panose="020B0606020202030204" pitchFamily="34" charset="0"/>
                        </a:rPr>
                        <a:t>proposed by the management because the  pattern  did not make provision </a:t>
                      </a:r>
                      <a:r>
                        <a:rPr lang="en-US" sz="1400" b="0" i="0" u="none" strike="noStrike" dirty="0" smtClean="0">
                          <a:solidFill>
                            <a:srgbClr val="000000"/>
                          </a:solidFill>
                          <a:effectLst/>
                          <a:latin typeface="Arial Narrow" panose="020B0606020202030204" pitchFamily="34" charset="0"/>
                        </a:rPr>
                        <a:t>for </a:t>
                      </a:r>
                      <a:r>
                        <a:rPr lang="en-US" sz="1400" b="0" i="0" u="none" strike="noStrike" dirty="0">
                          <a:solidFill>
                            <a:srgbClr val="000000"/>
                          </a:solidFill>
                          <a:effectLst/>
                          <a:latin typeface="Arial Narrow" panose="020B0606020202030204" pitchFamily="34" charset="0"/>
                        </a:rPr>
                        <a:t>Sunday </a:t>
                      </a:r>
                      <a:r>
                        <a:rPr lang="en-US" sz="1400" b="0" i="0" u="none" strike="noStrike" dirty="0" smtClean="0">
                          <a:solidFill>
                            <a:srgbClr val="000000"/>
                          </a:solidFill>
                          <a:effectLst/>
                          <a:latin typeface="Arial Narrow" panose="020B0606020202030204" pitchFamily="34" charset="0"/>
                        </a:rPr>
                        <a:t>overtime </a:t>
                      </a:r>
                      <a:r>
                        <a:rPr lang="en-US" sz="1400" b="0" i="0" u="none" strike="noStrike" dirty="0">
                          <a:solidFill>
                            <a:srgbClr val="000000"/>
                          </a:solidFill>
                          <a:effectLst/>
                          <a:latin typeface="Arial Narrow" panose="020B0606020202030204" pitchFamily="34" charset="0"/>
                        </a:rPr>
                        <a:t>payment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smtClean="0">
                          <a:solidFill>
                            <a:srgbClr val="000000"/>
                          </a:solidFill>
                          <a:effectLst/>
                          <a:latin typeface="Arial Narrow" panose="020B0606020202030204" pitchFamily="34" charset="0"/>
                        </a:rPr>
                        <a:t>The Department to further engage with labour to find an amenable shift system guided by the Policy Framework,  applicable resolutions from the council and the different acts</a:t>
                      </a: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691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HUMAN RESOURCES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0541441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25127751"/>
              </p:ext>
            </p:extLst>
          </p:nvPr>
        </p:nvGraphicFramePr>
        <p:xfrm>
          <a:off x="200026" y="997306"/>
          <a:ext cx="8724899" cy="5152209"/>
        </p:xfrm>
        <a:graphic>
          <a:graphicData uri="http://schemas.openxmlformats.org/drawingml/2006/table">
            <a:tbl>
              <a:tblPr firstRow="1" bandRow="1">
                <a:tableStyleId>{5C22544A-7EE6-4342-B048-85BDC9FD1C3A}</a:tableStyleId>
              </a:tblPr>
              <a:tblGrid>
                <a:gridCol w="1234251"/>
                <a:gridCol w="1437780"/>
                <a:gridCol w="2086343"/>
                <a:gridCol w="1456360"/>
                <a:gridCol w="1416971"/>
                <a:gridCol w="1093194"/>
              </a:tblGrid>
              <a:tr h="76923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449475">
                <a:tc>
                  <a:txBody>
                    <a:bodyPr/>
                    <a:lstStyle/>
                    <a:p>
                      <a:pPr marL="85725" indent="0" algn="l" fontAlgn="t"/>
                      <a:r>
                        <a:rPr lang="en-US" sz="1200" b="1" i="0" u="none" strike="noStrike" dirty="0">
                          <a:solidFill>
                            <a:srgbClr val="000000"/>
                          </a:solidFill>
                          <a:effectLst/>
                          <a:latin typeface="Arial Narrow" panose="020B0606020202030204" pitchFamily="34" charset="0"/>
                        </a:rPr>
                        <a:t>Percentage of youth employed within the Department </a:t>
                      </a:r>
                      <a:br>
                        <a:rPr lang="en-US" sz="1200" b="1" i="0" u="none" strike="noStrike" dirty="0">
                          <a:solidFill>
                            <a:srgbClr val="000000"/>
                          </a:solidFill>
                          <a:effectLst/>
                          <a:latin typeface="Arial Narrow" panose="020B0606020202030204" pitchFamily="34" charset="0"/>
                        </a:rPr>
                      </a:br>
                      <a:endParaRPr lang="en-US" sz="1200" b="1"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200" b="0" i="0" u="none" strike="noStrike" dirty="0">
                          <a:solidFill>
                            <a:srgbClr val="000000"/>
                          </a:solidFill>
                          <a:effectLst/>
                          <a:latin typeface="Arial Narrow" panose="020B0606020202030204" pitchFamily="34" charset="0"/>
                        </a:rPr>
                        <a:t>20%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15000"/>
                        </a:lnSpc>
                        <a:spcBef>
                          <a:spcPts val="0"/>
                        </a:spcBef>
                        <a:spcAft>
                          <a:spcPts val="0"/>
                        </a:spcAft>
                        <a:buClrTx/>
                        <a:buSzTx/>
                        <a:buFontTx/>
                        <a:buNone/>
                        <a:tabLst/>
                        <a:defRPr/>
                      </a:pPr>
                      <a:r>
                        <a:rPr lang="en-ZA" sz="1200" b="1" i="0" u="none" strike="noStrike" kern="1200" dirty="0" smtClean="0">
                          <a:solidFill>
                            <a:schemeClr val="bg1"/>
                          </a:solidFill>
                          <a:effectLst/>
                          <a:latin typeface="Arial Narrow" panose="020B0606020202030204" pitchFamily="34" charset="0"/>
                          <a:ea typeface="+mn-ea"/>
                          <a:cs typeface="+mn-cs"/>
                        </a:rPr>
                        <a:t>77, 05%</a:t>
                      </a:r>
                    </a:p>
                    <a:p>
                      <a:pPr marL="87313" indent="0" algn="l" defTabSz="914331" rtl="0" eaLnBrk="1" fontAlgn="t" latinLnBrk="0" hangingPunct="1">
                        <a:lnSpc>
                          <a:spcPct val="115000"/>
                        </a:lnSpc>
                        <a:spcAft>
                          <a:spcPts val="0"/>
                        </a:spcAft>
                      </a:pPr>
                      <a:r>
                        <a:rPr lang="en-ZA" sz="1200" b="1" i="0" u="none" strike="noStrike" kern="1200" dirty="0" smtClean="0">
                          <a:solidFill>
                            <a:schemeClr val="bg1"/>
                          </a:solidFill>
                          <a:effectLst/>
                          <a:latin typeface="Arial Narrow" panose="020B0606020202030204" pitchFamily="34" charset="0"/>
                          <a:ea typeface="+mn-ea"/>
                          <a:cs typeface="+mn-cs"/>
                        </a:rPr>
                        <a:t>(225 /292)</a:t>
                      </a:r>
                      <a:r>
                        <a:rPr lang="en-ZA" sz="12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lnSpc>
                          <a:spcPct val="115000"/>
                        </a:lnSpc>
                        <a:spcAft>
                          <a:spcPts val="0"/>
                        </a:spcAft>
                      </a:pPr>
                      <a:endParaRPr lang="en-ZA" sz="1200" b="0" i="0" u="none" strike="noStrike" kern="1200" dirty="0" smtClean="0">
                        <a:solidFill>
                          <a:schemeClr val="bg1"/>
                        </a:solidFill>
                        <a:effectLst/>
                        <a:latin typeface="Arial Narrow" panose="020B0606020202030204" pitchFamily="34" charset="0"/>
                        <a:ea typeface="+mn-ea"/>
                        <a:cs typeface="+mn-cs"/>
                      </a:endParaRP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NHO: (9/17)  52,94%</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LMN: (15/22)  68,18%</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FS/NC: (26/44)  59,09%</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KZN:  (21/26	80,77%</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WC: (103/111)  92,79%</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GP: (13/40)</a:t>
                      </a:r>
                      <a:r>
                        <a:rPr lang="en-ZA" sz="1200" b="0" i="0" u="none" strike="noStrike" kern="1200" baseline="0" dirty="0" smtClean="0">
                          <a:solidFill>
                            <a:schemeClr val="bg1"/>
                          </a:solidFill>
                          <a:effectLst/>
                          <a:latin typeface="Arial Narrow" panose="020B0606020202030204" pitchFamily="34" charset="0"/>
                          <a:ea typeface="+mn-ea"/>
                          <a:cs typeface="+mn-cs"/>
                        </a:rPr>
                        <a:t>  </a:t>
                      </a:r>
                      <a:r>
                        <a:rPr lang="en-ZA" sz="1200" b="0" i="0" u="none" strike="noStrike" kern="1200" dirty="0" smtClean="0">
                          <a:solidFill>
                            <a:schemeClr val="bg1"/>
                          </a:solidFill>
                          <a:effectLst/>
                          <a:latin typeface="Arial Narrow" panose="020B0606020202030204" pitchFamily="34" charset="0"/>
                          <a:ea typeface="+mn-ea"/>
                          <a:cs typeface="+mn-cs"/>
                        </a:rPr>
                        <a:t>32,50%</a:t>
                      </a:r>
                    </a:p>
                    <a:p>
                      <a:pPr marL="87313" indent="0" algn="l" defTabSz="914331" rtl="0" eaLnBrk="1" fontAlgn="t" latinLnBrk="0" hangingPunct="1">
                        <a:lnSpc>
                          <a:spcPct val="115000"/>
                        </a:lnSpc>
                        <a:spcAft>
                          <a:spcPts val="0"/>
                        </a:spcAft>
                      </a:pPr>
                      <a:r>
                        <a:rPr lang="en-ZA" sz="1200" b="0" i="0" u="none" strike="noStrike" kern="1200" dirty="0" smtClean="0">
                          <a:solidFill>
                            <a:schemeClr val="bg1"/>
                          </a:solidFill>
                          <a:effectLst/>
                          <a:latin typeface="Arial Narrow" panose="020B0606020202030204" pitchFamily="34" charset="0"/>
                          <a:ea typeface="+mn-ea"/>
                          <a:cs typeface="+mn-cs"/>
                        </a:rPr>
                        <a:t>EC: (38/55)  69,09%</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5725" indent="0" algn="l" fontAlgn="ctr"/>
                      <a:r>
                        <a:rPr lang="en-ZA" sz="1200" b="0" i="0" u="none" strike="noStrike" kern="1200" dirty="0" smtClean="0">
                          <a:solidFill>
                            <a:srgbClr val="000000"/>
                          </a:solidFill>
                          <a:effectLst/>
                          <a:latin typeface="Arial Narrow" panose="020B0606020202030204" pitchFamily="34" charset="0"/>
                          <a:ea typeface="+mn-ea"/>
                          <a:cs typeface="+mn-cs"/>
                        </a:rPr>
                        <a:t>57,05%</a:t>
                      </a:r>
                      <a:endParaRPr lang="en-ZA" sz="1200" b="0" i="0" u="none" strike="noStrike" kern="1200" dirty="0">
                        <a:solidFill>
                          <a:srgbClr val="00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200" b="0" i="0" u="none" strike="noStrike" kern="1200" dirty="0">
                          <a:solidFill>
                            <a:srgbClr val="000000"/>
                          </a:solidFill>
                          <a:effectLst/>
                          <a:latin typeface="Arial Narrow" panose="020B0606020202030204" pitchFamily="34" charset="0"/>
                          <a:ea typeface="+mn-ea"/>
                          <a:cs typeface="+mn-cs"/>
                        </a:rPr>
                        <a:t>Overachievement was attributed to employment of SANDF </a:t>
                      </a:r>
                      <a:r>
                        <a:rPr lang="en-US" sz="1200" b="0" i="0" u="none" strike="noStrike" kern="1200" dirty="0" smtClean="0">
                          <a:solidFill>
                            <a:srgbClr val="000000"/>
                          </a:solidFill>
                          <a:effectLst/>
                          <a:latin typeface="Arial Narrow" panose="020B0606020202030204" pitchFamily="34" charset="0"/>
                          <a:ea typeface="+mn-ea"/>
                          <a:cs typeface="+mn-cs"/>
                        </a:rPr>
                        <a:t>reserves </a:t>
                      </a:r>
                      <a:r>
                        <a:rPr lang="en-US" sz="1200" b="0" i="0" u="none" strike="noStrike" kern="1200" dirty="0">
                          <a:solidFill>
                            <a:srgbClr val="000000"/>
                          </a:solidFill>
                          <a:effectLst/>
                          <a:latin typeface="Arial Narrow" panose="020B0606020202030204" pitchFamily="34" charset="0"/>
                          <a:ea typeface="+mn-ea"/>
                          <a:cs typeface="+mn-cs"/>
                        </a:rPr>
                        <a:t>and learners </a:t>
                      </a:r>
                      <a:r>
                        <a:rPr lang="en-US" sz="1200" b="0" i="0" u="none" strike="noStrike" kern="1200" dirty="0" smtClean="0">
                          <a:solidFill>
                            <a:srgbClr val="000000"/>
                          </a:solidFill>
                          <a:effectLst/>
                          <a:latin typeface="Arial Narrow" panose="020B0606020202030204" pitchFamily="34" charset="0"/>
                          <a:ea typeface="+mn-ea"/>
                          <a:cs typeface="+mn-cs"/>
                        </a:rPr>
                        <a:t>on </a:t>
                      </a:r>
                      <a:r>
                        <a:rPr lang="en-US" sz="1200" b="0" i="0" u="none" strike="noStrike" kern="1200" dirty="0">
                          <a:solidFill>
                            <a:srgbClr val="000000"/>
                          </a:solidFill>
                          <a:effectLst/>
                          <a:latin typeface="Arial Narrow" panose="020B0606020202030204" pitchFamily="34" charset="0"/>
                          <a:ea typeface="+mn-ea"/>
                          <a:cs typeface="+mn-cs"/>
                        </a:rPr>
                        <a:t>contract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kern="1200" dirty="0" smtClean="0">
                          <a:solidFill>
                            <a:srgbClr val="000000"/>
                          </a:solidFill>
                          <a:effectLst/>
                          <a:latin typeface="Arial Narrow" panose="020B0606020202030204" pitchFamily="34" charset="0"/>
                          <a:ea typeface="+mn-ea"/>
                          <a:cs typeface="+mn-cs"/>
                        </a:rPr>
                        <a:t>n/a </a:t>
                      </a:r>
                      <a:endParaRPr lang="en-US" sz="1200" b="0" i="0" u="none" strike="noStrike" kern="1200" dirty="0">
                        <a:solidFill>
                          <a:srgbClr val="000000"/>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33503">
                <a:tc>
                  <a:txBody>
                    <a:bodyPr/>
                    <a:lstStyle/>
                    <a:p>
                      <a:pPr marL="87313" indent="0" algn="l" fontAlgn="t"/>
                      <a:r>
                        <a:rPr lang="en-US" sz="1200" b="1" i="0" u="none" strike="noStrike" kern="1200" dirty="0" smtClean="0">
                          <a:solidFill>
                            <a:srgbClr val="000000"/>
                          </a:solidFill>
                          <a:effectLst/>
                          <a:latin typeface="Arial Narrow" pitchFamily="34" charset="0"/>
                          <a:ea typeface="+mn-ea"/>
                          <a:cs typeface="+mn-cs"/>
                        </a:rPr>
                        <a:t>Percentage compliance to the EE plan in the  filling of positions</a:t>
                      </a:r>
                      <a:endParaRPr lang="en-US" sz="1200" b="1" i="0" u="none" strike="noStrike" kern="1200" dirty="0">
                        <a:solidFill>
                          <a:srgbClr val="00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nSpc>
                          <a:spcPct val="115000"/>
                        </a:lnSpc>
                        <a:spcAft>
                          <a:spcPts val="0"/>
                        </a:spcAft>
                      </a:pPr>
                      <a:r>
                        <a:rPr lang="en-ZA" sz="1200" b="0" dirty="0" smtClean="0">
                          <a:solidFill>
                            <a:schemeClr val="tx1"/>
                          </a:solidFill>
                          <a:effectLst/>
                          <a:latin typeface="Arial Narrow" pitchFamily="34" charset="0"/>
                          <a:ea typeface="Times New Roman"/>
                          <a:cs typeface="Calibri"/>
                        </a:rPr>
                        <a:t>FEMALE SMS = 50%</a:t>
                      </a:r>
                    </a:p>
                    <a:p>
                      <a:pPr marL="85725" indent="0">
                        <a:lnSpc>
                          <a:spcPct val="115000"/>
                        </a:lnSpc>
                        <a:spcAft>
                          <a:spcPts val="0"/>
                        </a:spcAft>
                      </a:pPr>
                      <a:r>
                        <a:rPr lang="en-ZA" sz="1200" b="0" dirty="0" smtClean="0">
                          <a:solidFill>
                            <a:schemeClr val="tx1"/>
                          </a:solidFill>
                          <a:effectLst/>
                          <a:latin typeface="Arial Narrow" pitchFamily="34" charset="0"/>
                          <a:ea typeface="Times New Roman"/>
                          <a:cs typeface="Calibri"/>
                        </a:rPr>
                        <a:t>MALE SMS = 50%</a:t>
                      </a:r>
                      <a:endParaRPr lang="en-ZA" sz="1200" b="0" dirty="0" smtClean="0">
                        <a:solidFill>
                          <a:schemeClr val="tx1"/>
                        </a:solidFill>
                        <a:effectLst/>
                        <a:latin typeface="Arial Narrow" pitchFamily="34" charset="0"/>
                        <a:ea typeface="Calibri"/>
                        <a:cs typeface="Times New Roman"/>
                      </a:endParaRPr>
                    </a:p>
                    <a:p>
                      <a:pPr marL="85725" indent="0">
                        <a:lnSpc>
                          <a:spcPct val="115000"/>
                        </a:lnSpc>
                        <a:spcAft>
                          <a:spcPts val="0"/>
                        </a:spcAft>
                      </a:pPr>
                      <a:r>
                        <a:rPr lang="en-ZA" sz="1200" b="0" dirty="0" smtClean="0">
                          <a:solidFill>
                            <a:schemeClr val="tx1"/>
                          </a:solidFill>
                          <a:effectLst/>
                          <a:latin typeface="Arial Narrow" pitchFamily="34" charset="0"/>
                          <a:ea typeface="Times New Roman"/>
                          <a:cs typeface="Calibri"/>
                        </a:rPr>
                        <a:t>FEMALE MMS = 50%</a:t>
                      </a:r>
                      <a:endParaRPr lang="en-ZA" sz="1200" b="0" dirty="0" smtClean="0">
                        <a:solidFill>
                          <a:schemeClr val="tx1"/>
                        </a:solidFill>
                        <a:effectLst/>
                        <a:latin typeface="Arial Narrow" pitchFamily="34" charset="0"/>
                        <a:ea typeface="Calibri"/>
                        <a:cs typeface="Times New Roman"/>
                      </a:endParaRPr>
                    </a:p>
                    <a:p>
                      <a:pPr marL="85725" indent="0">
                        <a:lnSpc>
                          <a:spcPct val="115000"/>
                        </a:lnSpc>
                        <a:spcAft>
                          <a:spcPts val="0"/>
                        </a:spcAft>
                      </a:pPr>
                      <a:r>
                        <a:rPr lang="en-ZA" sz="1200" b="0" dirty="0" smtClean="0">
                          <a:solidFill>
                            <a:schemeClr val="tx1"/>
                          </a:solidFill>
                          <a:effectLst/>
                          <a:latin typeface="Arial Narrow" pitchFamily="34" charset="0"/>
                          <a:ea typeface="Times New Roman"/>
                          <a:cs typeface="Calibri"/>
                        </a:rPr>
                        <a:t>MALE MMS =</a:t>
                      </a:r>
                      <a:r>
                        <a:rPr lang="en-ZA" sz="1200" b="0" baseline="0" dirty="0" smtClean="0">
                          <a:solidFill>
                            <a:schemeClr val="tx1"/>
                          </a:solidFill>
                          <a:effectLst/>
                          <a:latin typeface="Arial Narrow" pitchFamily="34" charset="0"/>
                          <a:ea typeface="Times New Roman"/>
                          <a:cs typeface="Calibri"/>
                        </a:rPr>
                        <a:t> </a:t>
                      </a:r>
                      <a:r>
                        <a:rPr lang="en-ZA" sz="1200" b="0" dirty="0" smtClean="0">
                          <a:solidFill>
                            <a:schemeClr val="tx1"/>
                          </a:solidFill>
                          <a:effectLst/>
                          <a:latin typeface="Arial Narrow" pitchFamily="34" charset="0"/>
                          <a:ea typeface="Times New Roman"/>
                          <a:cs typeface="Calibri"/>
                        </a:rPr>
                        <a:t>50%</a:t>
                      </a:r>
                    </a:p>
                    <a:p>
                      <a:pPr marL="85725" indent="0">
                        <a:lnSpc>
                          <a:spcPct val="115000"/>
                        </a:lnSpc>
                        <a:spcAft>
                          <a:spcPts val="0"/>
                        </a:spcAft>
                      </a:pPr>
                      <a:r>
                        <a:rPr lang="en-ZA" sz="1200" b="0" dirty="0" smtClean="0">
                          <a:solidFill>
                            <a:schemeClr val="tx1"/>
                          </a:solidFill>
                          <a:effectLst/>
                          <a:latin typeface="Arial Narrow" pitchFamily="34" charset="0"/>
                          <a:ea typeface="Times New Roman"/>
                          <a:cs typeface="Calibri"/>
                        </a:rPr>
                        <a:t>PWD =</a:t>
                      </a:r>
                      <a:r>
                        <a:rPr lang="en-ZA" sz="1200" b="0" baseline="0" dirty="0" smtClean="0">
                          <a:solidFill>
                            <a:schemeClr val="tx1"/>
                          </a:solidFill>
                          <a:effectLst/>
                          <a:latin typeface="Arial Narrow" pitchFamily="34" charset="0"/>
                          <a:ea typeface="Times New Roman"/>
                          <a:cs typeface="Calibri"/>
                        </a:rPr>
                        <a:t> 2%</a:t>
                      </a:r>
                      <a:endParaRPr lang="en-ZA" sz="1200" dirty="0" smtClean="0">
                        <a:solidFill>
                          <a:schemeClr val="bg1"/>
                        </a:solidFill>
                        <a:effectLst/>
                        <a:latin typeface="Arial Narrow" pitchFamily="34" charset="0"/>
                        <a:ea typeface="Calibri"/>
                        <a:cs typeface="Times New Roman"/>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rgbClr val="FF0000"/>
                          </a:solidFill>
                          <a:effectLst/>
                          <a:latin typeface="Arial Narrow" pitchFamily="34" charset="0"/>
                          <a:ea typeface="Times New Roman"/>
                          <a:cs typeface="Calibri"/>
                        </a:rPr>
                        <a:t>FEMALE SMS = (77/159)   48%</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bg1"/>
                          </a:solidFill>
                          <a:effectLst/>
                          <a:latin typeface="Arial Narrow" pitchFamily="34" charset="0"/>
                          <a:ea typeface="Times New Roman"/>
                          <a:cs typeface="Calibri"/>
                        </a:rPr>
                        <a:t>MALE SMS = (82/159)   52%</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bg1"/>
                          </a:solidFill>
                          <a:effectLst/>
                          <a:latin typeface="Arial Narrow" pitchFamily="34" charset="0"/>
                          <a:ea typeface="Times New Roman"/>
                          <a:cs typeface="Calibri"/>
                        </a:rPr>
                        <a:t>FEMALE MMS = (349/697)  50%</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bg1"/>
                          </a:solidFill>
                          <a:effectLst/>
                          <a:latin typeface="Arial Narrow" pitchFamily="34" charset="0"/>
                          <a:ea typeface="Times New Roman"/>
                          <a:cs typeface="Calibri"/>
                        </a:rPr>
                        <a:t>MALE MMS = (348/697)  50%</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rgbClr val="FF0000"/>
                          </a:solidFill>
                          <a:effectLst/>
                          <a:latin typeface="Arial Narrow" pitchFamily="34" charset="0"/>
                          <a:ea typeface="Times New Roman"/>
                          <a:cs typeface="Calibri"/>
                        </a:rPr>
                        <a:t>PWD = (296/38157)    1%</a:t>
                      </a:r>
                    </a:p>
                  </a:txBody>
                  <a:tcPr marL="68580" marR="6858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tx1"/>
                          </a:solidFill>
                          <a:effectLst/>
                          <a:latin typeface="Arial Narrow" pitchFamily="34" charset="0"/>
                          <a:ea typeface="Times New Roman"/>
                          <a:cs typeface="Calibri"/>
                        </a:rPr>
                        <a:t> </a:t>
                      </a:r>
                      <a:r>
                        <a:rPr lang="en-ZA" sz="1200" b="0" kern="1200" dirty="0" smtClean="0">
                          <a:solidFill>
                            <a:srgbClr val="FF0000"/>
                          </a:solidFill>
                          <a:effectLst/>
                          <a:latin typeface="Arial Narrow" pitchFamily="34" charset="0"/>
                          <a:ea typeface="Times New Roman"/>
                          <a:cs typeface="Calibri"/>
                        </a:rPr>
                        <a:t>FEMALE SMS = -2%</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tx1"/>
                          </a:solidFill>
                          <a:effectLst/>
                          <a:latin typeface="Arial Narrow" pitchFamily="34" charset="0"/>
                          <a:ea typeface="Times New Roman"/>
                          <a:cs typeface="Calibri"/>
                        </a:rPr>
                        <a:t>MALE SMS  = 2%</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tx1"/>
                          </a:solidFill>
                          <a:effectLst/>
                          <a:latin typeface="Arial Narrow" pitchFamily="34" charset="0"/>
                          <a:ea typeface="Times New Roman"/>
                          <a:cs typeface="Calibri"/>
                        </a:rPr>
                        <a:t>FEMALE MMS = 0%</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chemeClr val="tx1"/>
                          </a:solidFill>
                          <a:effectLst/>
                          <a:latin typeface="Arial Narrow" pitchFamily="34" charset="0"/>
                          <a:ea typeface="Times New Roman"/>
                          <a:cs typeface="Calibri"/>
                        </a:rPr>
                        <a:t>MALE MMS = 0%</a:t>
                      </a:r>
                    </a:p>
                    <a:p>
                      <a:pPr marL="0" marR="0" indent="0" algn="l" defTabSz="914331" rtl="0" eaLnBrk="1" fontAlgn="auto" latinLnBrk="0" hangingPunct="1">
                        <a:lnSpc>
                          <a:spcPct val="115000"/>
                        </a:lnSpc>
                        <a:spcBef>
                          <a:spcPts val="0"/>
                        </a:spcBef>
                        <a:spcAft>
                          <a:spcPts val="0"/>
                        </a:spcAft>
                        <a:buClrTx/>
                        <a:buSzTx/>
                        <a:buFontTx/>
                        <a:buNone/>
                        <a:tabLst/>
                        <a:defRPr/>
                      </a:pPr>
                      <a:r>
                        <a:rPr lang="en-ZA" sz="1200" b="0" kern="1200" dirty="0" smtClean="0">
                          <a:solidFill>
                            <a:srgbClr val="FF0000"/>
                          </a:solidFill>
                          <a:effectLst/>
                          <a:latin typeface="Arial Narrow" pitchFamily="34" charset="0"/>
                          <a:ea typeface="Times New Roman"/>
                          <a:cs typeface="Calibri"/>
                        </a:rPr>
                        <a:t>PWD = -1%</a:t>
                      </a:r>
                      <a:endParaRPr lang="en-ZA" sz="1200" b="0" kern="1200" dirty="0">
                        <a:solidFill>
                          <a:srgbClr val="FF0000"/>
                        </a:solidFill>
                        <a:effectLst/>
                        <a:latin typeface="Arial Narrow" pitchFamily="34" charset="0"/>
                        <a:ea typeface="Times New Roman"/>
                        <a:cs typeface="Calibri"/>
                      </a:endParaRPr>
                    </a:p>
                  </a:txBody>
                  <a:tcPr marL="68580" marR="6858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200" b="0" i="0" u="none" strike="noStrike" dirty="0">
                          <a:solidFill>
                            <a:srgbClr val="000000"/>
                          </a:solidFill>
                          <a:effectLst/>
                          <a:latin typeface="Arial Narrow" panose="020B0606020202030204" pitchFamily="34" charset="0"/>
                        </a:rPr>
                        <a:t>Some of the SMS females and MMS males  as well as people with disabilities vacant positions were not filled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15000"/>
                        </a:lnSpc>
                        <a:spcBef>
                          <a:spcPts val="0"/>
                        </a:spcBef>
                        <a:spcAft>
                          <a:spcPts val="0"/>
                        </a:spcAft>
                        <a:buClrTx/>
                        <a:buSzTx/>
                        <a:buFontTx/>
                        <a:buNone/>
                        <a:tabLst/>
                        <a:defRPr/>
                      </a:pPr>
                      <a:r>
                        <a:rPr lang="en-US" sz="1200" b="0" i="0" u="none" strike="noStrike" kern="1200" dirty="0" smtClean="0">
                          <a:solidFill>
                            <a:srgbClr val="000000"/>
                          </a:solidFill>
                          <a:effectLst/>
                          <a:latin typeface="Arial Narrow" panose="020B0606020202030204" pitchFamily="34" charset="0"/>
                          <a:ea typeface="+mn-ea"/>
                          <a:cs typeface="+mn-cs"/>
                        </a:rPr>
                        <a:t>n/a </a:t>
                      </a:r>
                      <a:endParaRPr lang="en-US" sz="1200" b="0" i="0" u="none" strike="noStrike" kern="1200" dirty="0">
                        <a:solidFill>
                          <a:srgbClr val="000000"/>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691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HUMAN RESOURCES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11310191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94200304"/>
              </p:ext>
            </p:extLst>
          </p:nvPr>
        </p:nvGraphicFramePr>
        <p:xfrm>
          <a:off x="338515" y="1084195"/>
          <a:ext cx="8638510" cy="5326545"/>
        </p:xfrm>
        <a:graphic>
          <a:graphicData uri="http://schemas.openxmlformats.org/drawingml/2006/table">
            <a:tbl>
              <a:tblPr firstRow="1" bandRow="1">
                <a:tableStyleId>{5C22544A-7EE6-4342-B048-85BDC9FD1C3A}</a:tableStyleId>
              </a:tblPr>
              <a:tblGrid>
                <a:gridCol w="1128778"/>
                <a:gridCol w="1573619"/>
                <a:gridCol w="2200939"/>
                <a:gridCol w="1143046"/>
                <a:gridCol w="1461931"/>
                <a:gridCol w="1130197"/>
              </a:tblGrid>
              <a:tr h="826935">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905496">
                <a:tc rowSpan="2">
                  <a:txBody>
                    <a:bodyPr/>
                    <a:lstStyle/>
                    <a:p>
                      <a:pPr marL="87313" indent="0" algn="l" defTabSz="914331" rtl="0" eaLnBrk="1" fontAlgn="t" latinLnBrk="0" hangingPunct="1">
                        <a:lnSpc>
                          <a:spcPct val="100000"/>
                        </a:lnSpc>
                        <a:spcAft>
                          <a:spcPts val="0"/>
                        </a:spcAft>
                      </a:pPr>
                      <a:r>
                        <a:rPr lang="en-US" sz="1400" b="1" kern="1200" dirty="0" smtClean="0">
                          <a:solidFill>
                            <a:schemeClr val="dk1"/>
                          </a:solidFill>
                          <a:effectLst/>
                          <a:latin typeface="Arial Narrow" pitchFamily="34" charset="0"/>
                          <a:ea typeface="Times New Roman"/>
                          <a:cs typeface="Calibri"/>
                        </a:rPr>
                        <a:t>Number of COVID-19 awareness sessions conducted for officials</a:t>
                      </a:r>
                      <a:endParaRPr lang="en-US" sz="1400" b="1" kern="1200" dirty="0">
                        <a:solidFill>
                          <a:schemeClr val="dk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00000"/>
                        </a:lnSpc>
                        <a:spcAft>
                          <a:spcPts val="0"/>
                        </a:spcAft>
                      </a:pPr>
                      <a:r>
                        <a:rPr lang="en-US" sz="1400" b="1" kern="1200" dirty="0" smtClean="0">
                          <a:solidFill>
                            <a:schemeClr val="dk1"/>
                          </a:solidFill>
                          <a:effectLst/>
                          <a:latin typeface="Arial Narrow" pitchFamily="34" charset="0"/>
                          <a:ea typeface="Times New Roman"/>
                          <a:cs typeface="Calibri"/>
                        </a:rPr>
                        <a:t>Q4 </a:t>
                      </a:r>
                    </a:p>
                    <a:p>
                      <a:pPr marL="87313" indent="0" algn="l" defTabSz="914331" rtl="0" eaLnBrk="1" fontAlgn="t" latinLnBrk="0" hangingPunct="1">
                        <a:lnSpc>
                          <a:spcPct val="100000"/>
                        </a:lnSpc>
                        <a:spcAft>
                          <a:spcPts val="0"/>
                        </a:spcAft>
                      </a:pPr>
                      <a:r>
                        <a:rPr lang="en-US" sz="1400" b="1" kern="1200" dirty="0" smtClean="0">
                          <a:solidFill>
                            <a:schemeClr val="dk1"/>
                          </a:solidFill>
                          <a:effectLst/>
                          <a:latin typeface="Arial Narrow" pitchFamily="34" charset="0"/>
                          <a:ea typeface="Times New Roman"/>
                          <a:cs typeface="Calibri"/>
                        </a:rPr>
                        <a:t>576</a:t>
                      </a:r>
                    </a:p>
                    <a:p>
                      <a:pPr marL="87313" indent="0" algn="l" defTabSz="914331" rtl="0" eaLnBrk="1" fontAlgn="t" latinLnBrk="0" hangingPunct="1">
                        <a:lnSpc>
                          <a:spcPct val="100000"/>
                        </a:lnSpc>
                        <a:spcAft>
                          <a:spcPts val="0"/>
                        </a:spcAft>
                      </a:pPr>
                      <a:endParaRPr lang="en-US" sz="1400" b="1" kern="1200" dirty="0" smtClean="0">
                        <a:solidFill>
                          <a:schemeClr val="dk1"/>
                        </a:solidFill>
                        <a:effectLst/>
                        <a:latin typeface="Arial Narrow" pitchFamily="34" charset="0"/>
                        <a:ea typeface="Times New Roman"/>
                        <a:cs typeface="Calibri"/>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NHO: 24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LMN:  96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FS/NC: 84</a:t>
                      </a:r>
                    </a:p>
                    <a:p>
                      <a:pPr marL="87313" indent="0" algn="l" defTabSz="914331" rtl="0" eaLnBrk="1" fontAlgn="t" latinLnBrk="0" hangingPunct="1">
                        <a:lnSpc>
                          <a:spcPct val="100000"/>
                        </a:lnSpc>
                        <a:spcAft>
                          <a:spcPts val="0"/>
                        </a:spcAft>
                      </a:pPr>
                      <a:r>
                        <a:rPr lang="en-US" sz="1400" b="0" kern="1200" dirty="0" smtClean="0">
                          <a:solidFill>
                            <a:schemeClr val="dk1"/>
                          </a:solidFill>
                          <a:effectLst/>
                          <a:latin typeface="Arial Narrow" pitchFamily="34" charset="0"/>
                          <a:ea typeface="Times New Roman"/>
                          <a:cs typeface="Calibri"/>
                        </a:rPr>
                        <a:t>KZN: 84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WC: 120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GP: 96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kern="1200" dirty="0" smtClean="0">
                          <a:solidFill>
                            <a:schemeClr val="dk1"/>
                          </a:solidFill>
                          <a:effectLst/>
                          <a:latin typeface="Arial Narrow" pitchFamily="34" charset="0"/>
                          <a:ea typeface="Times New Roman"/>
                          <a:cs typeface="Calibri"/>
                        </a:rPr>
                        <a:t>EC: 72</a:t>
                      </a:r>
                      <a:endParaRPr lang="en-US" sz="1400" b="0" kern="1200" dirty="0">
                        <a:solidFill>
                          <a:schemeClr val="dk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00000"/>
                        </a:lnSpc>
                        <a:spcAft>
                          <a:spcPts val="0"/>
                        </a:spcAft>
                      </a:pPr>
                      <a:r>
                        <a:rPr lang="en-ZA" sz="1400" b="1" kern="1200" dirty="0" smtClean="0">
                          <a:solidFill>
                            <a:schemeClr val="bg1"/>
                          </a:solidFill>
                          <a:effectLst/>
                          <a:latin typeface="Arial Narrow" pitchFamily="34" charset="0"/>
                          <a:ea typeface="Times New Roman"/>
                          <a:cs typeface="Calibri"/>
                        </a:rPr>
                        <a:t>Q4 </a:t>
                      </a:r>
                    </a:p>
                    <a:p>
                      <a:pPr marL="87313" indent="0" algn="l" defTabSz="914331" rtl="0" eaLnBrk="1" fontAlgn="t" latinLnBrk="0" hangingPunct="1">
                        <a:lnSpc>
                          <a:spcPct val="100000"/>
                        </a:lnSpc>
                        <a:spcAft>
                          <a:spcPts val="0"/>
                        </a:spcAft>
                      </a:pPr>
                      <a:r>
                        <a:rPr lang="en-ZA" sz="1400" b="1" kern="1200" dirty="0" smtClean="0">
                          <a:solidFill>
                            <a:schemeClr val="bg1"/>
                          </a:solidFill>
                          <a:effectLst/>
                          <a:latin typeface="Arial Narrow" pitchFamily="34" charset="0"/>
                          <a:ea typeface="Times New Roman"/>
                          <a:cs typeface="Calibri"/>
                        </a:rPr>
                        <a:t>1 699</a:t>
                      </a:r>
                    </a:p>
                    <a:p>
                      <a:pPr marL="87313" indent="0" algn="l" defTabSz="914331" rtl="0" eaLnBrk="1" fontAlgn="t" latinLnBrk="0" hangingPunct="1">
                        <a:lnSpc>
                          <a:spcPct val="100000"/>
                        </a:lnSpc>
                        <a:spcAft>
                          <a:spcPts val="0"/>
                        </a:spcAft>
                      </a:pPr>
                      <a:endParaRPr lang="en-ZA" sz="1400" b="0" kern="1200" dirty="0" smtClean="0">
                        <a:solidFill>
                          <a:schemeClr val="bg1"/>
                        </a:solidFill>
                        <a:effectLst/>
                        <a:latin typeface="Arial Narrow" pitchFamily="34" charset="0"/>
                        <a:ea typeface="Times New Roman"/>
                        <a:cs typeface="Calibri"/>
                      </a:endParaRP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NHO: 62</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LMN: 194</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FS/NC: 188</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KZN: 254</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WC: 510</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GP: 377</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EC: 114</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5725" marR="0" indent="0" algn="l" defTabSz="914331" rtl="0" eaLnBrk="1" fontAlgn="auto" latinLnBrk="0" hangingPunct="1">
                        <a:lnSpc>
                          <a:spcPct val="100000"/>
                        </a:lnSpc>
                        <a:spcBef>
                          <a:spcPts val="0"/>
                        </a:spcBef>
                        <a:spcAft>
                          <a:spcPts val="0"/>
                        </a:spcAft>
                        <a:buClrTx/>
                        <a:buSzTx/>
                        <a:buFontTx/>
                        <a:buNone/>
                        <a:tabLst/>
                        <a:defRPr/>
                      </a:pPr>
                      <a:r>
                        <a:rPr lang="en-ZA" sz="1400" b="0" kern="1200" dirty="0" smtClean="0">
                          <a:solidFill>
                            <a:schemeClr val="tx1"/>
                          </a:solidFill>
                          <a:effectLst/>
                          <a:latin typeface="Arial Narrow" pitchFamily="34" charset="0"/>
                          <a:ea typeface="Times New Roman"/>
                          <a:cs typeface="Calibri"/>
                        </a:rPr>
                        <a:t>1 123</a:t>
                      </a:r>
                    </a:p>
                    <a:p>
                      <a:pPr marL="0" marR="0" indent="0" algn="l" defTabSz="914331" rtl="0" eaLnBrk="1" fontAlgn="auto" latinLnBrk="0" hangingPunct="1">
                        <a:lnSpc>
                          <a:spcPct val="100000"/>
                        </a:lnSpc>
                        <a:spcBef>
                          <a:spcPts val="0"/>
                        </a:spcBef>
                        <a:spcAft>
                          <a:spcPts val="0"/>
                        </a:spcAft>
                        <a:buClrTx/>
                        <a:buSzTx/>
                        <a:buFontTx/>
                        <a:buNone/>
                        <a:tabLst/>
                        <a:defRPr/>
                      </a:pPr>
                      <a:endParaRPr lang="en-ZA" sz="1400" b="0" kern="1200" dirty="0" smtClean="0">
                        <a:solidFill>
                          <a:schemeClr val="tx1"/>
                        </a:solidFill>
                        <a:effectLst/>
                        <a:latin typeface="Arial Narrow" pitchFamily="34" charset="0"/>
                        <a:ea typeface="Times New Roman"/>
                        <a:cs typeface="Calibri"/>
                      </a:endParaRPr>
                    </a:p>
                    <a:p>
                      <a:pPr marL="0" marR="0" indent="0" algn="l" defTabSz="914331" rtl="0" eaLnBrk="1" fontAlgn="auto" latinLnBrk="0" hangingPunct="1">
                        <a:lnSpc>
                          <a:spcPct val="100000"/>
                        </a:lnSpc>
                        <a:spcBef>
                          <a:spcPts val="0"/>
                        </a:spcBef>
                        <a:spcAft>
                          <a:spcPts val="0"/>
                        </a:spcAft>
                        <a:buClrTx/>
                        <a:buSzTx/>
                        <a:buFontTx/>
                        <a:buNone/>
                        <a:tabLst/>
                        <a:defRPr/>
                      </a:pPr>
                      <a:endParaRPr lang="en-ZA" sz="1400" b="0" kern="1200" dirty="0" smtClean="0">
                        <a:solidFill>
                          <a:schemeClr val="tx1"/>
                        </a:solidFill>
                        <a:effectLst/>
                        <a:latin typeface="Arial Narrow" pitchFamily="34" charset="0"/>
                        <a:ea typeface="Times New Roman"/>
                        <a:cs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5725" indent="0" algn="l" fontAlgn="t">
                        <a:lnSpc>
                          <a:spcPct val="100000"/>
                        </a:lnSpc>
                      </a:pPr>
                      <a:r>
                        <a:rPr lang="en-US" sz="1400" b="0" i="0" u="none" strike="noStrike" dirty="0">
                          <a:solidFill>
                            <a:srgbClr val="000000"/>
                          </a:solidFill>
                          <a:effectLst/>
                          <a:latin typeface="Arial Narrow" panose="020B0606020202030204" pitchFamily="34" charset="0"/>
                        </a:rPr>
                        <a:t>The need for </a:t>
                      </a:r>
                      <a:r>
                        <a:rPr lang="en-US" sz="1400" b="0" i="0" u="none" strike="noStrike" dirty="0" smtClean="0">
                          <a:solidFill>
                            <a:srgbClr val="000000"/>
                          </a:solidFill>
                          <a:effectLst/>
                          <a:latin typeface="Arial Narrow" panose="020B0606020202030204" pitchFamily="34" charset="0"/>
                        </a:rPr>
                        <a:t>COVID-19 </a:t>
                      </a:r>
                      <a:r>
                        <a:rPr lang="en-US" sz="1400" b="0" i="0" u="none" strike="noStrike" dirty="0">
                          <a:solidFill>
                            <a:srgbClr val="000000"/>
                          </a:solidFill>
                          <a:effectLst/>
                          <a:latin typeface="Arial Narrow" panose="020B0606020202030204" pitchFamily="34" charset="0"/>
                        </a:rPr>
                        <a:t>awareness sessions increased in response to  the change in the spread of the pandemic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93663" indent="0" algn="l" fontAlgn="t">
                        <a:lnSpc>
                          <a:spcPct val="100000"/>
                        </a:lnSpc>
                      </a:pPr>
                      <a:r>
                        <a:rPr lang="en-ZA" sz="1400" b="0" i="0" u="none" strike="noStrike" dirty="0">
                          <a:solidFill>
                            <a:srgbClr val="000000"/>
                          </a:solidFill>
                          <a:effectLst/>
                          <a:latin typeface="Arial Narrow" panose="020B0606020202030204" pitchFamily="34" charset="0"/>
                        </a:rPr>
                        <a:t>n/a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091327">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00000"/>
                        </a:lnSpc>
                        <a:spcAft>
                          <a:spcPts val="0"/>
                        </a:spcAft>
                      </a:pPr>
                      <a:r>
                        <a:rPr lang="en-ZA" sz="1400" b="1" kern="1200" dirty="0" smtClean="0">
                          <a:solidFill>
                            <a:schemeClr val="dk1"/>
                          </a:solidFill>
                          <a:effectLst/>
                          <a:latin typeface="Arial Narrow" pitchFamily="34" charset="0"/>
                          <a:ea typeface="Times New Roman"/>
                          <a:cs typeface="Calibri"/>
                        </a:rPr>
                        <a:t>Annual </a:t>
                      </a:r>
                    </a:p>
                    <a:p>
                      <a:pPr marL="87313" indent="0" algn="l" defTabSz="914331" rtl="0" eaLnBrk="1" fontAlgn="t" latinLnBrk="0" hangingPunct="1">
                        <a:lnSpc>
                          <a:spcPct val="100000"/>
                        </a:lnSpc>
                        <a:spcAft>
                          <a:spcPts val="0"/>
                        </a:spcAft>
                      </a:pPr>
                      <a:r>
                        <a:rPr lang="en-ZA" sz="1400" b="1" kern="1200" dirty="0" smtClean="0">
                          <a:solidFill>
                            <a:schemeClr val="dk1"/>
                          </a:solidFill>
                          <a:effectLst/>
                          <a:latin typeface="Arial Narrow" pitchFamily="34" charset="0"/>
                          <a:ea typeface="Times New Roman"/>
                          <a:cs typeface="Calibri"/>
                        </a:rPr>
                        <a:t>2 304</a:t>
                      </a:r>
                    </a:p>
                    <a:p>
                      <a:pPr marL="87313" indent="0" algn="l" defTabSz="914331" rtl="0" eaLnBrk="1" fontAlgn="t" latinLnBrk="0" hangingPunct="1">
                        <a:lnSpc>
                          <a:spcPct val="100000"/>
                        </a:lnSpc>
                        <a:spcAft>
                          <a:spcPts val="0"/>
                        </a:spcAft>
                      </a:pPr>
                      <a:endParaRPr lang="en-ZA" sz="1400" b="0" kern="1200" dirty="0" smtClean="0">
                        <a:solidFill>
                          <a:schemeClr val="dk1"/>
                        </a:solidFill>
                        <a:effectLst/>
                        <a:latin typeface="Arial Narrow" pitchFamily="34" charset="0"/>
                        <a:ea typeface="Times New Roman"/>
                        <a:cs typeface="Calibri"/>
                      </a:endParaRP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NHO: 96</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LMN: 384</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FS/NC: 336</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KZN: 336</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WC: 480</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GP: 384</a:t>
                      </a:r>
                    </a:p>
                    <a:p>
                      <a:pPr marL="87313" indent="0" algn="l" defTabSz="914331" rtl="0" eaLnBrk="1" fontAlgn="t" latinLnBrk="0" hangingPunct="1">
                        <a:lnSpc>
                          <a:spcPct val="100000"/>
                        </a:lnSpc>
                        <a:spcAft>
                          <a:spcPts val="0"/>
                        </a:spcAft>
                      </a:pPr>
                      <a:r>
                        <a:rPr lang="en-ZA" sz="1400" b="0" kern="1200" dirty="0" smtClean="0">
                          <a:solidFill>
                            <a:schemeClr val="dk1"/>
                          </a:solidFill>
                          <a:effectLst/>
                          <a:latin typeface="Arial Narrow" pitchFamily="34" charset="0"/>
                          <a:ea typeface="Times New Roman"/>
                          <a:cs typeface="Calibri"/>
                        </a:rPr>
                        <a:t>EC: 288</a:t>
                      </a:r>
                    </a:p>
                    <a:p>
                      <a:pPr>
                        <a:lnSpc>
                          <a:spcPct val="100000"/>
                        </a:lnSpc>
                      </a:pPr>
                      <a:endParaRPr lang="en-ZA" sz="1400"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00000"/>
                        </a:lnSpc>
                        <a:spcAft>
                          <a:spcPts val="0"/>
                        </a:spcAft>
                      </a:pPr>
                      <a:r>
                        <a:rPr lang="en-ZA" sz="1400" b="1" kern="1200" dirty="0" smtClean="0">
                          <a:solidFill>
                            <a:schemeClr val="bg1"/>
                          </a:solidFill>
                          <a:effectLst/>
                          <a:latin typeface="Arial Narrow" pitchFamily="34" charset="0"/>
                          <a:ea typeface="Times New Roman"/>
                          <a:cs typeface="Calibri"/>
                        </a:rPr>
                        <a:t>Annual </a:t>
                      </a:r>
                    </a:p>
                    <a:p>
                      <a:pPr marL="87313" indent="0" algn="l" defTabSz="914331" rtl="0" eaLnBrk="1" fontAlgn="t" latinLnBrk="0" hangingPunct="1">
                        <a:lnSpc>
                          <a:spcPct val="100000"/>
                        </a:lnSpc>
                        <a:spcAft>
                          <a:spcPts val="0"/>
                        </a:spcAft>
                      </a:pPr>
                      <a:r>
                        <a:rPr lang="en-ZA" sz="1400" b="1" kern="1200" dirty="0" smtClean="0">
                          <a:solidFill>
                            <a:schemeClr val="bg1"/>
                          </a:solidFill>
                          <a:effectLst/>
                          <a:latin typeface="Arial Narrow" pitchFamily="34" charset="0"/>
                          <a:ea typeface="Times New Roman"/>
                          <a:cs typeface="Calibri"/>
                        </a:rPr>
                        <a:t>5 213</a:t>
                      </a:r>
                    </a:p>
                    <a:p>
                      <a:pPr marL="87313" indent="0" algn="l" defTabSz="914331" rtl="0" eaLnBrk="1" fontAlgn="t" latinLnBrk="0" hangingPunct="1">
                        <a:lnSpc>
                          <a:spcPct val="100000"/>
                        </a:lnSpc>
                        <a:spcAft>
                          <a:spcPts val="0"/>
                        </a:spcAft>
                      </a:pPr>
                      <a:endParaRPr lang="en-ZA" sz="1400" b="0" kern="1200" dirty="0" smtClean="0">
                        <a:solidFill>
                          <a:schemeClr val="bg1"/>
                        </a:solidFill>
                        <a:effectLst/>
                        <a:latin typeface="Arial Narrow" pitchFamily="34" charset="0"/>
                        <a:ea typeface="Times New Roman"/>
                        <a:cs typeface="Calibri"/>
                      </a:endParaRP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NHO: 175</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LMN: 427</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FS/NC: 423</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KZN: 750</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WC: 1 432</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GP: 1 641</a:t>
                      </a:r>
                    </a:p>
                    <a:p>
                      <a:pPr marL="87313" indent="0" algn="l" defTabSz="914331" rtl="0" eaLnBrk="1" fontAlgn="t" latinLnBrk="0" hangingPunct="1">
                        <a:lnSpc>
                          <a:spcPct val="100000"/>
                        </a:lnSpc>
                        <a:spcAft>
                          <a:spcPts val="0"/>
                        </a:spcAft>
                      </a:pPr>
                      <a:r>
                        <a:rPr lang="en-ZA" sz="1400" b="0" kern="1200" dirty="0" smtClean="0">
                          <a:solidFill>
                            <a:schemeClr val="bg1"/>
                          </a:solidFill>
                          <a:effectLst/>
                          <a:latin typeface="Arial Narrow" pitchFamily="34" charset="0"/>
                          <a:ea typeface="Times New Roman"/>
                          <a:cs typeface="Calibri"/>
                        </a:rPr>
                        <a:t>EC: 365</a:t>
                      </a:r>
                    </a:p>
                    <a:p>
                      <a:pPr marL="87313" indent="0" algn="l" defTabSz="914331" rtl="0" eaLnBrk="1" fontAlgn="t" latinLnBrk="0" hangingPunct="1">
                        <a:lnSpc>
                          <a:spcPct val="100000"/>
                        </a:lnSpc>
                        <a:spcAft>
                          <a:spcPts val="0"/>
                        </a:spcAft>
                      </a:pPr>
                      <a:endParaRPr lang="en-ZA" sz="1400" b="1" kern="1200" dirty="0">
                        <a:solidFill>
                          <a:schemeClr val="bg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5725" marR="0" indent="0" algn="l" defTabSz="914331" rtl="0" eaLnBrk="1" fontAlgn="auto" latinLnBrk="0" hangingPunct="1">
                        <a:lnSpc>
                          <a:spcPct val="115000"/>
                        </a:lnSpc>
                        <a:spcBef>
                          <a:spcPts val="0"/>
                        </a:spcBef>
                        <a:spcAft>
                          <a:spcPts val="0"/>
                        </a:spcAft>
                        <a:buClrTx/>
                        <a:buSzTx/>
                        <a:buFontTx/>
                        <a:buNone/>
                        <a:tabLst/>
                        <a:defRPr/>
                      </a:pPr>
                      <a:r>
                        <a:rPr lang="en-ZA" sz="1400" b="0" kern="1200" dirty="0" smtClean="0">
                          <a:solidFill>
                            <a:schemeClr val="tx1"/>
                          </a:solidFill>
                          <a:effectLst/>
                          <a:latin typeface="Arial Narrow" pitchFamily="34" charset="0"/>
                          <a:ea typeface="Times New Roman"/>
                          <a:cs typeface="Calibri"/>
                        </a:rPr>
                        <a:t>2 909</a:t>
                      </a:r>
                      <a:endParaRPr lang="en-ZA" sz="1400" b="0" kern="1200" dirty="0">
                        <a:solidFill>
                          <a:schemeClr val="tx1"/>
                        </a:solidFill>
                        <a:effectLst/>
                        <a:latin typeface="Arial Narrow" pitchFamily="34" charset="0"/>
                        <a:ea typeface="Times New Roman"/>
                        <a:cs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US" sz="1400" b="1"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ZA" sz="1400" b="1"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691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HUMAN RESOURCES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522913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924661683"/>
              </p:ext>
            </p:extLst>
          </p:nvPr>
        </p:nvGraphicFramePr>
        <p:xfrm>
          <a:off x="145867" y="1055559"/>
          <a:ext cx="8743690" cy="5353192"/>
        </p:xfrm>
        <a:graphic>
          <a:graphicData uri="http://schemas.openxmlformats.org/drawingml/2006/table">
            <a:tbl>
              <a:tblPr firstRow="1" bandRow="1">
                <a:tableStyleId>{5C22544A-7EE6-4342-B048-85BDC9FD1C3A}</a:tableStyleId>
              </a:tblPr>
              <a:tblGrid>
                <a:gridCol w="1476516"/>
                <a:gridCol w="1385656"/>
                <a:gridCol w="1134662"/>
                <a:gridCol w="1190580"/>
                <a:gridCol w="1778138"/>
                <a:gridCol w="1778138"/>
              </a:tblGrid>
              <a:tr h="630118">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882594">
                <a:tc>
                  <a:txBody>
                    <a:bodyPr/>
                    <a:lstStyle/>
                    <a:p>
                      <a:pPr marL="85725" indent="0" algn="l" fontAlgn="t"/>
                      <a:r>
                        <a:rPr lang="en-ZA" sz="1400" b="1" i="0" u="none" strike="noStrike" dirty="0">
                          <a:solidFill>
                            <a:srgbClr val="000000"/>
                          </a:solidFill>
                          <a:effectLst/>
                          <a:latin typeface="Arial Narrow" panose="020B0606020202030204" pitchFamily="34" charset="0"/>
                        </a:rPr>
                        <a:t>Audit outcome</a:t>
                      </a:r>
                      <a:br>
                        <a:rPr lang="en-ZA" sz="1400" b="1" i="0" u="none" strike="noStrike" dirty="0">
                          <a:solidFill>
                            <a:srgbClr val="000000"/>
                          </a:solidFill>
                          <a:effectLst/>
                          <a:latin typeface="Arial Narrow" panose="020B0606020202030204" pitchFamily="34" charset="0"/>
                        </a:rPr>
                      </a:br>
                      <a:r>
                        <a:rPr lang="en-ZA" sz="1400" b="1" i="0" u="none" strike="noStrike" dirty="0">
                          <a:solidFill>
                            <a:srgbClr val="000000"/>
                          </a:solidFill>
                          <a:effectLst/>
                          <a:latin typeface="Arial Narrow" panose="020B0606020202030204" pitchFamily="34" charset="0"/>
                        </a:rPr>
                        <a:t/>
                      </a:r>
                      <a:br>
                        <a:rPr lang="en-ZA" sz="1400" b="1" i="0" u="none" strike="noStrike" dirty="0">
                          <a:solidFill>
                            <a:srgbClr val="000000"/>
                          </a:solidFill>
                          <a:effectLst/>
                          <a:latin typeface="Arial Narrow" panose="020B0606020202030204" pitchFamily="34" charset="0"/>
                        </a:rPr>
                      </a:br>
                      <a:endParaRPr lang="en-ZA" sz="1400" b="1"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a:solidFill>
                            <a:srgbClr val="000000"/>
                          </a:solidFill>
                          <a:effectLst/>
                          <a:latin typeface="Arial Narrow" panose="020B0606020202030204" pitchFamily="34" charset="0"/>
                          <a:ea typeface="+mn-ea"/>
                          <a:cs typeface="+mn-cs"/>
                        </a:rPr>
                        <a:t>Unqualified audit opinion with findings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rgbClr val="000000"/>
                          </a:solidFill>
                          <a:effectLst/>
                          <a:latin typeface="Arial Narrow" panose="020B0606020202030204" pitchFamily="34" charset="0"/>
                          <a:ea typeface="+mn-ea"/>
                          <a:cs typeface="+mn-cs"/>
                        </a:rPr>
                        <a:t>Awaiting audit opinion</a:t>
                      </a:r>
                      <a:endParaRPr lang="en-US" sz="1400" b="0"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rgbClr val="F68C22"/>
                          </a:solidFill>
                          <a:effectLst/>
                          <a:latin typeface="Arial Narrow" panose="020B0606020202030204" pitchFamily="34" charset="0"/>
                          <a:ea typeface="+mn-ea"/>
                          <a:cs typeface="+mn-cs"/>
                        </a:rPr>
                        <a:t>Awaiting audit opinion</a:t>
                      </a:r>
                      <a:endParaRPr lang="en-US" sz="1400" b="0" i="0" u="none" strike="noStrike" kern="1200" dirty="0">
                        <a:solidFill>
                          <a:srgbClr val="F68C22"/>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rgbClr val="F68C22"/>
                          </a:solidFill>
                          <a:effectLst/>
                          <a:latin typeface="Arial Narrow" panose="020B0606020202030204" pitchFamily="34" charset="0"/>
                          <a:ea typeface="+mn-ea"/>
                          <a:cs typeface="+mn-cs"/>
                        </a:rPr>
                        <a:t>Awaiting audit opinion</a:t>
                      </a:r>
                      <a:endParaRPr lang="en-US" sz="1400" b="0" i="0" u="none" strike="noStrike" kern="1200" dirty="0">
                        <a:solidFill>
                          <a:srgbClr val="F68C22"/>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rgbClr val="F68C22"/>
                          </a:solidFill>
                          <a:effectLst/>
                          <a:latin typeface="Arial Narrow" panose="020B0606020202030204" pitchFamily="34" charset="0"/>
                          <a:ea typeface="+mn-ea"/>
                          <a:cs typeface="+mn-cs"/>
                        </a:rPr>
                        <a:t>Awaiting audit opinion</a:t>
                      </a:r>
                    </a:p>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a:solidFill>
                          <a:srgbClr val="F68C22"/>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35985">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Approved Integrated finance and SCM strategy</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Approved Integrated Finance and SCM Strategy</a:t>
                      </a:r>
                      <a:br>
                        <a:rPr lang="en-US" sz="1400" b="0" i="0" u="none" strike="noStrike" dirty="0">
                          <a:solidFill>
                            <a:srgbClr val="000000"/>
                          </a:solidFill>
                          <a:effectLst/>
                          <a:latin typeface="Arial Narrow" panose="020B0606020202030204" pitchFamily="34" charset="0"/>
                        </a:rPr>
                      </a:b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Narrow" panose="020B0606020202030204" pitchFamily="34" charset="0"/>
                          <a:ea typeface="+mn-ea"/>
                          <a:cs typeface="+mn-cs"/>
                        </a:rPr>
                        <a:t>Draft  Integrated  Finance and </a:t>
                      </a:r>
                    </a:p>
                    <a:p>
                      <a:pPr marL="85725"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Narrow" panose="020B0606020202030204" pitchFamily="34" charset="0"/>
                          <a:ea typeface="+mn-ea"/>
                          <a:cs typeface="+mn-cs"/>
                        </a:rPr>
                        <a:t>SCM strategy not finalised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FF0000"/>
                          </a:solidFill>
                          <a:effectLst/>
                          <a:latin typeface="Arial Narrow" panose="020B0606020202030204" pitchFamily="34" charset="0"/>
                          <a:ea typeface="+mn-ea"/>
                          <a:cs typeface="+mn-cs"/>
                        </a:rPr>
                        <a:t>Integrated Finance and SCM Strategy not approved</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dirty="0" smtClean="0">
                          <a:solidFill>
                            <a:srgbClr val="000000"/>
                          </a:solidFill>
                          <a:effectLst/>
                          <a:latin typeface="Arial Narrow" panose="020B0606020202030204" pitchFamily="34" charset="0"/>
                          <a:ea typeface="+mn-ea"/>
                          <a:cs typeface="+mn-cs"/>
                        </a:rPr>
                        <a:t>The draft </a:t>
                      </a:r>
                      <a:r>
                        <a:rPr lang="en-US" sz="1400" b="0" i="0" u="none" strike="noStrike" kern="1200" dirty="0">
                          <a:solidFill>
                            <a:srgbClr val="000000"/>
                          </a:solidFill>
                          <a:effectLst/>
                          <a:latin typeface="Arial Narrow" panose="020B0606020202030204" pitchFamily="34" charset="0"/>
                          <a:ea typeface="+mn-ea"/>
                          <a:cs typeface="+mn-cs"/>
                        </a:rPr>
                        <a:t>strategy </a:t>
                      </a:r>
                      <a:r>
                        <a:rPr lang="en-US" sz="1400" b="0" i="0" u="none" strike="noStrike" kern="1200" dirty="0" smtClean="0">
                          <a:solidFill>
                            <a:srgbClr val="000000"/>
                          </a:solidFill>
                          <a:effectLst/>
                          <a:latin typeface="Arial Narrow" panose="020B0606020202030204" pitchFamily="34" charset="0"/>
                          <a:ea typeface="+mn-ea"/>
                          <a:cs typeface="+mn-cs"/>
                        </a:rPr>
                        <a:t>is not as yet </a:t>
                      </a:r>
                      <a:r>
                        <a:rPr lang="en-US" sz="1400" b="0" i="0" u="none" strike="noStrike" kern="1200" dirty="0">
                          <a:solidFill>
                            <a:srgbClr val="000000"/>
                          </a:solidFill>
                          <a:effectLst/>
                          <a:latin typeface="Arial Narrow" panose="020B0606020202030204" pitchFamily="34" charset="0"/>
                          <a:ea typeface="+mn-ea"/>
                          <a:cs typeface="+mn-cs"/>
                        </a:rPr>
                        <a:t>approved due to </a:t>
                      </a:r>
                      <a:r>
                        <a:rPr lang="en-US" sz="1400" b="0" i="0" u="none" strike="noStrike" kern="1200" dirty="0" smtClean="0">
                          <a:solidFill>
                            <a:srgbClr val="000000"/>
                          </a:solidFill>
                          <a:effectLst/>
                          <a:latin typeface="Arial Narrow" panose="020B0606020202030204" pitchFamily="34" charset="0"/>
                          <a:ea typeface="+mn-ea"/>
                          <a:cs typeface="+mn-cs"/>
                        </a:rPr>
                        <a:t>reprioritisation </a:t>
                      </a:r>
                      <a:r>
                        <a:rPr lang="en-US" sz="1400" b="0" i="0" u="none" strike="noStrike" kern="1200" dirty="0">
                          <a:solidFill>
                            <a:srgbClr val="000000"/>
                          </a:solidFill>
                          <a:effectLst/>
                          <a:latin typeface="Arial Narrow" panose="020B0606020202030204" pitchFamily="34" charset="0"/>
                          <a:ea typeface="+mn-ea"/>
                          <a:cs typeface="+mn-cs"/>
                        </a:rPr>
                        <a:t>of work following the outbreak of </a:t>
                      </a:r>
                      <a:r>
                        <a:rPr lang="en-US" sz="1400" b="0" i="0" u="none" strike="noStrike" kern="1200" dirty="0" smtClean="0">
                          <a:solidFill>
                            <a:srgbClr val="000000"/>
                          </a:solidFill>
                          <a:effectLst/>
                          <a:latin typeface="Arial Narrow" panose="020B0606020202030204" pitchFamily="34" charset="0"/>
                          <a:ea typeface="+mn-ea"/>
                          <a:cs typeface="+mn-cs"/>
                        </a:rPr>
                        <a:t>COVID -</a:t>
                      </a:r>
                      <a:r>
                        <a:rPr lang="en-US" sz="1400" b="0" i="0" u="none" strike="noStrike" kern="1200" dirty="0">
                          <a:solidFill>
                            <a:srgbClr val="000000"/>
                          </a:solidFill>
                          <a:effectLst/>
                          <a:latin typeface="Arial Narrow" panose="020B0606020202030204" pitchFamily="34" charset="0"/>
                          <a:ea typeface="+mn-ea"/>
                          <a:cs typeface="+mn-cs"/>
                        </a:rPr>
                        <a:t>19 .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dirty="0" smtClean="0">
                          <a:solidFill>
                            <a:srgbClr val="000000"/>
                          </a:solidFill>
                          <a:effectLst/>
                          <a:latin typeface="Arial Narrow" panose="020B0606020202030204" pitchFamily="34" charset="0"/>
                          <a:ea typeface="+mn-ea"/>
                          <a:cs typeface="+mn-cs"/>
                        </a:rPr>
                        <a:t>Integrated Finance and SCM Strategy will </a:t>
                      </a:r>
                      <a:r>
                        <a:rPr lang="en-US" sz="1400" b="0" i="0" u="none" strike="noStrike" kern="1200" dirty="0">
                          <a:solidFill>
                            <a:srgbClr val="000000"/>
                          </a:solidFill>
                          <a:effectLst/>
                          <a:latin typeface="Arial Narrow" panose="020B0606020202030204" pitchFamily="34" charset="0"/>
                          <a:ea typeface="+mn-ea"/>
                          <a:cs typeface="+mn-cs"/>
                        </a:rPr>
                        <a:t>be approved  in 2021/2022 .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108598">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Percentage of tenders above R30 million awarded to designated groups</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rgbClr val="000000"/>
                          </a:solidFill>
                          <a:effectLst/>
                          <a:latin typeface="Arial Narrow" panose="020B0606020202030204" pitchFamily="34" charset="0"/>
                          <a:ea typeface="+mn-ea"/>
                          <a:cs typeface="+mn-cs"/>
                        </a:rPr>
                        <a:t>30% </a:t>
                      </a:r>
                      <a:endParaRPr lang="en-US" sz="1400" b="0" i="0" u="none" strike="noStrike" kern="1200" dirty="0" smtClean="0">
                        <a:solidFill>
                          <a:srgbClr val="000000"/>
                        </a:solidFill>
                        <a:effectLst/>
                        <a:latin typeface="Arial Narrow" panose="020B0606020202030204" pitchFamily="34" charset="0"/>
                        <a:ea typeface="+mn-ea"/>
                        <a:cs typeface="+mn-cs"/>
                      </a:endParaRPr>
                    </a:p>
                    <a:p>
                      <a:pPr marL="85725"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defTabSz="914331" rtl="0" eaLnBrk="1" fontAlgn="t" latinLnBrk="0" hangingPunct="1"/>
                      <a:r>
                        <a:rPr lang="en-ZA" sz="1400" b="0" i="0" u="none" strike="noStrike" kern="1200" dirty="0" smtClean="0">
                          <a:solidFill>
                            <a:srgbClr val="000000"/>
                          </a:solidFill>
                          <a:effectLst/>
                          <a:latin typeface="Arial Narrow" panose="020B0606020202030204" pitchFamily="34" charset="0"/>
                          <a:ea typeface="+mn-ea"/>
                          <a:cs typeface="+mn-cs"/>
                        </a:rPr>
                        <a:t>0%</a:t>
                      </a:r>
                      <a:endParaRPr lang="en-ZA" sz="1400" b="0" i="0" u="none" strike="noStrike" kern="1200" dirty="0">
                        <a:solidFill>
                          <a:srgbClr val="00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defTabSz="914331" rtl="0" eaLnBrk="1" fontAlgn="t" latinLnBrk="0" hangingPunct="1"/>
                      <a:r>
                        <a:rPr lang="en-US" sz="1400" b="0" i="0" u="none" strike="noStrike" kern="1200" dirty="0">
                          <a:solidFill>
                            <a:srgbClr val="FF0000"/>
                          </a:solidFill>
                          <a:effectLst/>
                          <a:latin typeface="Arial Narrow" panose="020B0606020202030204" pitchFamily="34" charset="0"/>
                          <a:ea typeface="+mn-ea"/>
                          <a:cs typeface="+mn-cs"/>
                        </a:rPr>
                        <a:t>Tenders above R30 million </a:t>
                      </a:r>
                      <a:r>
                        <a:rPr lang="en-US" sz="1400" b="0" i="0" u="none" strike="noStrike" kern="1200" dirty="0" smtClean="0">
                          <a:solidFill>
                            <a:srgbClr val="FF0000"/>
                          </a:solidFill>
                          <a:effectLst/>
                          <a:latin typeface="Arial Narrow" panose="020B0606020202030204" pitchFamily="34" charset="0"/>
                          <a:ea typeface="+mn-ea"/>
                          <a:cs typeface="+mn-cs"/>
                        </a:rPr>
                        <a:t>not awarded </a:t>
                      </a:r>
                      <a:endParaRPr lang="en-US" sz="1400" b="0" i="0" u="none" strike="noStrike" kern="1200" dirty="0">
                        <a:solidFill>
                          <a:srgbClr val="FF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DCS advertised 1 (one)  bid  above 30 million for 2020/21 financial year . The evaluation of the bid closed on the 20th </a:t>
                      </a:r>
                      <a:r>
                        <a:rPr lang="en-US" sz="1400" b="0" i="0" u="none" strike="noStrike" dirty="0" smtClean="0">
                          <a:solidFill>
                            <a:srgbClr val="000000"/>
                          </a:solidFill>
                          <a:effectLst/>
                          <a:latin typeface="Arial Narrow" panose="020B0606020202030204" pitchFamily="34" charset="0"/>
                        </a:rPr>
                        <a:t>January  </a:t>
                      </a:r>
                      <a:r>
                        <a:rPr lang="en-US" sz="1400" b="0" i="0" u="none" strike="noStrike" dirty="0">
                          <a:solidFill>
                            <a:srgbClr val="000000"/>
                          </a:solidFill>
                          <a:effectLst/>
                          <a:latin typeface="Arial Narrow" panose="020B0606020202030204" pitchFamily="34" charset="0"/>
                        </a:rPr>
                        <a:t>and evaluation commenced on 21st January  2020. Due to the volume of bids received the evaluation process could not be awarded  before the end of financial year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smtClean="0">
                          <a:solidFill>
                            <a:schemeClr val="tx1"/>
                          </a:solidFill>
                          <a:effectLst/>
                          <a:latin typeface="Arial Narrow" panose="020B0606020202030204" pitchFamily="34" charset="0"/>
                        </a:rPr>
                        <a:t>The evaluation process of bids above R30 million will be prioritised by aligning award process to the time frames of the approved procurement plan and  sensitizing bid committees to conclude the valuation process on time.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71814"/>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FINANCE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4785919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710201933"/>
              </p:ext>
            </p:extLst>
          </p:nvPr>
        </p:nvGraphicFramePr>
        <p:xfrm>
          <a:off x="251012" y="1069544"/>
          <a:ext cx="8598790" cy="5297624"/>
        </p:xfrm>
        <a:graphic>
          <a:graphicData uri="http://schemas.openxmlformats.org/drawingml/2006/table">
            <a:tbl>
              <a:tblPr firstRow="1" bandRow="1">
                <a:tableStyleId>{5C22544A-7EE6-4342-B048-85BDC9FD1C3A}</a:tableStyleId>
              </a:tblPr>
              <a:tblGrid>
                <a:gridCol w="1616153"/>
                <a:gridCol w="1317909"/>
                <a:gridCol w="1315944"/>
                <a:gridCol w="1243978"/>
                <a:gridCol w="1552403"/>
                <a:gridCol w="1552403"/>
              </a:tblGrid>
              <a:tr h="524046">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406785">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itchFamily="34" charset="0"/>
                          <a:ea typeface="+mn-ea"/>
                          <a:cs typeface="+mn-cs"/>
                        </a:rPr>
                        <a:t>Approved Master Information System and Security Technology Plan (MISSTP)</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Approved Master Information System and Security Technology Plan (MISSTP)</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smtClean="0">
                          <a:solidFill>
                            <a:srgbClr val="000000"/>
                          </a:solidFill>
                          <a:effectLst/>
                          <a:latin typeface="Arial Narrow" panose="020B0606020202030204" pitchFamily="34" charset="0"/>
                        </a:rPr>
                        <a:t>No target </a:t>
                      </a:r>
                    </a:p>
                    <a:p>
                      <a:pPr marL="85725" indent="0" algn="l" fontAlgn="t"/>
                      <a:r>
                        <a:rPr lang="en-US" sz="1400" b="0" i="0" u="none" strike="noStrike" dirty="0" smtClean="0">
                          <a:solidFill>
                            <a:srgbClr val="000000"/>
                          </a:solidFill>
                          <a:effectLst/>
                          <a:latin typeface="Arial Narrow" panose="020B0606020202030204" pitchFamily="34" charset="0"/>
                        </a:rPr>
                        <a:t>(target achieved in Q3)</a:t>
                      </a:r>
                      <a:endParaRPr lang="en-US" sz="1400" b="0" i="0" u="none" strike="noStrike" dirty="0">
                        <a:solidFill>
                          <a:srgbClr val="00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75000"/>
                      </a:schemeClr>
                    </a:solidFill>
                  </a:tcPr>
                </a:tc>
                <a:tc>
                  <a:txBody>
                    <a:bodyPr/>
                    <a:lstStyle/>
                    <a:p>
                      <a:pPr marL="85725" indent="0" algn="l" fontAlgn="ctr"/>
                      <a:r>
                        <a:rPr lang="en-ZA" sz="1400" b="0" i="0" u="none" strike="noStrike" dirty="0" smtClean="0">
                          <a:solidFill>
                            <a:schemeClr val="tx1"/>
                          </a:solidFill>
                          <a:effectLst/>
                          <a:latin typeface="Arial Narrow" panose="020B0606020202030204" pitchFamily="34" charset="0"/>
                        </a:rPr>
                        <a:t>n/a</a:t>
                      </a:r>
                      <a:endParaRPr lang="en-ZA" sz="14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75000"/>
                      </a:schemeClr>
                    </a:solidFill>
                  </a:tcPr>
                </a:tc>
                <a:tc>
                  <a:txBody>
                    <a:bodyPr/>
                    <a:lstStyle/>
                    <a:p>
                      <a:pPr marL="85725" indent="0" algn="l" fontAlgn="ctr"/>
                      <a:r>
                        <a:rPr lang="en-ZA" sz="1400" b="0" i="0" u="none" strike="noStrike" dirty="0" smtClean="0">
                          <a:solidFill>
                            <a:schemeClr val="tx1"/>
                          </a:solidFill>
                          <a:effectLst/>
                          <a:latin typeface="Arial Narrow" panose="020B0606020202030204" pitchFamily="34" charset="0"/>
                        </a:rPr>
                        <a:t>n/a</a:t>
                      </a:r>
                      <a:endParaRPr lang="en-ZA" sz="14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75000"/>
                      </a:schemeClr>
                    </a:solidFill>
                  </a:tcPr>
                </a:tc>
                <a:tc>
                  <a:txBody>
                    <a:bodyPr/>
                    <a:lstStyle/>
                    <a:p>
                      <a:pPr marL="85725" indent="0" algn="l" fontAlgn="ctr"/>
                      <a:r>
                        <a:rPr lang="en-ZA" sz="1400" b="0" i="0" u="none" strike="noStrike" dirty="0" smtClean="0">
                          <a:solidFill>
                            <a:schemeClr val="tx1"/>
                          </a:solidFill>
                          <a:effectLst/>
                          <a:latin typeface="Arial Narrow" panose="020B0606020202030204" pitchFamily="34" charset="0"/>
                        </a:rPr>
                        <a:t>n/a</a:t>
                      </a:r>
                      <a:endParaRPr lang="en-ZA" sz="14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75000"/>
                      </a:schemeClr>
                    </a:solidFill>
                  </a:tcPr>
                </a:tc>
              </a:tr>
              <a:tr h="83147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mn-cs"/>
                        </a:rPr>
                        <a:t>Number of sites where Body Scanners are installed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mn-cs"/>
                        </a:rPr>
                        <a:t>5</a:t>
                      </a:r>
                      <a:endParaRPr lang="en-US" sz="1400" b="0" i="0" u="none" strike="noStrike" kern="120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1" i="0" u="none" strike="noStrike" dirty="0">
                          <a:solidFill>
                            <a:srgbClr val="000000"/>
                          </a:solidFill>
                          <a:effectLst/>
                          <a:latin typeface="Arial Narrow" panose="020B0606020202030204" pitchFamily="34" charset="0"/>
                        </a:rPr>
                        <a:t>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5725" indent="0" algn="l" fontAlgn="ctr"/>
                      <a:r>
                        <a:rPr lang="en-ZA" sz="1400" b="0" i="0" u="none" strike="noStrike" dirty="0" smtClean="0">
                          <a:solidFill>
                            <a:srgbClr val="000000"/>
                          </a:solidFill>
                          <a:effectLst/>
                          <a:latin typeface="Arial Narrow" panose="020B0606020202030204" pitchFamily="34" charset="0"/>
                        </a:rPr>
                        <a:t>None </a:t>
                      </a:r>
                      <a:endParaRPr lang="en-ZA"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0" i="0" u="none" strike="noStrike" dirty="0" smtClean="0">
                          <a:solidFill>
                            <a:srgbClr val="000000"/>
                          </a:solidFill>
                          <a:effectLst/>
                          <a:latin typeface="Arial Narrow" panose="020B0606020202030204" pitchFamily="34" charset="0"/>
                        </a:rPr>
                        <a:t>None</a:t>
                      </a:r>
                      <a:endParaRPr lang="en-ZA"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0" i="0" u="none" strike="noStrike" dirty="0" smtClean="0">
                          <a:solidFill>
                            <a:schemeClr val="tx1"/>
                          </a:solidFill>
                          <a:effectLst/>
                          <a:latin typeface="Arial Narrow" panose="020B0606020202030204" pitchFamily="34" charset="0"/>
                        </a:rPr>
                        <a:t>n/a</a:t>
                      </a:r>
                      <a:endParaRPr lang="en-ZA" sz="14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0492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Arial Narrow" pitchFamily="34" charset="0"/>
                          <a:ea typeface="+mn-ea"/>
                          <a:cs typeface="+mn-cs"/>
                        </a:rPr>
                        <a:t>Number of sites where Mesh </a:t>
                      </a:r>
                      <a:r>
                        <a:rPr lang="en-US" sz="1400" b="1" i="0" u="none" strike="noStrike" kern="1200" dirty="0" smtClean="0">
                          <a:solidFill>
                            <a:schemeClr val="tx1"/>
                          </a:solidFill>
                          <a:effectLst/>
                          <a:latin typeface="Arial Narrow" pitchFamily="34" charset="0"/>
                          <a:ea typeface="+mn-ea"/>
                          <a:cs typeface="+mn-cs"/>
                        </a:rPr>
                        <a:t>Network and Integrated Security System are </a:t>
                      </a:r>
                      <a:r>
                        <a:rPr lang="en-US" sz="1400" b="1" i="0" u="none" strike="noStrike" kern="1200" dirty="0">
                          <a:solidFill>
                            <a:schemeClr val="tx1"/>
                          </a:solidFill>
                          <a:effectLst/>
                          <a:latin typeface="Arial Narrow" pitchFamily="34" charset="0"/>
                          <a:ea typeface="+mn-ea"/>
                          <a:cs typeface="+mn-cs"/>
                        </a:rPr>
                        <a:t>installed (ISS)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mn-cs"/>
                        </a:rPr>
                        <a:t>5</a:t>
                      </a:r>
                      <a:endParaRPr lang="en-US" sz="1400" b="0" i="0" u="none" strike="noStrike" kern="120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1" i="0" u="none" strike="noStrike" dirty="0">
                          <a:solidFill>
                            <a:srgbClr val="000000"/>
                          </a:solidFill>
                          <a:effectLst/>
                          <a:latin typeface="Arial Narrow" panose="020B0606020202030204" pitchFamily="34" charset="0"/>
                        </a:rPr>
                        <a:t>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fontAlgn="ctr"/>
                      <a:r>
                        <a:rPr lang="en-ZA" sz="1400" b="0" i="0" u="none" strike="noStrike" dirty="0">
                          <a:solidFill>
                            <a:srgbClr val="FF0000"/>
                          </a:solidFill>
                          <a:effectLst/>
                          <a:latin typeface="Arial Narrow" panose="020B0606020202030204" pitchFamily="34" charset="0"/>
                        </a:rPr>
                        <a:t>-5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Delay in </a:t>
                      </a:r>
                      <a:r>
                        <a:rPr lang="en-US" sz="1400" b="0" i="0" u="none" strike="noStrike" dirty="0" smtClean="0">
                          <a:solidFill>
                            <a:srgbClr val="000000"/>
                          </a:solidFill>
                          <a:effectLst/>
                          <a:latin typeface="Arial Narrow" panose="020B0606020202030204" pitchFamily="34" charset="0"/>
                        </a:rPr>
                        <a:t>procurement </a:t>
                      </a:r>
                      <a:r>
                        <a:rPr lang="en-US" sz="1400" b="0" i="0" u="none" strike="noStrike" dirty="0">
                          <a:solidFill>
                            <a:srgbClr val="000000"/>
                          </a:solidFill>
                          <a:effectLst/>
                          <a:latin typeface="Arial Narrow" panose="020B0606020202030204" pitchFamily="34" charset="0"/>
                        </a:rPr>
                        <a:t>due to </a:t>
                      </a:r>
                      <a:r>
                        <a:rPr lang="en-US" sz="1400" b="0" i="0" u="none" strike="noStrike" dirty="0" smtClean="0">
                          <a:solidFill>
                            <a:srgbClr val="000000"/>
                          </a:solidFill>
                          <a:effectLst/>
                          <a:latin typeface="Arial Narrow" panose="020B0606020202030204" pitchFamily="34" charset="0"/>
                        </a:rPr>
                        <a:t>unavailabity </a:t>
                      </a:r>
                      <a:r>
                        <a:rPr lang="en-US" sz="1400" b="0" i="0" u="none" strike="noStrike" dirty="0">
                          <a:solidFill>
                            <a:srgbClr val="000000"/>
                          </a:solidFill>
                          <a:effectLst/>
                          <a:latin typeface="Arial Narrow" panose="020B0606020202030204" pitchFamily="34" charset="0"/>
                        </a:rPr>
                        <a:t>of correct solutions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Request for a deviation to use a state owned entity  to provide the solution.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104834">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rgbClr val="000000"/>
                          </a:solidFill>
                          <a:effectLst/>
                          <a:latin typeface="Arial Narrow" panose="020B0606020202030204" pitchFamily="34" charset="0"/>
                          <a:ea typeface="+mn-ea"/>
                          <a:cs typeface="+mn-cs"/>
                        </a:rPr>
                        <a:t>Number of sites where sensing and surveillance system are installed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kern="1200" dirty="0" smtClean="0">
                          <a:solidFill>
                            <a:srgbClr val="000000"/>
                          </a:solidFill>
                          <a:effectLst/>
                          <a:latin typeface="Arial Narrow" pitchFamily="34" charset="0"/>
                          <a:ea typeface="+mn-ea"/>
                          <a:cs typeface="+mn-cs"/>
                        </a:rPr>
                        <a:t>5</a:t>
                      </a:r>
                      <a:endParaRPr lang="en-US" sz="1400" b="0" i="0" u="none" strike="noStrike" kern="1200" dirty="0">
                        <a:solidFill>
                          <a:srgbClr val="000000"/>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400" b="1" i="0" u="none" strike="noStrike" dirty="0">
                          <a:solidFill>
                            <a:srgbClr val="000000"/>
                          </a:solidFill>
                          <a:effectLst/>
                          <a:latin typeface="Arial Narrow" panose="020B0606020202030204" pitchFamily="34" charset="0"/>
                        </a:rPr>
                        <a:t>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5725" indent="0" algn="l" fontAlgn="ctr"/>
                      <a:r>
                        <a:rPr lang="en-ZA" sz="1400" b="0" i="0" u="none" strike="noStrike" dirty="0">
                          <a:solidFill>
                            <a:srgbClr val="FF0000"/>
                          </a:solidFill>
                          <a:effectLst/>
                          <a:latin typeface="Arial Narrow" panose="020B0606020202030204" pitchFamily="34" charset="0"/>
                        </a:rPr>
                        <a:t>-4</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Delay in </a:t>
                      </a:r>
                      <a:r>
                        <a:rPr lang="en-US" sz="1400" b="0" i="0" u="none" strike="noStrike" dirty="0" smtClean="0">
                          <a:solidFill>
                            <a:srgbClr val="000000"/>
                          </a:solidFill>
                          <a:effectLst/>
                          <a:latin typeface="Arial Narrow" panose="020B0606020202030204" pitchFamily="34" charset="0"/>
                        </a:rPr>
                        <a:t>procurement </a:t>
                      </a:r>
                      <a:r>
                        <a:rPr lang="en-US" sz="1400" b="0" i="0" u="none" strike="noStrike" dirty="0">
                          <a:solidFill>
                            <a:srgbClr val="000000"/>
                          </a:solidFill>
                          <a:effectLst/>
                          <a:latin typeface="Arial Narrow" panose="020B0606020202030204" pitchFamily="34" charset="0"/>
                        </a:rPr>
                        <a:t>due to unavailabity of correct solutions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Site assessment completed and alternative solution was proposed.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9524"/>
            <a:ext cx="9144000" cy="931769"/>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72135295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66248818"/>
              </p:ext>
            </p:extLst>
          </p:nvPr>
        </p:nvGraphicFramePr>
        <p:xfrm>
          <a:off x="250370" y="1132296"/>
          <a:ext cx="8519920" cy="5156821"/>
        </p:xfrm>
        <a:graphic>
          <a:graphicData uri="http://schemas.openxmlformats.org/drawingml/2006/table">
            <a:tbl>
              <a:tblPr firstRow="1" bandRow="1">
                <a:tableStyleId>{5C22544A-7EE6-4342-B048-85BDC9FD1C3A}</a:tableStyleId>
              </a:tblPr>
              <a:tblGrid>
                <a:gridCol w="1609610"/>
                <a:gridCol w="1422257"/>
                <a:gridCol w="1143451"/>
                <a:gridCol w="1221822"/>
                <a:gridCol w="1561390"/>
                <a:gridCol w="1561390"/>
              </a:tblGrid>
              <a:tr h="1011746">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545D70"/>
                    </a:solidFill>
                  </a:tcPr>
                </a:tc>
              </a:tr>
              <a:tr h="130378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rgbClr val="000000"/>
                          </a:solidFill>
                          <a:effectLst/>
                          <a:latin typeface="Arial Narrow" panose="020B0606020202030204" pitchFamily="34" charset="0"/>
                          <a:ea typeface="+mn-ea"/>
                          <a:cs typeface="+mn-cs"/>
                        </a:rPr>
                        <a:t>Number of sites where Inmate Communications systems are installed</a:t>
                      </a: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ctr"/>
                      <a:r>
                        <a:rPr lang="en-ZA" sz="1400" b="0" i="0" u="none" strike="noStrike" dirty="0">
                          <a:solidFill>
                            <a:srgbClr val="000000"/>
                          </a:solidFill>
                          <a:effectLst/>
                          <a:latin typeface="Arial Narrow" panose="020B0606020202030204" pitchFamily="34" charset="0"/>
                        </a:rPr>
                        <a:t>5</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ctr"/>
                      <a:r>
                        <a:rPr lang="en-ZA" sz="1400" b="1" i="0" u="none" strike="noStrike" dirty="0">
                          <a:solidFill>
                            <a:schemeClr val="bg1"/>
                          </a:solidFill>
                          <a:effectLst/>
                          <a:latin typeface="Arial Narrow" panose="020B0606020202030204" pitchFamily="34" charset="0"/>
                        </a:rPr>
                        <a:t>0</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F0000"/>
                    </a:solidFill>
                  </a:tcPr>
                </a:tc>
                <a:tc>
                  <a:txBody>
                    <a:bodyPr/>
                    <a:lstStyle/>
                    <a:p>
                      <a:pPr marL="85725" indent="0" algn="l" fontAlgn="ctr"/>
                      <a:r>
                        <a:rPr lang="en-ZA" sz="1400" b="0" i="0" u="none" strike="noStrike" dirty="0">
                          <a:solidFill>
                            <a:srgbClr val="FF0000"/>
                          </a:solidFill>
                          <a:effectLst/>
                          <a:latin typeface="Arial Narrow" panose="020B0606020202030204" pitchFamily="34" charset="0"/>
                        </a:rPr>
                        <a:t>-5</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Delay in </a:t>
                      </a:r>
                      <a:r>
                        <a:rPr lang="en-US" sz="1400" b="0" i="0" u="none" strike="noStrike" dirty="0" smtClean="0">
                          <a:solidFill>
                            <a:srgbClr val="000000"/>
                          </a:solidFill>
                          <a:effectLst/>
                          <a:latin typeface="Arial Narrow" panose="020B0606020202030204" pitchFamily="34" charset="0"/>
                        </a:rPr>
                        <a:t>procurement </a:t>
                      </a:r>
                      <a:r>
                        <a:rPr lang="en-US" sz="1400" b="0" i="0" u="none" strike="noStrike" dirty="0">
                          <a:solidFill>
                            <a:srgbClr val="000000"/>
                          </a:solidFill>
                          <a:effectLst/>
                          <a:latin typeface="Arial Narrow" panose="020B0606020202030204" pitchFamily="34" charset="0"/>
                        </a:rPr>
                        <a:t>due to </a:t>
                      </a:r>
                      <a:r>
                        <a:rPr lang="en-US" sz="1400" b="0" i="0" u="none" strike="noStrike" dirty="0" smtClean="0">
                          <a:solidFill>
                            <a:srgbClr val="000000"/>
                          </a:solidFill>
                          <a:effectLst/>
                          <a:latin typeface="Arial Narrow" panose="020B0606020202030204" pitchFamily="34" charset="0"/>
                        </a:rPr>
                        <a:t>unavailability </a:t>
                      </a:r>
                      <a:r>
                        <a:rPr lang="en-US" sz="1400" b="0" i="0" u="none" strike="noStrike" dirty="0">
                          <a:solidFill>
                            <a:srgbClr val="000000"/>
                          </a:solidFill>
                          <a:effectLst/>
                          <a:latin typeface="Arial Narrow" panose="020B0606020202030204" pitchFamily="34" charset="0"/>
                        </a:rPr>
                        <a:t>of correct solutions</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Site assessment completed and alternative solution was proposed.</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1311827">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500" b="1" i="0" u="none" strike="noStrike" kern="1200" dirty="0">
                          <a:solidFill>
                            <a:srgbClr val="000000"/>
                          </a:solidFill>
                          <a:effectLst/>
                          <a:latin typeface="Arial Narrow" pitchFamily="34" charset="0"/>
                          <a:ea typeface="+mn-ea"/>
                          <a:cs typeface="+mn-cs"/>
                        </a:rPr>
                        <a:t>Percentage of sites installed with network infrastructure</a:t>
                      </a: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ctr"/>
                      <a:r>
                        <a:rPr lang="en-ZA" sz="1400" b="0" i="0" u="none" strike="noStrike" dirty="0">
                          <a:solidFill>
                            <a:srgbClr val="000000"/>
                          </a:solidFill>
                          <a:effectLst/>
                          <a:latin typeface="Arial Narrow" panose="020B0606020202030204" pitchFamily="34" charset="0"/>
                        </a:rPr>
                        <a:t>48.6%</a:t>
                      </a: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fontAlgn="ctr"/>
                      <a:r>
                        <a:rPr lang="en-ZA" sz="1400" b="1" i="0" u="none" strike="noStrike" dirty="0" smtClean="0">
                          <a:solidFill>
                            <a:schemeClr val="bg1"/>
                          </a:solidFill>
                          <a:effectLst/>
                          <a:latin typeface="Arial Narrow" panose="020B0606020202030204" pitchFamily="34" charset="0"/>
                        </a:rPr>
                        <a:t>43,06%</a:t>
                      </a:r>
                    </a:p>
                    <a:p>
                      <a:pPr marL="85725" indent="0" algn="l" fontAlgn="ctr"/>
                      <a:r>
                        <a:rPr lang="en-ZA" sz="1400" b="1" i="0" u="none" strike="noStrike" dirty="0" smtClean="0">
                          <a:solidFill>
                            <a:schemeClr val="bg1"/>
                          </a:solidFill>
                          <a:effectLst/>
                          <a:latin typeface="Arial Narrow" panose="020B0606020202030204" pitchFamily="34" charset="0"/>
                        </a:rPr>
                        <a:t>(155/360)</a:t>
                      </a:r>
                      <a:endParaRPr lang="en-ZA" sz="1400" b="1" i="0" u="none" strike="noStrike" dirty="0">
                        <a:solidFill>
                          <a:schemeClr val="bg1"/>
                        </a:solidFill>
                        <a:effectLst/>
                        <a:latin typeface="Arial Narrow" panose="020B0606020202030204" pitchFamily="34" charset="0"/>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F0000"/>
                    </a:solidFill>
                  </a:tcPr>
                </a:tc>
                <a:tc>
                  <a:txBody>
                    <a:bodyPr/>
                    <a:lstStyle/>
                    <a:p>
                      <a:pPr marL="85725" indent="0" algn="l" fontAlgn="ctr"/>
                      <a:r>
                        <a:rPr lang="en-ZA" sz="1400" b="0" i="0" u="none" strike="noStrike" dirty="0">
                          <a:solidFill>
                            <a:srgbClr val="FF0000"/>
                          </a:solidFill>
                          <a:effectLst/>
                          <a:latin typeface="Arial Narrow" panose="020B0606020202030204" pitchFamily="34" charset="0"/>
                        </a:rPr>
                        <a:t>-</a:t>
                      </a:r>
                      <a:r>
                        <a:rPr lang="en-ZA" sz="1400" b="0" i="0" u="none" strike="noStrike" dirty="0" smtClean="0">
                          <a:solidFill>
                            <a:srgbClr val="FF0000"/>
                          </a:solidFill>
                          <a:effectLst/>
                          <a:latin typeface="Arial Narrow" panose="020B0606020202030204" pitchFamily="34" charset="0"/>
                        </a:rPr>
                        <a:t>5,54%</a:t>
                      </a:r>
                      <a:endParaRPr lang="en-ZA" sz="1400" b="0" i="0" u="none" strike="noStrike" dirty="0">
                        <a:solidFill>
                          <a:srgbClr val="FF0000"/>
                        </a:solidFill>
                        <a:effectLst/>
                        <a:latin typeface="Arial Narrow" panose="020B0606020202030204" pitchFamily="34" charset="0"/>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defTabSz="914331" rtl="0" eaLnBrk="1" fontAlgn="t" latinLnBrk="0" hangingPunct="1"/>
                      <a:r>
                        <a:rPr lang="en-US" sz="1400" b="0" i="0" u="none" strike="noStrike" kern="1200" dirty="0">
                          <a:solidFill>
                            <a:srgbClr val="000000"/>
                          </a:solidFill>
                          <a:effectLst/>
                          <a:latin typeface="Arial Narrow" panose="020B0606020202030204" pitchFamily="34" charset="0"/>
                          <a:ea typeface="+mn-ea"/>
                          <a:cs typeface="+mn-cs"/>
                        </a:rPr>
                        <a:t>Delay in procurement from SITA</a:t>
                      </a:r>
                      <a:br>
                        <a:rPr lang="en-US" sz="1400" b="0" i="0" u="none" strike="noStrike" kern="1200" dirty="0">
                          <a:solidFill>
                            <a:srgbClr val="000000"/>
                          </a:solidFill>
                          <a:effectLst/>
                          <a:latin typeface="Arial Narrow" panose="020B0606020202030204" pitchFamily="34" charset="0"/>
                          <a:ea typeface="+mn-ea"/>
                          <a:cs typeface="+mn-cs"/>
                        </a:rPr>
                      </a:br>
                      <a:endParaRPr lang="en-US" sz="1400" b="0" i="0" u="none" strike="noStrike" kern="1200" dirty="0">
                        <a:solidFill>
                          <a:srgbClr val="000000"/>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5725" indent="0" algn="l" defTabSz="914331" rtl="0" eaLnBrk="1" fontAlgn="t" latinLnBrk="0" hangingPunct="1"/>
                      <a:r>
                        <a:rPr lang="en-US" sz="1400" b="0" i="0" u="none" strike="noStrike" kern="1200" dirty="0" smtClean="0">
                          <a:solidFill>
                            <a:srgbClr val="000000"/>
                          </a:solidFill>
                          <a:effectLst/>
                          <a:latin typeface="Arial Narrow" panose="020B0606020202030204" pitchFamily="34" charset="0"/>
                          <a:ea typeface="+mn-ea"/>
                          <a:cs typeface="+mn-cs"/>
                        </a:rPr>
                        <a:t>Request for deviation from using SITA</a:t>
                      </a:r>
                      <a:endParaRPr lang="en-US" sz="1400" b="0" i="0" u="none" strike="noStrike" kern="1200" dirty="0">
                        <a:solidFill>
                          <a:srgbClr val="000000"/>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r h="1529463">
                <a:tc>
                  <a:txBody>
                    <a:bodyPr/>
                    <a:lstStyle/>
                    <a:p>
                      <a:pPr marL="87313" indent="0" algn="l" fontAlgn="t"/>
                      <a:r>
                        <a:rPr lang="en-US" sz="1500" b="1" i="0" u="none" strike="noStrike" dirty="0">
                          <a:solidFill>
                            <a:srgbClr val="000000"/>
                          </a:solidFill>
                          <a:effectLst/>
                          <a:latin typeface="Arial Narrow" pitchFamily="34" charset="0"/>
                        </a:rPr>
                        <a:t>Number of sites Implemented with Health (COVID-19) Screening APP with tracking, tracing and plotting </a:t>
                      </a:r>
                    </a:p>
                  </a:txBody>
                  <a:tcPr marL="6350" marR="6350" marT="635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7313" indent="0" algn="l" fontAlgn="t"/>
                      <a:r>
                        <a:rPr lang="en-US" sz="1500" b="0" i="0" u="none" strike="noStrike" kern="1200" dirty="0" smtClean="0">
                          <a:solidFill>
                            <a:srgbClr val="000000"/>
                          </a:solidFill>
                          <a:effectLst/>
                          <a:latin typeface="Arial Narrow" panose="020B0606020202030204" pitchFamily="34" charset="0"/>
                          <a:ea typeface="+mn-ea"/>
                          <a:cs typeface="+mn-cs"/>
                        </a:rPr>
                        <a:t>57</a:t>
                      </a:r>
                      <a:endParaRPr lang="en-US" sz="1500" b="0" i="0" u="none" strike="noStrike" kern="1200" dirty="0">
                        <a:solidFill>
                          <a:srgbClr val="000000"/>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7313" indent="0" algn="l" fontAlgn="t"/>
                      <a:r>
                        <a:rPr lang="en-ZA" sz="1500" b="1" i="0" u="none" strike="noStrike" kern="1200" dirty="0" smtClean="0">
                          <a:solidFill>
                            <a:schemeClr val="bg1"/>
                          </a:solidFill>
                          <a:effectLst/>
                          <a:latin typeface="Arial Narrow" panose="020B0606020202030204" pitchFamily="34" charset="0"/>
                          <a:ea typeface="+mn-ea"/>
                          <a:cs typeface="+mn-cs"/>
                        </a:rPr>
                        <a:t>57</a:t>
                      </a: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rgbClr val="FF0000"/>
                    </a:solidFill>
                  </a:tcPr>
                </a:tc>
                <a:tc>
                  <a:txBody>
                    <a:bodyPr/>
                    <a:lstStyle/>
                    <a:p>
                      <a:pPr marL="87313" indent="0" algn="l" fontAlgn="t"/>
                      <a:r>
                        <a:rPr lang="en-ZA" sz="1500" b="0" i="0" u="none" strike="noStrike" kern="1200" dirty="0" smtClean="0">
                          <a:solidFill>
                            <a:schemeClr val="tx1"/>
                          </a:solidFill>
                          <a:effectLst/>
                          <a:latin typeface="Arial Narrow" panose="020B0606020202030204" pitchFamily="34" charset="0"/>
                          <a:ea typeface="+mn-ea"/>
                          <a:cs typeface="+mn-cs"/>
                        </a:rPr>
                        <a:t>None</a:t>
                      </a:r>
                      <a:endParaRPr lang="en-ZA" sz="1500" b="0" i="0" u="none" strike="noStrike" kern="1200" dirty="0">
                        <a:solidFill>
                          <a:schemeClr val="tx1"/>
                        </a:solidFill>
                        <a:effectLst/>
                        <a:latin typeface="Arial Narrow" panose="020B0606020202030204" pitchFamily="34" charset="0"/>
                        <a:ea typeface="+mn-ea"/>
                        <a:cs typeface="+mn-cs"/>
                      </a:endParaRPr>
                    </a:p>
                  </a:txBody>
                  <a:tcPr marL="9525" marR="9525" marT="9525"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500" b="0" i="0" u="none" strike="noStrike" kern="1200" noProof="0" dirty="0" smtClean="0">
                          <a:solidFill>
                            <a:schemeClr val="tx1"/>
                          </a:solidFill>
                          <a:effectLst/>
                          <a:latin typeface="Arial Narrow" panose="020B0606020202030204" pitchFamily="34" charset="0"/>
                          <a:ea typeface="+mn-ea"/>
                          <a:cs typeface="+mn-cs"/>
                        </a:rPr>
                        <a:t>None</a:t>
                      </a:r>
                      <a:endParaRPr lang="en-US" sz="1500" b="0" i="0" u="none" strike="noStrike" kern="1200" noProof="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500" b="0" i="0" u="none" strike="noStrike" kern="1200" noProof="0" dirty="0" smtClean="0">
                          <a:solidFill>
                            <a:schemeClr val="tx1"/>
                          </a:solidFill>
                          <a:effectLst/>
                          <a:latin typeface="Arial Narrow" panose="020B0606020202030204" pitchFamily="34" charset="0"/>
                          <a:ea typeface="+mn-ea"/>
                          <a:cs typeface="+mn-cs"/>
                        </a:rPr>
                        <a:t> n/a </a:t>
                      </a:r>
                      <a:endParaRPr lang="en-US" sz="1500" b="0" i="0" u="none" strike="noStrike" kern="1200" noProof="0" dirty="0">
                        <a:solidFill>
                          <a:schemeClr val="tx1"/>
                        </a:solidFill>
                        <a:effectLst/>
                        <a:latin typeface="Arial Narrow" panose="020B0606020202030204" pitchFamily="34" charset="0"/>
                        <a:ea typeface="+mn-ea"/>
                        <a:cs typeface="+mn-cs"/>
                      </a:endParaRPr>
                    </a:p>
                  </a:txBody>
                  <a:tcPr marL="0" marR="0" marT="0" marB="0">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40715"/>
            <a:ext cx="9144000" cy="891614"/>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51581691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023853948"/>
              </p:ext>
            </p:extLst>
          </p:nvPr>
        </p:nvGraphicFramePr>
        <p:xfrm>
          <a:off x="250370" y="1132296"/>
          <a:ext cx="8591480" cy="3812210"/>
        </p:xfrm>
        <a:graphic>
          <a:graphicData uri="http://schemas.openxmlformats.org/drawingml/2006/table">
            <a:tbl>
              <a:tblPr firstRow="1" bandRow="1">
                <a:tableStyleId>{5C22544A-7EE6-4342-B048-85BDC9FD1C3A}</a:tableStyleId>
              </a:tblPr>
              <a:tblGrid>
                <a:gridCol w="1641492"/>
                <a:gridCol w="1450428"/>
                <a:gridCol w="1166100"/>
                <a:gridCol w="850789"/>
                <a:gridCol w="1916264"/>
                <a:gridCol w="1566407"/>
              </a:tblGrid>
              <a:tr h="961008">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851202">
                <a:tc>
                  <a:txBody>
                    <a:bodyPr/>
                    <a:lstStyle/>
                    <a:p>
                      <a:pPr marL="87313" indent="0" algn="l" fontAlgn="t"/>
                      <a:r>
                        <a:rPr lang="en-US" sz="1500" b="1" i="0" u="none" strike="noStrike" dirty="0">
                          <a:solidFill>
                            <a:srgbClr val="000000"/>
                          </a:solidFill>
                          <a:effectLst/>
                          <a:latin typeface="Arial Narrow" pitchFamily="34" charset="0"/>
                        </a:rPr>
                        <a:t>Percentage of Information Systems (IIMS) implemented as per MISSTP</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500" b="0" i="0" u="none" strike="noStrike" dirty="0" smtClean="0">
                          <a:solidFill>
                            <a:srgbClr val="000000"/>
                          </a:solidFill>
                          <a:effectLst/>
                          <a:latin typeface="Arial Narrow" pitchFamily="34" charset="0"/>
                        </a:rPr>
                        <a:t>12%</a:t>
                      </a:r>
                      <a:endParaRPr lang="en-ZA" sz="15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ctr" latinLnBrk="0" hangingPunct="1">
                        <a:lnSpc>
                          <a:spcPct val="100000"/>
                        </a:lnSpc>
                        <a:spcBef>
                          <a:spcPts val="0"/>
                        </a:spcBef>
                        <a:spcAft>
                          <a:spcPts val="0"/>
                        </a:spcAft>
                        <a:buClrTx/>
                        <a:buSzTx/>
                        <a:buFontTx/>
                        <a:buNone/>
                        <a:tabLst/>
                        <a:defRPr/>
                      </a:pPr>
                      <a:r>
                        <a:rPr lang="en-ZA" sz="1500" b="1" i="0" u="none" strike="noStrike" dirty="0" smtClean="0">
                          <a:solidFill>
                            <a:schemeClr val="bg1"/>
                          </a:solidFill>
                          <a:effectLst/>
                          <a:latin typeface="Arial Narrow" pitchFamily="34" charset="0"/>
                        </a:rPr>
                        <a:t>5,64%</a:t>
                      </a:r>
                    </a:p>
                    <a:p>
                      <a:pPr marL="87313" indent="0" algn="l" fontAlgn="ctr"/>
                      <a:r>
                        <a:rPr lang="en-ZA" sz="1500" b="1" i="0" u="none" strike="noStrike" dirty="0" smtClean="0">
                          <a:solidFill>
                            <a:schemeClr val="bg1"/>
                          </a:solidFill>
                          <a:effectLst/>
                          <a:latin typeface="Arial Narrow" pitchFamily="34" charset="0"/>
                        </a:rPr>
                        <a:t>(26/461)</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7313" indent="0" algn="l" fontAlgn="t"/>
                      <a:r>
                        <a:rPr lang="en-ZA" sz="1500" b="0" i="0" u="none" strike="noStrike" kern="1200" dirty="0" smtClean="0">
                          <a:solidFill>
                            <a:srgbClr val="FF0000"/>
                          </a:solidFill>
                          <a:effectLst/>
                          <a:latin typeface="Arial Narrow" pitchFamily="34" charset="0"/>
                          <a:ea typeface="+mn-ea"/>
                          <a:cs typeface="+mn-cs"/>
                        </a:rPr>
                        <a:t>-</a:t>
                      </a:r>
                      <a:r>
                        <a:rPr lang="en-ZA" sz="1500" b="0" i="0" u="none" strike="noStrike" dirty="0" smtClean="0">
                          <a:solidFill>
                            <a:srgbClr val="FF0000"/>
                          </a:solidFill>
                          <a:effectLst/>
                          <a:latin typeface="Arial Narrow" pitchFamily="34" charset="0"/>
                        </a:rPr>
                        <a:t>6,36</a:t>
                      </a:r>
                      <a:r>
                        <a:rPr lang="en-ZA" sz="1500" b="0" i="0" u="none" strike="noStrike" kern="1200" dirty="0" smtClean="0">
                          <a:solidFill>
                            <a:srgbClr val="FF0000"/>
                          </a:solidFill>
                          <a:effectLst/>
                          <a:latin typeface="Arial Narrow" pitchFamily="34" charset="0"/>
                          <a:ea typeface="+mn-ea"/>
                          <a:cs typeface="+mn-cs"/>
                        </a:rPr>
                        <a:t>%</a:t>
                      </a:r>
                      <a:endParaRPr lang="en-ZA" sz="1500" b="0" i="0" u="none" strike="noStrike" kern="1200" dirty="0">
                        <a:solidFill>
                          <a:srgbClr val="FF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500" b="0" i="0" u="none" strike="noStrike" dirty="0">
                          <a:solidFill>
                            <a:srgbClr val="000000"/>
                          </a:solidFill>
                          <a:effectLst/>
                          <a:latin typeface="Arial Narrow" panose="020B0606020202030204" pitchFamily="34" charset="0"/>
                        </a:rPr>
                        <a:t>The lockdown regulations between level 1 - 3 did not permit travel to regions and management areas which created a backlog. In addition the 50/50 working arrangement limited the capacity to implement in the required time frames. Limited Capacity to deploy the solution.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500" b="0" i="0" u="none" strike="noStrike" dirty="0" smtClean="0">
                          <a:solidFill>
                            <a:srgbClr val="000000"/>
                          </a:solidFill>
                          <a:effectLst/>
                          <a:latin typeface="Arial Narrow" panose="020B0606020202030204" pitchFamily="34" charset="0"/>
                        </a:rPr>
                        <a:t>The IIMS implementation plan will be reviewed taking into consideration the resource constraints and COVID-19 restrictions. </a:t>
                      </a:r>
                      <a:endParaRPr lang="en-US" sz="15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40715"/>
            <a:ext cx="9144000" cy="891614"/>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1734090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01711266"/>
              </p:ext>
            </p:extLst>
          </p:nvPr>
        </p:nvGraphicFramePr>
        <p:xfrm>
          <a:off x="250370" y="1132296"/>
          <a:ext cx="8591480" cy="3181325"/>
        </p:xfrm>
        <a:graphic>
          <a:graphicData uri="http://schemas.openxmlformats.org/drawingml/2006/table">
            <a:tbl>
              <a:tblPr firstRow="1" bandRow="1">
                <a:tableStyleId>{5C22544A-7EE6-4342-B048-85BDC9FD1C3A}</a:tableStyleId>
              </a:tblPr>
              <a:tblGrid>
                <a:gridCol w="1641492"/>
                <a:gridCol w="1450428"/>
                <a:gridCol w="1166100"/>
                <a:gridCol w="1246024"/>
                <a:gridCol w="1592317"/>
                <a:gridCol w="1495119"/>
              </a:tblGrid>
              <a:tr h="820257">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361068">
                <a:tc>
                  <a:txBody>
                    <a:bodyPr/>
                    <a:lstStyle/>
                    <a:p>
                      <a:pPr marL="0" indent="0" algn="l" defTabSz="914331" rtl="0" eaLnBrk="1" fontAlgn="t" latinLnBrk="0" hangingPunct="1"/>
                      <a:r>
                        <a:rPr lang="en-US" sz="1600" b="1" i="0" u="none" strike="noStrike" kern="1200" dirty="0" smtClean="0">
                          <a:solidFill>
                            <a:srgbClr val="000000"/>
                          </a:solidFill>
                          <a:effectLst/>
                          <a:latin typeface="Arial Narrow" pitchFamily="34" charset="0"/>
                          <a:ea typeface="+mn-ea"/>
                          <a:cs typeface="+mn-cs"/>
                        </a:rPr>
                        <a:t>Percentage of correctional facilities and PPP's facilities inspected on the conditions and treatment of inmates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600" b="0" i="0" u="none" strike="noStrike" kern="1200" dirty="0" smtClean="0">
                          <a:solidFill>
                            <a:schemeClr val="tx1"/>
                          </a:solidFill>
                          <a:effectLst/>
                          <a:latin typeface="Arial Narrow" panose="020B0606020202030204" pitchFamily="34" charset="0"/>
                          <a:ea typeface="+mn-ea"/>
                          <a:cs typeface="+mn-cs"/>
                        </a:rPr>
                        <a:t>56%  </a:t>
                      </a:r>
                    </a:p>
                    <a:p>
                      <a:pPr marL="87313" indent="0" algn="l" defTabSz="914331" rtl="0" eaLnBrk="1" fontAlgn="t" latinLnBrk="0" hangingPunct="1"/>
                      <a:r>
                        <a:rPr lang="en-US" sz="1600" b="0" i="0" u="none" strike="noStrike" kern="1200" dirty="0" smtClean="0">
                          <a:solidFill>
                            <a:schemeClr val="tx1"/>
                          </a:solidFill>
                          <a:effectLst/>
                          <a:latin typeface="Arial Narrow" panose="020B0606020202030204" pitchFamily="34" charset="0"/>
                          <a:ea typeface="+mn-ea"/>
                          <a:cs typeface="+mn-cs"/>
                        </a:rPr>
                        <a:t>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ctr"/>
                      <a:r>
                        <a:rPr lang="en-ZA" sz="1600" b="1" i="0" u="none" strike="noStrike" dirty="0" smtClean="0">
                          <a:solidFill>
                            <a:schemeClr val="bg1"/>
                          </a:solidFill>
                          <a:effectLst/>
                          <a:latin typeface="Arial Narrow" panose="020B0606020202030204" pitchFamily="34" charset="0"/>
                        </a:rPr>
                        <a:t>56,35%</a:t>
                      </a:r>
                    </a:p>
                    <a:p>
                      <a:pPr marL="85725" indent="0" algn="l" fontAlgn="ctr"/>
                      <a:r>
                        <a:rPr lang="en-ZA" sz="1600" b="1" i="0" u="none" strike="noStrike" dirty="0" smtClean="0">
                          <a:solidFill>
                            <a:schemeClr val="bg1"/>
                          </a:solidFill>
                          <a:effectLst/>
                          <a:latin typeface="Arial Narrow" panose="020B0606020202030204" pitchFamily="34" charset="0"/>
                        </a:rPr>
                        <a:t>(137/243)</a:t>
                      </a:r>
                      <a:endParaRPr lang="en-ZA" sz="1600" b="1" i="0" u="none" strike="noStrike" dirty="0">
                        <a:solidFill>
                          <a:schemeClr val="bg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5725" indent="0" algn="l" defTabSz="914331" rtl="0" eaLnBrk="1" fontAlgn="t" latinLnBrk="0" hangingPunct="1"/>
                      <a:r>
                        <a:rPr lang="en-ZA" sz="1600" b="0" i="0" u="none" strike="noStrike" kern="1200" dirty="0" smtClean="0">
                          <a:solidFill>
                            <a:srgbClr val="000000"/>
                          </a:solidFill>
                          <a:effectLst/>
                          <a:latin typeface="Arial Narrow" panose="020B0606020202030204" pitchFamily="34" charset="0"/>
                          <a:ea typeface="+mn-ea"/>
                          <a:cs typeface="+mn-cs"/>
                        </a:rPr>
                        <a:t>None</a:t>
                      </a:r>
                      <a:r>
                        <a:rPr lang="en-ZA" sz="1600" b="0" i="0" u="none" strike="noStrike" kern="1200" baseline="0" dirty="0" smtClean="0">
                          <a:solidFill>
                            <a:srgbClr val="000000"/>
                          </a:solidFill>
                          <a:effectLst/>
                          <a:latin typeface="Arial Narrow" panose="020B0606020202030204" pitchFamily="34" charset="0"/>
                          <a:ea typeface="+mn-ea"/>
                          <a:cs typeface="+mn-cs"/>
                        </a:rPr>
                        <a:t> </a:t>
                      </a:r>
                      <a:endParaRPr lang="en-ZA" sz="1600" b="0" i="0" u="none" strike="noStrike" kern="1200" dirty="0" smtClean="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600" b="0" i="0" u="none" strike="noStrike" dirty="0" smtClean="0">
                          <a:solidFill>
                            <a:srgbClr val="000000"/>
                          </a:solidFill>
                          <a:effectLst/>
                          <a:latin typeface="Arial Narrow" pitchFamily="34" charset="0"/>
                        </a:rPr>
                        <a:t>None </a:t>
                      </a:r>
                      <a:endParaRPr lang="en-US" sz="16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600" b="0" i="0" u="none" strike="noStrike" dirty="0" smtClean="0">
                          <a:solidFill>
                            <a:srgbClr val="000000"/>
                          </a:solidFill>
                          <a:effectLst/>
                          <a:latin typeface="Arial Narrow" pitchFamily="34" charset="0"/>
                        </a:rPr>
                        <a:t>n/a </a:t>
                      </a:r>
                      <a:endParaRPr lang="en-US" sz="16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40715"/>
            <a:ext cx="9144000" cy="891614"/>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JUDICIAL INSPECTORATE OF CORRECTIONAL SERVICES</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22004090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Two</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Incarceration</a:t>
            </a:r>
            <a:endParaRPr lang="id-ID" sz="2100" dirty="0">
              <a:solidFill>
                <a:schemeClr val="bg1"/>
              </a:solidFill>
              <a:latin typeface="+mj-lt"/>
            </a:endParaRPr>
          </a:p>
        </p:txBody>
      </p:sp>
      <p:sp>
        <p:nvSpPr>
          <p:cNvPr id="2" name="Rectangle 1"/>
          <p:cNvSpPr/>
          <p:nvPr/>
        </p:nvSpPr>
        <p:spPr>
          <a:xfrm>
            <a:off x="825500" y="2204066"/>
            <a:ext cx="2667000" cy="2677656"/>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Four /Annual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41808033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352634116"/>
              </p:ext>
            </p:extLst>
          </p:nvPr>
        </p:nvGraphicFramePr>
        <p:xfrm>
          <a:off x="191385" y="1131167"/>
          <a:ext cx="8737166" cy="5037455"/>
        </p:xfrm>
        <a:graphic>
          <a:graphicData uri="http://schemas.openxmlformats.org/drawingml/2006/table">
            <a:tbl>
              <a:tblPr firstRow="1" bandRow="1">
                <a:tableStyleId>{5C22544A-7EE6-4342-B048-85BDC9FD1C3A}</a:tableStyleId>
              </a:tblPr>
              <a:tblGrid>
                <a:gridCol w="1190848"/>
                <a:gridCol w="1188247"/>
                <a:gridCol w="1950720"/>
                <a:gridCol w="1016000"/>
                <a:gridCol w="1432560"/>
                <a:gridCol w="1958791"/>
              </a:tblGrid>
              <a:tr h="793049">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4174490">
                <a:tc>
                  <a:txBody>
                    <a:bodyPr/>
                    <a:lstStyle/>
                    <a:p>
                      <a:pPr marL="87313" indent="0" algn="l" defTabSz="914331" rtl="0" eaLnBrk="1" fontAlgn="t" latinLnBrk="0" hangingPunct="1"/>
                      <a:r>
                        <a:rPr lang="en-US" sz="1400" b="1" i="0" u="none" strike="noStrike" kern="1200" dirty="0" smtClean="0">
                          <a:solidFill>
                            <a:srgbClr val="000000"/>
                          </a:solidFill>
                          <a:effectLst/>
                          <a:latin typeface="Arial Narrow" panose="020B0606020202030204" pitchFamily="34" charset="0"/>
                          <a:ea typeface="+mn-ea"/>
                          <a:cs typeface="+mn-cs"/>
                        </a:rPr>
                        <a:t>Percentage of inmates who escaped from Correctional Facilities </a:t>
                      </a:r>
                      <a:endParaRPr lang="en-US" sz="14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Arial Narrow" pitchFamily="34" charset="0"/>
                          <a:ea typeface="+mn-ea"/>
                          <a:cs typeface="+mn-cs"/>
                        </a:rPr>
                        <a:t> 0,033%</a:t>
                      </a:r>
                    </a:p>
                    <a:p>
                      <a:pPr marL="87313" indent="0" algn="l" defTabSz="914331" rtl="0" eaLnBrk="1" fontAlgn="t" latinLnBrk="0" hangingPunct="1"/>
                      <a:endParaRPr lang="en-US" sz="1400" b="1"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endParaRPr lang="en-US" sz="1400" b="0"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Calibri" pitchFamily="34" charset="0"/>
                        </a:rPr>
                        <a:t>LMN: 0.033%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FS/NC: 0.033%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KZN: 0.033%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WC: 0.033%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GP: 0.033%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EC: 0.033%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itchFamily="34" charset="0"/>
                          <a:ea typeface="+mn-ea"/>
                          <a:cs typeface="+mn-cs"/>
                        </a:rPr>
                        <a:t>0,083%</a:t>
                      </a:r>
                    </a:p>
                    <a:p>
                      <a:pPr marL="87313" indent="0"/>
                      <a:r>
                        <a:rPr lang="en-ZA" sz="1400" b="1" i="0" u="none" strike="noStrike" kern="1200" dirty="0" smtClean="0">
                          <a:solidFill>
                            <a:schemeClr val="bg1"/>
                          </a:solidFill>
                          <a:effectLst/>
                          <a:latin typeface="Arial Narrow" pitchFamily="34" charset="0"/>
                          <a:ea typeface="+mn-ea"/>
                          <a:cs typeface="+mn-cs"/>
                        </a:rPr>
                        <a:t>(117/140 948)		</a:t>
                      </a:r>
                    </a:p>
                    <a:p>
                      <a:pPr marL="87313" indent="0" algn="l" defTabSz="914331" rtl="0" eaLnBrk="1" latinLnBrk="0" hangingPunct="1"/>
                      <a:r>
                        <a:rPr lang="en-ZA" sz="1400" b="0" i="0" u="none" strike="noStrike" kern="1200" dirty="0" smtClean="0">
                          <a:solidFill>
                            <a:schemeClr val="tx1"/>
                          </a:solidFill>
                          <a:effectLst/>
                          <a:latin typeface="Arial Narrow" pitchFamily="34" charset="0"/>
                          <a:ea typeface="+mn-ea"/>
                          <a:cs typeface="+mn-cs"/>
                        </a:rPr>
                        <a:t>LMN: (6/21763)  0,028%</a:t>
                      </a:r>
                    </a:p>
                    <a:p>
                      <a:pPr marL="87313" indent="0" algn="l" defTabSz="914331" rtl="0" eaLnBrk="1" latinLnBrk="0" hangingPunct="1"/>
                      <a:r>
                        <a:rPr lang="en-ZA" sz="1400" b="0" i="0" u="none" strike="noStrike" kern="1200" dirty="0" smtClean="0">
                          <a:solidFill>
                            <a:schemeClr val="bg1"/>
                          </a:solidFill>
                          <a:effectLst/>
                          <a:latin typeface="Arial Narrow" pitchFamily="34" charset="0"/>
                          <a:ea typeface="+mn-ea"/>
                          <a:cs typeface="+mn-cs"/>
                        </a:rPr>
                        <a:t>FS/NC: (11/19 223) 0,057%</a:t>
                      </a:r>
                    </a:p>
                    <a:p>
                      <a:pPr marL="87313" indent="0" algn="l" defTabSz="914331" rtl="0" eaLnBrk="1" latinLnBrk="0" hangingPunct="1"/>
                      <a:r>
                        <a:rPr lang="en-ZA" sz="1400" b="0" i="0" u="none" strike="noStrike" kern="1200" dirty="0" smtClean="0">
                          <a:solidFill>
                            <a:schemeClr val="tx1"/>
                          </a:solidFill>
                          <a:effectLst/>
                          <a:latin typeface="Arial Narrow" pitchFamily="34" charset="0"/>
                          <a:ea typeface="+mn-ea"/>
                          <a:cs typeface="+mn-cs"/>
                        </a:rPr>
                        <a:t>KZN: (3/22345 )  0,013%</a:t>
                      </a:r>
                    </a:p>
                    <a:p>
                      <a:pPr marL="87313" indent="0" algn="l" defTabSz="914331" rtl="0" eaLnBrk="1" latinLnBrk="0" hangingPunct="1"/>
                      <a:r>
                        <a:rPr lang="en-ZA" sz="1400" b="0" i="0" u="none" strike="noStrike" kern="1200" dirty="0" smtClean="0">
                          <a:solidFill>
                            <a:schemeClr val="bg1"/>
                          </a:solidFill>
                          <a:effectLst/>
                          <a:latin typeface="Arial Narrow" pitchFamily="34" charset="0"/>
                          <a:ea typeface="+mn-ea"/>
                          <a:cs typeface="+mn-cs"/>
                        </a:rPr>
                        <a:t>WC : (75/25 644 )  0,292%</a:t>
                      </a:r>
                    </a:p>
                    <a:p>
                      <a:pPr marL="87313" indent="0" algn="l" defTabSz="914331" rtl="0" eaLnBrk="1" latinLnBrk="0" hangingPunct="1"/>
                      <a:r>
                        <a:rPr lang="en-ZA" sz="1400" b="0" i="0" u="none" strike="noStrike" kern="1200" dirty="0" smtClean="0">
                          <a:solidFill>
                            <a:schemeClr val="bg1"/>
                          </a:solidFill>
                          <a:effectLst/>
                          <a:latin typeface="Arial Narrow" pitchFamily="34" charset="0"/>
                          <a:ea typeface="+mn-ea"/>
                          <a:cs typeface="+mn-cs"/>
                        </a:rPr>
                        <a:t>GP: (12/33 011)   0,036%</a:t>
                      </a:r>
                    </a:p>
                    <a:p>
                      <a:pPr marL="87313" indent="0" algn="l" defTabSz="914331" rtl="0" eaLnBrk="1" latinLnBrk="0" hangingPunct="1"/>
                      <a:r>
                        <a:rPr lang="en-ZA" sz="1400" b="0" i="0" u="none" strike="noStrike" kern="1200" dirty="0" smtClean="0">
                          <a:solidFill>
                            <a:schemeClr val="bg1"/>
                          </a:solidFill>
                          <a:effectLst/>
                          <a:latin typeface="Arial Narrow" pitchFamily="34" charset="0"/>
                          <a:ea typeface="+mn-ea"/>
                          <a:cs typeface="+mn-cs"/>
                        </a:rPr>
                        <a:t>EC: (10/18 962)  0,053%</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7313" indent="0" algn="l" defTabSz="914331" rtl="0" eaLnBrk="1" latinLnBrk="0" hangingPunct="1"/>
                      <a:r>
                        <a:rPr lang="en-US" sz="1400" b="0" i="0" u="none" strike="noStrike" kern="1200" dirty="0" smtClean="0">
                          <a:solidFill>
                            <a:srgbClr val="FF0000"/>
                          </a:solidFill>
                          <a:effectLst/>
                          <a:latin typeface="Arial Narrow" pitchFamily="34" charset="0"/>
                          <a:ea typeface="+mn-ea"/>
                          <a:cs typeface="+mn-cs"/>
                        </a:rPr>
                        <a:t>-0,05%</a:t>
                      </a:r>
                    </a:p>
                    <a:p>
                      <a:pPr marL="87313" indent="0"/>
                      <a:endParaRPr lang="en-US" sz="1400" b="1" i="0" u="none" strike="noStrike" kern="1200" dirty="0" smtClean="0">
                        <a:solidFill>
                          <a:srgbClr val="000000"/>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The mass escape at Malmesbury facility  contributed to 58% of the total escapes.</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a:r>
                      <a:br>
                        <a:rPr lang="en-US" sz="1400" b="0" i="0" u="none" strike="noStrike" dirty="0">
                          <a:solidFill>
                            <a:srgbClr val="000000"/>
                          </a:solidFill>
                          <a:effectLst/>
                          <a:latin typeface="Arial Narrow" panose="020B0606020202030204" pitchFamily="34" charset="0"/>
                        </a:rPr>
                      </a:br>
                      <a:r>
                        <a:rPr lang="en-US" sz="1400" b="0" i="0" u="none" strike="noStrike" dirty="0" smtClean="0">
                          <a:solidFill>
                            <a:srgbClr val="000000"/>
                          </a:solidFill>
                          <a:effectLst/>
                          <a:latin typeface="Arial Narrow" panose="020B0606020202030204" pitchFamily="34" charset="0"/>
                        </a:rPr>
                        <a:t>Non </a:t>
                      </a:r>
                      <a:r>
                        <a:rPr lang="en-US" sz="1400" b="0" i="0" u="none" strike="noStrike" dirty="0">
                          <a:solidFill>
                            <a:srgbClr val="000000"/>
                          </a:solidFill>
                          <a:effectLst/>
                          <a:latin typeface="Arial Narrow" panose="020B0606020202030204" pitchFamily="34" charset="0"/>
                        </a:rPr>
                        <a:t>compliance with security procedures and dilapidated infrastructure </a:t>
                      </a:r>
                      <a:endParaRPr lang="en-US" sz="1400" b="0" i="0" u="none" strike="noStrike" dirty="0" smtClean="0">
                        <a:solidFill>
                          <a:srgbClr val="000000"/>
                        </a:solidFill>
                        <a:effectLst/>
                        <a:latin typeface="Arial Narrow" panose="020B0606020202030204" pitchFamily="34" charset="0"/>
                      </a:endParaRPr>
                    </a:p>
                    <a:p>
                      <a:pPr marL="85725" indent="0" algn="l" fontAlgn="t"/>
                      <a:endParaRPr lang="en-US" sz="1400" b="0" i="0" u="none" strike="noStrike" kern="1200" dirty="0" smtClean="0">
                        <a:solidFill>
                          <a:srgbClr val="000000"/>
                        </a:solidFill>
                        <a:effectLst/>
                        <a:latin typeface="Arial Narrow" panose="020B0606020202030204" pitchFamily="34" charset="0"/>
                        <a:ea typeface="+mn-ea"/>
                        <a:cs typeface="+mn-cs"/>
                      </a:endParaRPr>
                    </a:p>
                    <a:p>
                      <a:pPr marL="85725" indent="0" algn="l" fontAlgn="t"/>
                      <a:r>
                        <a:rPr lang="en-US" sz="1400" b="0" i="0" u="none" strike="noStrike" kern="1200" dirty="0" smtClean="0">
                          <a:solidFill>
                            <a:srgbClr val="000000"/>
                          </a:solidFill>
                          <a:effectLst/>
                          <a:latin typeface="Arial Narrow" panose="020B0606020202030204" pitchFamily="34" charset="0"/>
                          <a:ea typeface="+mn-ea"/>
                          <a:cs typeface="+mn-cs"/>
                        </a:rPr>
                        <a:t>Searching was not effectively conducted due to outbreak of COVID -19. </a:t>
                      </a:r>
                      <a:endParaRPr lang="en-US" sz="1400" b="0" i="0" u="none" strike="noStrike" kern="1200" dirty="0">
                        <a:solidFill>
                          <a:srgbClr val="00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SOP on guarding , searching and </a:t>
                      </a:r>
                      <a:r>
                        <a:rPr lang="en-US" sz="1400" b="0" i="0" u="none" strike="noStrike" dirty="0" smtClean="0">
                          <a:solidFill>
                            <a:srgbClr val="000000"/>
                          </a:solidFill>
                          <a:effectLst/>
                          <a:latin typeface="Arial Narrow" panose="020B0606020202030204" pitchFamily="34" charset="0"/>
                        </a:rPr>
                        <a:t>escorting </a:t>
                      </a:r>
                      <a:r>
                        <a:rPr lang="en-US" sz="1400" b="0" i="0" u="none" strike="noStrike" dirty="0">
                          <a:solidFill>
                            <a:srgbClr val="000000"/>
                          </a:solidFill>
                          <a:effectLst/>
                          <a:latin typeface="Arial Narrow" panose="020B0606020202030204" pitchFamily="34" charset="0"/>
                        </a:rPr>
                        <a:t>was also developed during the COVID-19 period to provide </a:t>
                      </a:r>
                      <a:r>
                        <a:rPr lang="en-US" sz="1400" b="0" i="0" u="none" strike="noStrike" dirty="0" smtClean="0">
                          <a:solidFill>
                            <a:srgbClr val="000000"/>
                          </a:solidFill>
                          <a:effectLst/>
                          <a:latin typeface="Arial Narrow" panose="020B0606020202030204" pitchFamily="34" charset="0"/>
                        </a:rPr>
                        <a:t>guidance. </a:t>
                      </a:r>
                      <a:r>
                        <a:rPr lang="en-US" sz="1400" b="0" i="0" u="none" strike="noStrike" dirty="0">
                          <a:solidFill>
                            <a:srgbClr val="000000"/>
                          </a:solidFill>
                          <a:effectLst/>
                          <a:latin typeface="Arial Narrow" panose="020B0606020202030204" pitchFamily="34" charset="0"/>
                        </a:rPr>
                        <a:t>SOPs were </a:t>
                      </a:r>
                      <a:r>
                        <a:rPr lang="en-US" sz="1400" b="0" i="0" u="none" strike="noStrike" dirty="0" smtClean="0">
                          <a:solidFill>
                            <a:srgbClr val="000000"/>
                          </a:solidFill>
                          <a:effectLst/>
                          <a:latin typeface="Arial Narrow" panose="020B0606020202030204" pitchFamily="34" charset="0"/>
                        </a:rPr>
                        <a:t>disseminated </a:t>
                      </a:r>
                      <a:r>
                        <a:rPr lang="en-US" sz="1400" b="0" i="0" u="none" strike="noStrike" dirty="0">
                          <a:solidFill>
                            <a:srgbClr val="000000"/>
                          </a:solidFill>
                          <a:effectLst/>
                          <a:latin typeface="Arial Narrow" panose="020B0606020202030204" pitchFamily="34" charset="0"/>
                        </a:rPr>
                        <a:t>to all Centres.</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a:r>
                      <a:br>
                        <a:rPr lang="en-US" sz="1400" b="0" i="0" u="none" strike="noStrike" dirty="0">
                          <a:solidFill>
                            <a:srgbClr val="000000"/>
                          </a:solidFill>
                          <a:effectLst/>
                          <a:latin typeface="Arial Narrow" panose="020B0606020202030204" pitchFamily="34" charset="0"/>
                        </a:rPr>
                      </a:br>
                      <a:r>
                        <a:rPr lang="en-US" sz="1400" b="0" i="0" u="none" strike="noStrike" dirty="0" smtClean="0">
                          <a:solidFill>
                            <a:srgbClr val="000000"/>
                          </a:solidFill>
                          <a:effectLst/>
                          <a:latin typeface="Arial Narrow" panose="020B0606020202030204" pitchFamily="34" charset="0"/>
                        </a:rPr>
                        <a:t>Operational </a:t>
                      </a:r>
                      <a:r>
                        <a:rPr lang="en-US" sz="1400" b="0" i="0" u="none" strike="noStrike" dirty="0">
                          <a:solidFill>
                            <a:srgbClr val="000000"/>
                          </a:solidFill>
                          <a:effectLst/>
                          <a:latin typeface="Arial Narrow" panose="020B0606020202030204" pitchFamily="34" charset="0"/>
                        </a:rPr>
                        <a:t>Visits were conducted at Centres to provide support and </a:t>
                      </a:r>
                      <a:r>
                        <a:rPr lang="en-US" sz="1400" b="0" i="0" u="none" strike="noStrike" dirty="0" smtClean="0">
                          <a:solidFill>
                            <a:srgbClr val="000000"/>
                          </a:solidFill>
                          <a:effectLst/>
                          <a:latin typeface="Arial Narrow" panose="020B0606020202030204" pitchFamily="34" charset="0"/>
                        </a:rPr>
                        <a:t>guidance.</a:t>
                      </a:r>
                      <a:r>
                        <a:rPr lang="en-US" sz="1400" b="0" i="0" u="none" strike="noStrike" dirty="0">
                          <a:solidFill>
                            <a:srgbClr val="000000"/>
                          </a:solidFill>
                          <a:effectLst/>
                          <a:latin typeface="Arial Narrow" panose="020B0606020202030204" pitchFamily="34" charset="0"/>
                        </a:rPr>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The National Security Committee also provided </a:t>
                      </a:r>
                      <a:r>
                        <a:rPr lang="en-US" sz="1400" b="0" i="0" u="none" strike="noStrike" dirty="0" smtClean="0">
                          <a:solidFill>
                            <a:srgbClr val="000000"/>
                          </a:solidFill>
                          <a:effectLst/>
                          <a:latin typeface="Arial Narrow" panose="020B0606020202030204" pitchFamily="34" charset="0"/>
                        </a:rPr>
                        <a:t>guidance </a:t>
                      </a:r>
                      <a:r>
                        <a:rPr lang="en-US" sz="1400" b="0" i="0" u="none" strike="noStrike" dirty="0">
                          <a:solidFill>
                            <a:srgbClr val="000000"/>
                          </a:solidFill>
                          <a:effectLst/>
                          <a:latin typeface="Arial Narrow" panose="020B0606020202030204" pitchFamily="34" charset="0"/>
                        </a:rPr>
                        <a:t>and support to Regions during the COVID-19 period.</a:t>
                      </a:r>
                      <a:br>
                        <a:rPr lang="en-US" sz="1400" b="0" i="0" u="none" strike="noStrike" dirty="0">
                          <a:solidFill>
                            <a:srgbClr val="000000"/>
                          </a:solidFill>
                          <a:effectLst/>
                          <a:latin typeface="Arial Narrow" panose="020B0606020202030204" pitchFamily="34" charset="0"/>
                        </a:rPr>
                      </a:b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1"/>
            <a:ext cx="9144000" cy="846386"/>
          </a:xfrm>
        </p:spPr>
        <p:txBody>
          <a:bodyP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a:t>
            </a:r>
            <a:r>
              <a:rPr lang="en-US" sz="3000" b="1" kern="1200" dirty="0" smtClean="0">
                <a:solidFill>
                  <a:schemeClr val="bg1"/>
                </a:solidFill>
                <a:latin typeface="Arial Black" panose="020B0A04020102020204" pitchFamily="34" charset="0"/>
              </a:rPr>
              <a:t>2: INCARCERATION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SECURITY OPERATIONS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3566105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63176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Content Placeholder 3"/>
          <p:cNvGraphicFramePr>
            <a:graphicFrameLocks noGrp="1"/>
          </p:cNvGraphicFramePr>
          <p:nvPr>
            <p:ph idx="1"/>
            <p:extLst>
              <p:ext uri="{D42A27DB-BD31-4B8C-83A1-F6EECF244321}">
                <p14:modId xmlns:p14="http://schemas.microsoft.com/office/powerpoint/2010/main" val="4009938025"/>
              </p:ext>
            </p:extLst>
          </p:nvPr>
        </p:nvGraphicFramePr>
        <p:xfrm>
          <a:off x="246062" y="1028991"/>
          <a:ext cx="8669337" cy="5058046"/>
        </p:xfrm>
        <a:graphic>
          <a:graphicData uri="http://schemas.openxmlformats.org/drawingml/2006/table">
            <a:tbl>
              <a:tblPr firstRow="1" bandRow="1">
                <a:tableStyleId>{00A15C55-8517-42AA-B614-E9B94910E393}</a:tableStyleId>
              </a:tblPr>
              <a:tblGrid>
                <a:gridCol w="3636063"/>
                <a:gridCol w="5033274"/>
              </a:tblGrid>
              <a:tr h="407287">
                <a:tc>
                  <a:txBody>
                    <a:bodyPr/>
                    <a:lstStyle/>
                    <a:p>
                      <a:r>
                        <a:rPr lang="en-ZA" dirty="0" smtClean="0"/>
                        <a:t>Reporting Period</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ZA" dirty="0" smtClean="0"/>
                        <a:t>Schedule Dates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875233">
                <a:tc>
                  <a:txBody>
                    <a:bodyPr/>
                    <a:lstStyle/>
                    <a:p>
                      <a:r>
                        <a:rPr lang="en-ZA" dirty="0" smtClean="0">
                          <a:solidFill>
                            <a:schemeClr val="accent4">
                              <a:lumMod val="60000"/>
                              <a:lumOff val="40000"/>
                            </a:schemeClr>
                          </a:solidFill>
                        </a:rPr>
                        <a:t>Q1: Quarter ending 30 June 2020</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solidFill>
                            <a:schemeClr val="accent4">
                              <a:lumMod val="60000"/>
                              <a:lumOff val="40000"/>
                            </a:schemeClr>
                          </a:solidFill>
                        </a:rPr>
                        <a:t>Opening: 01 July 2020 Closing: 31 July 2020  (Q1-Actual performance) </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875233">
                <a:tc>
                  <a:txBody>
                    <a:bodyPr/>
                    <a:lstStyle/>
                    <a:p>
                      <a:r>
                        <a:rPr lang="en-ZA" dirty="0" smtClean="0">
                          <a:solidFill>
                            <a:schemeClr val="accent4">
                              <a:lumMod val="60000"/>
                              <a:lumOff val="40000"/>
                            </a:schemeClr>
                          </a:solidFill>
                        </a:rPr>
                        <a:t>2019/20 Audited Annual Output</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solidFill>
                            <a:schemeClr val="accent4">
                              <a:lumMod val="60000"/>
                              <a:lumOff val="40000"/>
                            </a:schemeClr>
                          </a:solidFill>
                        </a:rPr>
                        <a:t>Opening: 01 September 2020 Closing: 30 September 2020 (2019/20 Audited Annual Performance Report) </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727526">
                <a:tc>
                  <a:txBody>
                    <a:bodyPr/>
                    <a:lstStyle/>
                    <a:p>
                      <a:r>
                        <a:rPr lang="en-ZA" dirty="0" smtClean="0">
                          <a:solidFill>
                            <a:schemeClr val="accent4">
                              <a:lumMod val="60000"/>
                              <a:lumOff val="40000"/>
                            </a:schemeClr>
                          </a:solidFill>
                        </a:rPr>
                        <a:t>Q2: Quarter ending 30 September 2020 </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solidFill>
                            <a:schemeClr val="accent4">
                              <a:lumMod val="60000"/>
                              <a:lumOff val="40000"/>
                            </a:schemeClr>
                          </a:solidFill>
                        </a:rPr>
                        <a:t>Opening: 01 October 2020 Closing: 31 October 2020 (Q2-Actual Performance) </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699247">
                <a:tc>
                  <a:txBody>
                    <a:bodyPr/>
                    <a:lstStyle/>
                    <a:p>
                      <a:r>
                        <a:rPr lang="da-DK" dirty="0" smtClean="0">
                          <a:solidFill>
                            <a:schemeClr val="accent4">
                              <a:lumMod val="60000"/>
                              <a:lumOff val="40000"/>
                            </a:schemeClr>
                          </a:solidFill>
                        </a:rPr>
                        <a:t>Q3: Quarter ending 31 December 2020 </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solidFill>
                            <a:schemeClr val="accent4">
                              <a:lumMod val="60000"/>
                              <a:lumOff val="40000"/>
                            </a:schemeClr>
                          </a:solidFill>
                        </a:rPr>
                        <a:t>Opening: 01 January 2021 Closing: 31 January 2021 (Q3- Actual Performance)</a:t>
                      </a:r>
                      <a:endParaRPr lang="en-ZA" dirty="0">
                        <a:solidFill>
                          <a:schemeClr val="accent4">
                            <a:lumMod val="60000"/>
                            <a:lumOff val="40000"/>
                          </a:schemeClr>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744070">
                <a:tc>
                  <a:txBody>
                    <a:bodyPr/>
                    <a:lstStyle/>
                    <a:p>
                      <a:r>
                        <a:rPr lang="en-US" dirty="0" smtClean="0">
                          <a:solidFill>
                            <a:srgbClr val="8EC182"/>
                          </a:solidFill>
                        </a:rPr>
                        <a:t>Q4: Quarter ending 31 March 2021</a:t>
                      </a:r>
                      <a:endParaRPr lang="en-ZA" dirty="0">
                        <a:solidFill>
                          <a:srgbClr val="8EC182"/>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solidFill>
                            <a:srgbClr val="8EC182"/>
                          </a:solidFill>
                        </a:rPr>
                        <a:t>Opening: 01 April 2021 Closing: 30 April 2021 (Q4 -Actual Performance) </a:t>
                      </a:r>
                      <a:endParaRPr lang="en-ZA" dirty="0">
                        <a:solidFill>
                          <a:srgbClr val="8EC182"/>
                        </a:solidFill>
                      </a:endParaRPr>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690283">
                <a:tc>
                  <a:txBody>
                    <a:bodyPr/>
                    <a:lstStyle/>
                    <a:p>
                      <a:r>
                        <a:rPr lang="en-ZA" dirty="0" smtClean="0"/>
                        <a:t>2020/21 Pre-Audited Annual Reporting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dirty="0" smtClean="0"/>
                        <a:t>Opening: 01 May 2021 Closing: 31 May 2021 (Actual Pre-Audited Annual reporting) </a:t>
                      </a:r>
                      <a:endParaRPr lang="en-ZA" dirty="0" smtClean="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bl>
          </a:graphicData>
        </a:graphic>
      </p:graphicFrame>
      <p:sp>
        <p:nvSpPr>
          <p:cNvPr id="5" name="Content Placeholder 2"/>
          <p:cNvSpPr txBox="1">
            <a:spLocks/>
          </p:cNvSpPr>
          <p:nvPr/>
        </p:nvSpPr>
        <p:spPr bwMode="auto">
          <a:xfrm>
            <a:off x="59872" y="246221"/>
            <a:ext cx="9084128" cy="461665"/>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a:lstStyle>
          <a:p>
            <a:pPr marL="0" indent="0" algn="ctr" defTabSz="914400" eaLnBrk="0" hangingPunct="0">
              <a:lnSpc>
                <a:spcPct val="100000"/>
              </a:lnSpc>
              <a:spcBef>
                <a:spcPct val="20000"/>
              </a:spcBef>
              <a:buClr>
                <a:srgbClr val="FFCC00"/>
              </a:buClr>
              <a:buFont typeface="Wingdings" pitchFamily="2" charset="2"/>
              <a:buNone/>
              <a:defRPr/>
            </a:pPr>
            <a:r>
              <a:rPr lang="en-US" sz="3000" dirty="0" smtClean="0">
                <a:solidFill>
                  <a:prstClr val="white"/>
                </a:solidFill>
                <a:latin typeface="Arial Black" panose="020B0A04020102020204" pitchFamily="34" charset="0"/>
              </a:rPr>
              <a:t>2020/21 REPORTING TIMELINES</a:t>
            </a:r>
            <a:endParaRPr lang="en-US" sz="30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25690980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747173769"/>
              </p:ext>
            </p:extLst>
          </p:nvPr>
        </p:nvGraphicFramePr>
        <p:xfrm>
          <a:off x="243737" y="1059166"/>
          <a:ext cx="8677626" cy="5421631"/>
        </p:xfrm>
        <a:graphic>
          <a:graphicData uri="http://schemas.openxmlformats.org/drawingml/2006/table">
            <a:tbl>
              <a:tblPr firstRow="1" bandRow="1">
                <a:tableStyleId>{5C22544A-7EE6-4342-B048-85BDC9FD1C3A}</a:tableStyleId>
              </a:tblPr>
              <a:tblGrid>
                <a:gridCol w="1131839"/>
                <a:gridCol w="1177124"/>
                <a:gridCol w="2066925"/>
                <a:gridCol w="1057275"/>
                <a:gridCol w="2038350"/>
                <a:gridCol w="1206113"/>
              </a:tblGrid>
              <a:tr h="94107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itchFamily="34" charset="0"/>
                          <a:ea typeface="+mn-ea"/>
                          <a:cs typeface="Calibri" pitchFamily="34" charset="0"/>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86013">
                <a:tc>
                  <a:txBody>
                    <a:bodyPr/>
                    <a:lstStyle/>
                    <a:p>
                      <a:pPr marL="87313" indent="0" algn="l" fontAlgn="t"/>
                      <a:r>
                        <a:rPr lang="en-US" sz="1400" b="1" i="0" u="none" strike="noStrike" dirty="0" smtClean="0">
                          <a:solidFill>
                            <a:srgbClr val="000000"/>
                          </a:solidFill>
                          <a:effectLst/>
                          <a:latin typeface="Arial Narrow" pitchFamily="34" charset="0"/>
                          <a:cs typeface="Calibri" pitchFamily="34" charset="0"/>
                        </a:rPr>
                        <a:t>Percentage of inmates injured as a result of reported assaults in Correctional Facilities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4.65 %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Narrow"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itchFamily="34" charset="0"/>
                        <a:ea typeface="+mn-ea"/>
                        <a:cs typeface="Calibri"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LMN: </a:t>
                      </a:r>
                      <a:r>
                        <a:rPr lang="en-US" sz="1400" b="0" i="0" u="none" strike="noStrike" kern="1200" dirty="0" smtClean="0">
                          <a:solidFill>
                            <a:srgbClr val="000000"/>
                          </a:solidFill>
                          <a:effectLst/>
                          <a:latin typeface="Arial Narrow" pitchFamily="34" charset="0"/>
                          <a:ea typeface="+mn-ea"/>
                          <a:cs typeface="+mn-cs"/>
                        </a:rPr>
                        <a:t>4.65%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FS/NC: </a:t>
                      </a:r>
                      <a:r>
                        <a:rPr lang="en-US" sz="1400" b="0" i="0" u="none" strike="noStrike" kern="1200" dirty="0" smtClean="0">
                          <a:solidFill>
                            <a:srgbClr val="000000"/>
                          </a:solidFill>
                          <a:effectLst/>
                          <a:latin typeface="Arial Narrow" pitchFamily="34" charset="0"/>
                          <a:ea typeface="+mn-ea"/>
                          <a:cs typeface="+mn-cs"/>
                        </a:rPr>
                        <a:t>4.65%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KZN: 4.65 %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WC: 4.65%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GP: 4.65%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EC: 4.65</a:t>
                      </a:r>
                      <a:r>
                        <a:rPr lang="en-US" sz="1400" b="0" i="0" u="none" strike="noStrike" kern="1200" baseline="0" dirty="0" smtClean="0">
                          <a:solidFill>
                            <a:schemeClr val="tx1"/>
                          </a:solidFill>
                          <a:effectLst/>
                          <a:latin typeface="Arial Narrow" pitchFamily="34" charset="0"/>
                          <a:ea typeface="+mn-ea"/>
                          <a:cs typeface="Calibri" pitchFamily="34" charset="0"/>
                        </a:rPr>
                        <a:t> </a:t>
                      </a:r>
                      <a:r>
                        <a:rPr lang="en-US" sz="1400" b="0" i="0" u="none" strike="noStrike" kern="1200" dirty="0" smtClean="0">
                          <a:solidFill>
                            <a:schemeClr val="tx1"/>
                          </a:solidFill>
                          <a:effectLst/>
                          <a:latin typeface="Arial Narrow" pitchFamily="34" charset="0"/>
                          <a:ea typeface="+mn-ea"/>
                          <a:cs typeface="Calibri" pitchFamily="34" charset="0"/>
                        </a:rPr>
                        <a:t>%</a:t>
                      </a:r>
                    </a:p>
                    <a:p>
                      <a:pPr marL="0" indent="0" algn="l" defTabSz="914331" rtl="0" eaLnBrk="1" fontAlgn="t" latinLnBrk="0" hangingPunct="1"/>
                      <a:endParaRPr lang="en-US" sz="1400" b="0" i="0" u="none" strike="noStrike" kern="1200" dirty="0" smtClean="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   </a:t>
                      </a:r>
                      <a:r>
                        <a:rPr lang="en-ZA" sz="1400" b="1" i="0" u="none" strike="noStrike" kern="1200" dirty="0" smtClean="0">
                          <a:solidFill>
                            <a:schemeClr val="bg1"/>
                          </a:solidFill>
                          <a:effectLst/>
                          <a:latin typeface="Arial Narrow" panose="020B0606020202030204" pitchFamily="34" charset="0"/>
                          <a:ea typeface="+mn-ea"/>
                          <a:cs typeface="+mn-cs"/>
                        </a:rPr>
                        <a:t>4,16%     </a:t>
                      </a:r>
                    </a:p>
                    <a:p>
                      <a:pPr marL="0" algn="l" defTabSz="914331" rtl="0" eaLnBrk="1" latinLnBrk="0" hangingPunct="1"/>
                      <a:r>
                        <a:rPr lang="en-ZA" sz="1400" b="1" i="0" u="none" strike="noStrike" kern="1200" dirty="0" smtClean="0">
                          <a:solidFill>
                            <a:schemeClr val="bg1"/>
                          </a:solidFill>
                          <a:effectLst/>
                          <a:latin typeface="Arial Narrow" panose="020B0606020202030204" pitchFamily="34" charset="0"/>
                          <a:ea typeface="+mn-ea"/>
                          <a:cs typeface="+mn-cs"/>
                        </a:rPr>
                        <a:t>   (5 864/140 948)	</a:t>
                      </a:r>
                    </a:p>
                    <a:p>
                      <a:pPr marL="0"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	</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LMN: (616/21 763)  2,83%</a:t>
                      </a:r>
                    </a:p>
                    <a:p>
                      <a:pPr marL="93663" indent="0" algn="l" defTabSz="914331" rtl="0" eaLnBrk="1" latinLnBrk="0" hangingPunct="1"/>
                      <a:r>
                        <a:rPr lang="en-ZA" sz="1400" b="0" i="0" u="none" strike="noStrike" kern="1200" dirty="0" smtClean="0">
                          <a:solidFill>
                            <a:srgbClr val="C00000"/>
                          </a:solidFill>
                          <a:effectLst/>
                          <a:latin typeface="Arial Narrow" panose="020B0606020202030204" pitchFamily="34" charset="0"/>
                          <a:ea typeface="+mn-ea"/>
                          <a:cs typeface="+mn-cs"/>
                        </a:rPr>
                        <a:t>FS/NC: (986/19 223)  5,13%</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KZN: (843/22 345) 3,77%</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WC: (1 033/25 644) 4,03%</a:t>
                      </a:r>
                    </a:p>
                    <a:p>
                      <a:pPr marL="93663" indent="0" algn="l" defTabSz="914331" rtl="0" eaLnBrk="1" latinLnBrk="0" hangingPunct="1"/>
                      <a:r>
                        <a:rPr lang="en-ZA" sz="1400" b="0" i="0" u="none" strike="noStrike" kern="1200" dirty="0" smtClean="0">
                          <a:solidFill>
                            <a:srgbClr val="C00000"/>
                          </a:solidFill>
                          <a:effectLst/>
                          <a:latin typeface="Arial Narrow" panose="020B0606020202030204" pitchFamily="34" charset="0"/>
                          <a:ea typeface="+mn-ea"/>
                          <a:cs typeface="+mn-cs"/>
                        </a:rPr>
                        <a:t>GP: (1 598/33 011) 4.84%</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EC: (788/18 962) 4,16%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7313" indent="0"/>
                      <a:r>
                        <a:rPr lang="en-ZA" sz="1400" b="0" dirty="0" smtClean="0">
                          <a:solidFill>
                            <a:schemeClr val="tx1"/>
                          </a:solidFill>
                          <a:latin typeface="Arial Narrow" pitchFamily="34" charset="0"/>
                          <a:cs typeface="Calibri" pitchFamily="34" charset="0"/>
                        </a:rPr>
                        <a:t>0,49%</a:t>
                      </a:r>
                      <a:endParaRPr lang="en-ZA" sz="1400" b="0" dirty="0">
                        <a:solidFill>
                          <a:schemeClr val="tx1"/>
                        </a:solidFill>
                        <a:latin typeface="Arial Narrow" pitchFamily="34" charset="0"/>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93663" indent="0" algn="l" fontAlgn="t"/>
                      <a:r>
                        <a:rPr lang="en-US" sz="1400" b="0" i="0" u="none" strike="noStrike" dirty="0">
                          <a:solidFill>
                            <a:srgbClr val="000000"/>
                          </a:solidFill>
                          <a:effectLst/>
                          <a:latin typeface="Arial Narrow" panose="020B0606020202030204" pitchFamily="34" charset="0"/>
                        </a:rPr>
                        <a:t> The Emergency Support Team (EST) was deployed at identified </a:t>
                      </a:r>
                      <a:r>
                        <a:rPr lang="en-US" sz="1400" b="0" i="0" u="none" strike="noStrike" dirty="0" smtClean="0">
                          <a:solidFill>
                            <a:srgbClr val="000000"/>
                          </a:solidFill>
                          <a:effectLst/>
                          <a:latin typeface="Arial Narrow" panose="020B0606020202030204" pitchFamily="34" charset="0"/>
                        </a:rPr>
                        <a:t>Centres </a:t>
                      </a:r>
                      <a:r>
                        <a:rPr lang="en-US" sz="1400" b="0" i="0" u="none" strike="noStrike" dirty="0">
                          <a:solidFill>
                            <a:srgbClr val="000000"/>
                          </a:solidFill>
                          <a:effectLst/>
                          <a:latin typeface="Arial Narrow" panose="020B0606020202030204" pitchFamily="34" charset="0"/>
                        </a:rPr>
                        <a:t>to provide support, clean up and search operations.</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
                      </a:r>
                      <a:br>
                        <a:rPr lang="en-US" sz="1400" b="0" i="0" u="none" strike="noStrike" dirty="0">
                          <a:solidFill>
                            <a:srgbClr val="000000"/>
                          </a:solidFill>
                          <a:effectLst/>
                          <a:latin typeface="Arial Narrow" panose="020B0606020202030204" pitchFamily="34" charset="0"/>
                        </a:rPr>
                      </a:br>
                      <a:r>
                        <a:rPr lang="en-US" sz="1400" b="0" i="0" u="none" strike="noStrike" dirty="0">
                          <a:solidFill>
                            <a:srgbClr val="000000"/>
                          </a:solidFill>
                          <a:effectLst/>
                          <a:latin typeface="Arial Narrow" panose="020B0606020202030204" pitchFamily="34" charset="0"/>
                        </a:rPr>
                        <a:t>Operational Visits were conducted at Centres to provide support and guidance.</a:t>
                      </a:r>
                      <a:br>
                        <a:rPr lang="en-US" sz="1400" b="0" i="0" u="none" strike="noStrike" dirty="0">
                          <a:solidFill>
                            <a:srgbClr val="000000"/>
                          </a:solidFill>
                          <a:effectLst/>
                          <a:latin typeface="Arial Narrow" panose="020B0606020202030204" pitchFamily="34" charset="0"/>
                        </a:rPr>
                      </a:b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93663" indent="0" algn="l" fontAlgn="t"/>
                      <a:r>
                        <a:rPr lang="en-ZA" sz="1400" b="0" i="0" u="none" strike="noStrike" dirty="0">
                          <a:solidFill>
                            <a:srgbClr val="000000"/>
                          </a:solidFill>
                          <a:effectLst/>
                          <a:latin typeface="Arial Narrow" panose="020B0606020202030204" pitchFamily="34" charset="0"/>
                        </a:rPr>
                        <a:t>n/a</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r h="1907382">
                <a:tc>
                  <a:txBody>
                    <a:bodyPr/>
                    <a:lstStyle/>
                    <a:p>
                      <a:pPr marL="87313" indent="0" algn="l" defTabSz="914331" rtl="0" eaLnBrk="1" fontAlgn="t" latinLnBrk="0" hangingPunct="1"/>
                      <a:r>
                        <a:rPr lang="en-US" sz="1400" b="1" i="0" u="none" strike="noStrike" kern="1200" dirty="0" smtClean="0">
                          <a:solidFill>
                            <a:srgbClr val="000000"/>
                          </a:solidFill>
                          <a:effectLst/>
                          <a:latin typeface="Arial Narrow" pitchFamily="34" charset="0"/>
                          <a:ea typeface="+mn-ea"/>
                          <a:cs typeface="Calibri" pitchFamily="34" charset="0"/>
                        </a:rPr>
                        <a:t>Percentage of confirmed unnatural deaths in Correctional Facilities </a:t>
                      </a:r>
                      <a:endParaRPr lang="en-US" sz="1400" b="1" i="0" u="none" strike="noStrike" kern="1200" dirty="0">
                        <a:solidFill>
                          <a:srgbClr val="000000"/>
                        </a:solidFill>
                        <a:effectLst/>
                        <a:latin typeface="Arial Narrow" pitchFamily="34" charset="0"/>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Arial Narrow" pitchFamily="34" charset="0"/>
                          <a:ea typeface="+mn-ea"/>
                          <a:cs typeface="+mn-cs"/>
                        </a:rPr>
                        <a:t> 0,032%</a:t>
                      </a:r>
                    </a:p>
                    <a:p>
                      <a:pPr marL="87313" indent="0" algn="l" defTabSz="914331" rtl="0" eaLnBrk="1" fontAlgn="t" latinLnBrk="0" hangingPunct="1"/>
                      <a:endParaRPr lang="en-US" sz="1400" b="1"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endParaRPr lang="en-US" sz="1400" b="0"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Calibri" pitchFamily="34" charset="0"/>
                        </a:rPr>
                        <a:t>LMN: 0.032%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FS/NC: 0.032%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KZN: 0.032%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WC: 0.032%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GP: 0.032%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EC: 0.032%</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itchFamily="34" charset="0"/>
                          <a:ea typeface="+mn-ea"/>
                          <a:cs typeface="Calibri" pitchFamily="34" charset="0"/>
                        </a:rPr>
                        <a:t>0,031%</a:t>
                      </a:r>
                    </a:p>
                    <a:p>
                      <a:pPr marL="87313" indent="0" algn="l" defTabSz="914331" rtl="0" eaLnBrk="1" fontAlgn="t" latinLnBrk="0" hangingPunct="1"/>
                      <a:r>
                        <a:rPr lang="en-ZA" sz="1400" b="1" i="0" u="none" strike="noStrike" kern="1200" dirty="0" smtClean="0">
                          <a:solidFill>
                            <a:schemeClr val="bg1"/>
                          </a:solidFill>
                          <a:effectLst/>
                          <a:latin typeface="Arial Narrow" pitchFamily="34" charset="0"/>
                          <a:ea typeface="+mn-ea"/>
                          <a:cs typeface="Calibri" pitchFamily="34" charset="0"/>
                        </a:rPr>
                        <a:t>(44/140 948)</a:t>
                      </a:r>
                      <a:r>
                        <a:rPr lang="en-ZA" sz="1400" b="0" i="0" u="none" strike="noStrike" kern="1200" dirty="0" smtClean="0">
                          <a:solidFill>
                            <a:schemeClr val="bg1"/>
                          </a:solidFill>
                          <a:effectLst/>
                          <a:latin typeface="Arial Narrow" pitchFamily="34" charset="0"/>
                          <a:ea typeface="+mn-ea"/>
                          <a:cs typeface="Calibri" pitchFamily="34" charset="0"/>
                        </a:rPr>
                        <a:t>	</a:t>
                      </a:r>
                    </a:p>
                    <a:p>
                      <a:pPr marL="87313" indent="0" algn="l" defTabSz="914331" rtl="0" eaLnBrk="1" fontAlgn="t" latinLnBrk="0" hangingPunct="1"/>
                      <a:r>
                        <a:rPr lang="en-ZA" sz="1400" b="0" i="0" u="none" strike="noStrike" kern="1200" dirty="0" smtClean="0">
                          <a:solidFill>
                            <a:schemeClr val="bg1"/>
                          </a:solidFill>
                          <a:effectLst/>
                          <a:latin typeface="Arial Narrow" pitchFamily="34" charset="0"/>
                          <a:ea typeface="+mn-ea"/>
                          <a:cs typeface="Calibri" pitchFamily="34" charset="0"/>
                        </a:rPr>
                        <a:t> </a:t>
                      </a:r>
                    </a:p>
                    <a:p>
                      <a:pPr marL="93663" indent="0" algn="l" defTabSz="914331" rtl="0" eaLnBrk="1" latinLnBrk="0" hangingPunct="1"/>
                      <a:r>
                        <a:rPr lang="en-ZA" sz="1400" b="0" i="0" u="none" strike="noStrike" kern="1200" dirty="0" smtClean="0">
                          <a:solidFill>
                            <a:srgbClr val="C00000"/>
                          </a:solidFill>
                          <a:effectLst/>
                          <a:latin typeface="Arial Narrow" panose="020B0606020202030204" pitchFamily="34" charset="0"/>
                          <a:ea typeface="+mn-ea"/>
                          <a:cs typeface="+mn-cs"/>
                        </a:rPr>
                        <a:t>LMN: (9/21 763) 0,041%</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FS/NC: (6/19 223)  0,031%</a:t>
                      </a:r>
                    </a:p>
                    <a:p>
                      <a:pPr marL="93663" indent="0" algn="l" defTabSz="914331" rtl="0" eaLnBrk="1" latinLnBrk="0" hangingPunct="1"/>
                      <a:r>
                        <a:rPr lang="en-ZA" sz="1400" b="0" i="0" u="none" strike="noStrike" kern="1200" dirty="0" smtClean="0">
                          <a:solidFill>
                            <a:srgbClr val="C00000"/>
                          </a:solidFill>
                          <a:effectLst/>
                          <a:latin typeface="Arial Narrow" panose="020B0606020202030204" pitchFamily="34" charset="0"/>
                          <a:ea typeface="+mn-ea"/>
                          <a:cs typeface="+mn-cs"/>
                        </a:rPr>
                        <a:t>KZN: (10/22 345)  0,045%</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WC: (8/25 644)  0,031%</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GP: (8/33 011)  0,024%</a:t>
                      </a:r>
                    </a:p>
                    <a:p>
                      <a:pPr marL="93663" indent="0" algn="l" defTabSz="914331" rtl="0" eaLnBrk="1" latinLnBrk="0" hangingPunct="1"/>
                      <a:r>
                        <a:rPr lang="en-ZA" sz="1400" b="0" i="0" u="none" strike="noStrike" kern="1200" dirty="0" smtClean="0">
                          <a:solidFill>
                            <a:schemeClr val="bg1"/>
                          </a:solidFill>
                          <a:effectLst/>
                          <a:latin typeface="Arial Narrow" panose="020B0606020202030204" pitchFamily="34" charset="0"/>
                          <a:ea typeface="+mn-ea"/>
                          <a:cs typeface="+mn-cs"/>
                        </a:rPr>
                        <a:t>EC: (3/1 8962)  0,016%</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bg1"/>
                        </a:solidFill>
                        <a:effectLst/>
                        <a:latin typeface="Arial Narrow" pitchFamily="34" charset="0"/>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itchFamily="34" charset="0"/>
                          <a:ea typeface="+mn-ea"/>
                          <a:cs typeface="Calibri" pitchFamily="34" charset="0"/>
                        </a:rPr>
                        <a:t>0,001%</a:t>
                      </a: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93663" indent="0" algn="l" fontAlgn="t"/>
                      <a:r>
                        <a:rPr lang="en-US" sz="1400" b="0" i="0" u="none" strike="noStrike" dirty="0">
                          <a:solidFill>
                            <a:srgbClr val="000000"/>
                          </a:solidFill>
                          <a:effectLst/>
                          <a:latin typeface="Arial Narrow" panose="020B0606020202030204" pitchFamily="34" charset="0"/>
                        </a:rPr>
                        <a:t>The target was achieved due to continuous monitoring  and deployment of the ESTs at identified centres to provide support.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93663" indent="0" algn="l" fontAlgn="t"/>
                      <a:r>
                        <a:rPr lang="en-ZA" sz="1400" b="0" i="0" u="none" strike="noStrike" dirty="0">
                          <a:solidFill>
                            <a:srgbClr val="000000"/>
                          </a:solidFill>
                          <a:effectLst/>
                          <a:latin typeface="Arial Narrow" panose="020B0606020202030204" pitchFamily="34" charset="0"/>
                        </a:rPr>
                        <a:t>n/a</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sp>
        <p:nvSpPr>
          <p:cNvPr id="6" name="Content Placeholder 4"/>
          <p:cNvSpPr>
            <a:spLocks noGrp="1"/>
          </p:cNvSpPr>
          <p:nvPr>
            <p:ph idx="4294967295"/>
          </p:nvPr>
        </p:nvSpPr>
        <p:spPr>
          <a:xfrm>
            <a:off x="0" y="1653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a:t>
            </a:r>
            <a:r>
              <a:rPr lang="en-US" sz="3000" b="1" kern="1200" dirty="0" smtClean="0">
                <a:solidFill>
                  <a:schemeClr val="bg1"/>
                </a:solidFill>
                <a:latin typeface="Arial Black" panose="020B0A04020102020204" pitchFamily="34" charset="0"/>
              </a:rPr>
              <a:t>2: INCARCERATION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SECURITY OPERATIONS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723116693"/>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714380942"/>
              </p:ext>
            </p:extLst>
          </p:nvPr>
        </p:nvGraphicFramePr>
        <p:xfrm>
          <a:off x="361833" y="1145930"/>
          <a:ext cx="8527726" cy="3942626"/>
        </p:xfrm>
        <a:graphic>
          <a:graphicData uri="http://schemas.openxmlformats.org/drawingml/2006/table">
            <a:tbl>
              <a:tblPr firstRow="1" bandRow="1">
                <a:tableStyleId>{5C22544A-7EE6-4342-B048-85BDC9FD1C3A}</a:tableStyleId>
              </a:tblPr>
              <a:tblGrid>
                <a:gridCol w="1228428"/>
                <a:gridCol w="1001864"/>
                <a:gridCol w="2003729"/>
                <a:gridCol w="1431235"/>
                <a:gridCol w="1431235"/>
                <a:gridCol w="1431235"/>
              </a:tblGrid>
              <a:tr h="758497">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3184129">
                <a:tc>
                  <a:txBody>
                    <a:bodyPr/>
                    <a:lstStyle/>
                    <a:p>
                      <a:pPr marL="87313" indent="0" algn="l" fontAlgn="t"/>
                      <a:r>
                        <a:rPr lang="en-US" sz="1600" b="1" i="0" u="none" strike="noStrike" dirty="0" smtClean="0">
                          <a:solidFill>
                            <a:srgbClr val="000000"/>
                          </a:solidFill>
                          <a:effectLst/>
                          <a:latin typeface="Arial Narrow" panose="020B0606020202030204" pitchFamily="34" charset="0"/>
                          <a:cs typeface="Arial" panose="020B0604020202020204" pitchFamily="34" charset="0"/>
                        </a:rPr>
                        <a:t>Number of infrastructure projects completed</a:t>
                      </a:r>
                      <a:endParaRPr lang="en-US" sz="1600" b="1" i="0" u="none" strike="noStrike" baseline="0" dirty="0" smtClean="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600" b="0" i="0" u="none" strike="noStrike" kern="1200" noProof="0" dirty="0" smtClean="0">
                          <a:solidFill>
                            <a:schemeClr val="tx1"/>
                          </a:solidFill>
                          <a:effectLst/>
                          <a:latin typeface="Arial Narrow" panose="020B0606020202030204" pitchFamily="34" charset="0"/>
                          <a:ea typeface="+mn-ea"/>
                          <a:cs typeface="+mn-cs"/>
                        </a:rPr>
                        <a:t>1 (Tzaneen)</a:t>
                      </a:r>
                      <a:endParaRPr lang="en-US" sz="1600" b="0" i="0" u="none" strike="noStrike" dirty="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dirty="0" smtClean="0">
                          <a:solidFill>
                            <a:schemeClr val="bg1"/>
                          </a:solidFill>
                          <a:effectLst/>
                          <a:latin typeface="Arial Narrow" panose="020B0606020202030204" pitchFamily="34" charset="0"/>
                          <a:cs typeface="Arial" panose="020B0604020202020204" pitchFamily="34" charset="0"/>
                        </a:rPr>
                        <a:t>Tzaneen Correctional Center has been completed and the facility is occupied.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00B050"/>
                    </a:solidFill>
                  </a:tcPr>
                </a:tc>
                <a:tc>
                  <a:txBody>
                    <a:bodyPr/>
                    <a:lstStyle/>
                    <a:p>
                      <a:pPr marL="87313" indent="0" algn="l" fontAlgn="t"/>
                      <a:r>
                        <a:rPr lang="en-US" sz="1600" b="0" i="0" u="none" strike="noStrike" dirty="0" smtClean="0">
                          <a:solidFill>
                            <a:srgbClr val="000000"/>
                          </a:solidFill>
                          <a:effectLst/>
                          <a:latin typeface="Arial Narrow" panose="020B0606020202030204" pitchFamily="34" charset="0"/>
                          <a:cs typeface="Arial" panose="020B0604020202020204" pitchFamily="34" charset="0"/>
                        </a:rPr>
                        <a:t>None </a:t>
                      </a:r>
                      <a:endParaRPr lang="en-US" sz="1600" b="0" i="0" u="none" strike="noStrike" dirty="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dirty="0" smtClean="0">
                          <a:solidFill>
                            <a:srgbClr val="000000"/>
                          </a:solidFill>
                          <a:effectLst/>
                          <a:latin typeface="Arial Narrow" panose="020B0606020202030204" pitchFamily="34" charset="0"/>
                          <a:cs typeface="Arial" panose="020B0604020202020204" pitchFamily="34" charset="0"/>
                        </a:rPr>
                        <a:t>None </a:t>
                      </a:r>
                      <a:endParaRPr lang="en-US" sz="1600" b="0" i="0" u="none" strike="noStrike" dirty="0">
                        <a:solidFill>
                          <a:srgbClr val="000000"/>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dirty="0" smtClean="0">
                          <a:solidFill>
                            <a:srgbClr val="000000"/>
                          </a:solidFill>
                          <a:effectLst/>
                          <a:latin typeface="Arial Narrow" panose="020B0606020202030204" pitchFamily="34" charset="0"/>
                          <a:cs typeface="Arial" panose="020B0604020202020204" pitchFamily="34" charset="0"/>
                        </a:rPr>
                        <a:t>n/a </a:t>
                      </a:r>
                      <a:endParaRPr lang="en-US" sz="1600" b="0" i="0" u="none" strike="noStrike" dirty="0">
                        <a:solidFill>
                          <a:srgbClr val="000000"/>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59224"/>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2: INCARCERATION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FACILITIES</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60899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701991614"/>
              </p:ext>
            </p:extLst>
          </p:nvPr>
        </p:nvGraphicFramePr>
        <p:xfrm>
          <a:off x="361833" y="1138787"/>
          <a:ext cx="8527727" cy="4854871"/>
        </p:xfrm>
        <a:graphic>
          <a:graphicData uri="http://schemas.openxmlformats.org/drawingml/2006/table">
            <a:tbl>
              <a:tblPr firstRow="1" bandRow="1">
                <a:tableStyleId>{5C22544A-7EE6-4342-B048-85BDC9FD1C3A}</a:tableStyleId>
              </a:tblPr>
              <a:tblGrid>
                <a:gridCol w="1424105"/>
                <a:gridCol w="1042988"/>
                <a:gridCol w="1666874"/>
                <a:gridCol w="1190625"/>
                <a:gridCol w="1828800"/>
                <a:gridCol w="1374335"/>
              </a:tblGrid>
              <a:tr h="88090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808931">
                <a:tc rowSpan="2">
                  <a:txBody>
                    <a:bodyPr/>
                    <a:lstStyle/>
                    <a:p>
                      <a:pPr marL="87313" indent="0" algn="l" fontAlgn="t"/>
                      <a:r>
                        <a:rPr lang="en-US" sz="1600" b="1" i="0" u="none" strike="noStrike" dirty="0" smtClean="0">
                          <a:solidFill>
                            <a:schemeClr val="tx1"/>
                          </a:solidFill>
                          <a:effectLst/>
                          <a:latin typeface="Arial Narrow" panose="020B0606020202030204" pitchFamily="34" charset="0"/>
                        </a:rPr>
                        <a:t>Percentage of Remand Detainees (RDs) subjected to Continuous Risk Assessment (CRA)</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kern="1200" dirty="0" smtClean="0">
                          <a:solidFill>
                            <a:schemeClr val="tx1"/>
                          </a:solidFill>
                          <a:effectLst/>
                          <a:latin typeface="Arial Narrow" panose="020B0606020202030204" pitchFamily="34" charset="0"/>
                          <a:ea typeface="+mn-ea"/>
                          <a:cs typeface="+mn-cs"/>
                        </a:rPr>
                        <a:t>Q4 </a:t>
                      </a:r>
                    </a:p>
                    <a:p>
                      <a:pPr marL="87313" indent="0" algn="l" fontAlgn="t"/>
                      <a:endParaRPr lang="en-US" sz="1600" b="0"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600" b="0" i="0" u="none" strike="noStrike" kern="1200" dirty="0" smtClean="0">
                          <a:solidFill>
                            <a:schemeClr val="tx1"/>
                          </a:solidFill>
                          <a:effectLst/>
                          <a:latin typeface="Arial Narrow" panose="020B0606020202030204" pitchFamily="34" charset="0"/>
                          <a:ea typeface="+mn-ea"/>
                          <a:cs typeface="+mn-cs"/>
                        </a:rPr>
                        <a:t>40%</a:t>
                      </a:r>
                    </a:p>
                    <a:p>
                      <a:pPr marL="87313" indent="0" algn="l" fontAlgn="t"/>
                      <a:r>
                        <a:rPr lang="en-US" sz="1600" b="0" i="0" u="none" strike="noStrike" kern="1200" dirty="0">
                          <a:solidFill>
                            <a:schemeClr val="tx1"/>
                          </a:solidFill>
                          <a:effectLst/>
                          <a:latin typeface="Arial Narrow" panose="020B0606020202030204" pitchFamily="34" charset="0"/>
                          <a:ea typeface="+mn-ea"/>
                          <a:cs typeface="+mn-cs"/>
                        </a:rPr>
                        <a:t/>
                      </a:r>
                      <a:br>
                        <a:rPr lang="en-US" sz="1600" b="0" i="0" u="none" strike="noStrike" kern="1200" dirty="0">
                          <a:solidFill>
                            <a:schemeClr val="tx1"/>
                          </a:solidFill>
                          <a:effectLst/>
                          <a:latin typeface="Arial Narrow" panose="020B0606020202030204" pitchFamily="34" charset="0"/>
                          <a:ea typeface="+mn-ea"/>
                          <a:cs typeface="+mn-cs"/>
                        </a:rPr>
                      </a:br>
                      <a:endParaRPr lang="en-US" sz="16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71.29%</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600" b="0" i="0" u="none" strike="noStrike" kern="1200" dirty="0" smtClean="0">
                          <a:solidFill>
                            <a:schemeClr val="bg1"/>
                          </a:solidFill>
                          <a:effectLst/>
                          <a:latin typeface="Arial Narrow" panose="020B0606020202030204" pitchFamily="34" charset="0"/>
                          <a:ea typeface="+mn-ea"/>
                          <a:cs typeface="+mn-cs"/>
                        </a:rPr>
                        <a:t>(34 588/48 516)</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600" b="0"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5725" indent="0"/>
                      <a:r>
                        <a:rPr lang="en-ZA" sz="1600" b="0" i="0" u="none" strike="noStrike" kern="1200" dirty="0" smtClean="0">
                          <a:solidFill>
                            <a:srgbClr val="000000"/>
                          </a:solidFill>
                          <a:effectLst/>
                          <a:latin typeface="Arial Narrow" panose="020B0606020202030204" pitchFamily="34" charset="0"/>
                          <a:ea typeface="+mn-ea"/>
                          <a:cs typeface="+mn-cs"/>
                        </a:rPr>
                        <a:t>31,29%</a:t>
                      </a:r>
                      <a:endParaRPr lang="en-ZA" sz="1600" b="0"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Narrow" panose="020B0606020202030204" pitchFamily="34" charset="0"/>
                        </a:rPr>
                        <a:t>Trainings for improved performance   </a:t>
                      </a:r>
                      <a:r>
                        <a:rPr lang="en-US" sz="1600" b="0" i="0" u="none" strike="noStrike" dirty="0">
                          <a:solidFill>
                            <a:srgbClr val="000000"/>
                          </a:solidFill>
                          <a:effectLst/>
                          <a:latin typeface="Arial Narrow" panose="020B0606020202030204" pitchFamily="34" charset="0"/>
                        </a:rPr>
                        <a:t>were conducted at </a:t>
                      </a:r>
                      <a:r>
                        <a:rPr lang="en-US" sz="1600" b="0" i="0" u="none" strike="noStrike" dirty="0" smtClean="0">
                          <a:solidFill>
                            <a:srgbClr val="000000"/>
                          </a:solidFill>
                          <a:effectLst/>
                          <a:latin typeface="Arial Narrow" panose="020B0606020202030204" pitchFamily="34" charset="0"/>
                        </a:rPr>
                        <a:t>regions</a:t>
                      </a:r>
                      <a:endParaRPr lang="en-US" sz="16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indent="0" algn="l" defTabSz="914331" rtl="0" eaLnBrk="1" fontAlgn="auto" latinLnBrk="0" hangingPunct="1">
                        <a:lnSpc>
                          <a:spcPct val="100000"/>
                        </a:lnSpc>
                        <a:spcBef>
                          <a:spcPts val="0"/>
                        </a:spcBef>
                        <a:spcAft>
                          <a:spcPts val="0"/>
                        </a:spcAft>
                        <a:buClrTx/>
                        <a:buSzTx/>
                        <a:buFontTx/>
                        <a:buNone/>
                        <a:tabLst/>
                        <a:defRPr/>
                      </a:pPr>
                      <a:r>
                        <a:rPr lang="en-ZA" sz="1600" b="0" i="0" u="none" strike="noStrike" dirty="0" smtClean="0">
                          <a:solidFill>
                            <a:srgbClr val="000000"/>
                          </a:solidFill>
                          <a:effectLst/>
                          <a:latin typeface="Arial Narrow" pitchFamily="34" charset="0"/>
                        </a:rPr>
                        <a:t>n/a </a:t>
                      </a:r>
                    </a:p>
                    <a:p>
                      <a:endParaRPr lang="en-ZA" sz="1600" b="0" dirty="0">
                        <a:latin typeface="Arial Narrow" panose="020B0606020202030204"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745245">
                <a:tc vMerge="1">
                  <a:txBody>
                    <a:bodyPr/>
                    <a:lstStyle/>
                    <a:p>
                      <a:pPr marL="87313" indent="0" algn="l" fontAlgn="t"/>
                      <a:endParaRPr lang="en-US" sz="1400" b="1"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Narrow" panose="020B0606020202030204" pitchFamily="34" charset="0"/>
                          <a:ea typeface="+mn-ea"/>
                          <a:cs typeface="+mn-cs"/>
                        </a:rPr>
                        <a:t>Annual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6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tx1"/>
                          </a:solidFill>
                          <a:effectLst/>
                          <a:latin typeface="Arial Narrow" panose="020B0606020202030204" pitchFamily="34" charset="0"/>
                          <a:ea typeface="+mn-ea"/>
                          <a:cs typeface="+mn-cs"/>
                        </a:rPr>
                        <a:t>40%</a:t>
                      </a:r>
                    </a:p>
                    <a:p>
                      <a:pPr marL="87313" indent="0" algn="l" fontAlgn="t"/>
                      <a:endParaRPr lang="en-US" sz="16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bg1"/>
                          </a:solidFill>
                          <a:effectLst/>
                          <a:latin typeface="Arial Narrow" panose="020B0606020202030204" pitchFamily="34" charset="0"/>
                          <a:ea typeface="+mn-ea"/>
                          <a:cs typeface="+mn-cs"/>
                        </a:rPr>
                        <a:t>60,96%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6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bg1"/>
                          </a:solidFill>
                          <a:effectLst/>
                          <a:latin typeface="Arial Narrow" panose="020B0606020202030204" pitchFamily="34" charset="0"/>
                          <a:ea typeface="+mn-ea"/>
                          <a:cs typeface="+mn-cs"/>
                        </a:rPr>
                        <a:t>(32 288/49 896)</a:t>
                      </a:r>
                    </a:p>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kern="1200" dirty="0" smtClean="0">
                          <a:solidFill>
                            <a:schemeClr val="bg1"/>
                          </a:solidFill>
                          <a:effectLst/>
                          <a:latin typeface="Arial Narrow" panose="020B0606020202030204" pitchFamily="34" charset="0"/>
                          <a:ea typeface="+mn-ea"/>
                          <a:cs typeface="+mn-cs"/>
                        </a:rPr>
                        <a: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600" b="0" i="0" u="none" strike="noStrike" kern="1200" dirty="0" smtClean="0">
                          <a:solidFill>
                            <a:srgbClr val="000000"/>
                          </a:solidFill>
                          <a:effectLst/>
                          <a:latin typeface="Arial Narrow" panose="020B0606020202030204" pitchFamily="34" charset="0"/>
                          <a:ea typeface="+mn-ea"/>
                          <a:cs typeface="+mn-cs"/>
                        </a:rPr>
                        <a:t>20,96%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marR="0" indent="0" algn="l" defTabSz="914331" rtl="0" eaLnBrk="1" fontAlgn="t" latinLnBrk="0" hangingPunct="1">
                        <a:lnSpc>
                          <a:spcPct val="100000"/>
                        </a:lnSpc>
                        <a:spcBef>
                          <a:spcPts val="0"/>
                        </a:spcBef>
                        <a:spcAft>
                          <a:spcPts val="0"/>
                        </a:spcAft>
                        <a:buClrTx/>
                        <a:buSzTx/>
                        <a:buFontTx/>
                        <a:buNone/>
                        <a:tabLst/>
                        <a:defRPr/>
                      </a:pPr>
                      <a:r>
                        <a:rPr lang="en-US" sz="1600" b="0" i="0" u="none" strike="noStrike" dirty="0" smtClean="0">
                          <a:solidFill>
                            <a:srgbClr val="000000"/>
                          </a:solidFill>
                          <a:effectLst/>
                          <a:latin typeface="Arial Narrow" panose="020B0606020202030204" pitchFamily="34" charset="0"/>
                        </a:rPr>
                        <a:t>Trainings for improved performance   were conducted at regions</a:t>
                      </a:r>
                      <a:endParaRPr lang="en-US" sz="16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600" b="0" i="0" u="none" strike="noStrike" dirty="0" smtClean="0">
                          <a:solidFill>
                            <a:srgbClr val="000000"/>
                          </a:solidFill>
                          <a:effectLst/>
                          <a:latin typeface="Arial Narrow" pitchFamily="34" charset="0"/>
                        </a:rPr>
                        <a:t>n/a </a:t>
                      </a:r>
                      <a:endParaRPr lang="en-ZA" sz="16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59224"/>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2: INCARCERATION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REMAND DETENTION</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3318668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184628490"/>
              </p:ext>
            </p:extLst>
          </p:nvPr>
        </p:nvGraphicFramePr>
        <p:xfrm>
          <a:off x="238838" y="1122110"/>
          <a:ext cx="8767260" cy="5735520"/>
        </p:xfrm>
        <a:graphic>
          <a:graphicData uri="http://schemas.openxmlformats.org/drawingml/2006/table">
            <a:tbl>
              <a:tblPr firstRow="1" bandRow="1">
                <a:tableStyleId>{5C22544A-7EE6-4342-B048-85BDC9FD1C3A}</a:tableStyleId>
              </a:tblPr>
              <a:tblGrid>
                <a:gridCol w="1589962"/>
                <a:gridCol w="995680"/>
                <a:gridCol w="2397760"/>
                <a:gridCol w="1005840"/>
                <a:gridCol w="1659614"/>
                <a:gridCol w="1118404"/>
              </a:tblGrid>
              <a:tr h="953882">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702435">
                <a:tc>
                  <a:txBody>
                    <a:bodyPr/>
                    <a:lstStyle/>
                    <a:p>
                      <a:pPr marL="87313" indent="0" algn="l" fontAlgn="t"/>
                      <a:r>
                        <a:rPr lang="en-US" sz="1400" b="1" i="0" u="none" strike="noStrike" kern="1200" dirty="0" smtClean="0">
                          <a:solidFill>
                            <a:srgbClr val="000000"/>
                          </a:solidFill>
                          <a:effectLst/>
                          <a:latin typeface="Arial Narrow" panose="020B0606020202030204" pitchFamily="34" charset="0"/>
                          <a:ea typeface="+mn-ea"/>
                          <a:cs typeface="+mn-cs"/>
                        </a:rPr>
                        <a:t>Percentage of overcrowding in correctional facilities in excess of approved  bedspace capacity</a:t>
                      </a:r>
                      <a:endParaRPr lang="en-US" sz="14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38%</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LMN: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FS/NC: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KZN: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WC: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GP: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EC: 38%</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16, 90%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(20 381/120 567)</a:t>
                      </a: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(2 834/18 929) 14,97%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(-2 362/21 585) -10, 94%</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(1 067/21 278) 5, 01%</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(4 919/20 7250) 23,73%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(7 807/25 204) 30,98%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rgbClr val="FF0000"/>
                          </a:solidFill>
                          <a:effectLst/>
                          <a:uLnTx/>
                          <a:uFillTx/>
                          <a:latin typeface="Arial Narrow" panose="020B0606020202030204" pitchFamily="34" charset="0"/>
                          <a:ea typeface="+mn-ea"/>
                          <a:cs typeface="+mn-cs"/>
                        </a:rPr>
                        <a:t>EC: (6 116/12 846) 47,61%</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21,1%</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Narrow" panose="020B0606020202030204" pitchFamily="34" charset="0"/>
                          <a:ea typeface="+mn-ea"/>
                          <a:cs typeface="+mn-cs"/>
                        </a:rPr>
                        <a:t>Target was achieved due to the  implementation of special parole dispensation in response to  COVID-19 pandemic outbreak.</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rgbClr val="000000"/>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rgbClr val="000000"/>
                          </a:solidFill>
                          <a:effectLst/>
                          <a:latin typeface="Arial Narrow" panose="020B0606020202030204" pitchFamily="34" charset="0"/>
                          <a:ea typeface="+mn-ea"/>
                          <a:cs typeface="+mn-cs"/>
                        </a:rPr>
                        <a:t>Effective implementation of the 8 Pronged Strategy on Overcrowding</a:t>
                      </a:r>
                      <a:endParaRPr lang="en-US" sz="1400" b="0" i="0" u="none" strike="noStrike" kern="1200" dirty="0">
                        <a:solidFill>
                          <a:srgbClr val="000000"/>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n/a</a:t>
                      </a:r>
                      <a:endParaRPr kumimoji="0" lang="en-ZA"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14968">
                <a:tc>
                  <a:txBody>
                    <a:bodyPr/>
                    <a:lstStyle/>
                    <a:p>
                      <a:pPr marL="87313" indent="0" algn="l" defTabSz="914331" rtl="0" eaLnBrk="1" fontAlgn="t" latinLnBrk="0" hangingPunct="1"/>
                      <a:r>
                        <a:rPr lang="en-US" sz="1400" b="1" i="0" u="none" strike="noStrike" kern="1200" dirty="0" smtClean="0">
                          <a:solidFill>
                            <a:srgbClr val="000000"/>
                          </a:solidFill>
                          <a:effectLst/>
                          <a:latin typeface="Arial Narrow" panose="020B0606020202030204" pitchFamily="34" charset="0"/>
                          <a:ea typeface="+mn-ea"/>
                          <a:cs typeface="+mn-cs"/>
                        </a:rPr>
                        <a:t>Percentage of offenders’ profiles approved for placement by the Correctional Supervision and Parole Boards (CSPBs)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53%</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LMN: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FS/NC: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KZN: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WC: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GP: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EC: 53%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54,43%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(21 787/ 40 029)</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(3 191/5 299)  60,22%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(3 684/6 937) 53,10%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(3 456/5 781) 59,78%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rgbClr val="C00000"/>
                          </a:solidFill>
                          <a:effectLst/>
                          <a:uLnTx/>
                          <a:uFillTx/>
                          <a:latin typeface="Arial Narrow" panose="020B0606020202030204" pitchFamily="34" charset="0"/>
                          <a:ea typeface="+mn-ea"/>
                          <a:cs typeface="+mn-cs"/>
                        </a:rPr>
                        <a:t>WC: (3 036/7 536) 40,29%</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(5 237/9 609) 54,50%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(3 223/4 867) 66,22%</a:t>
                      </a:r>
                      <a:endParaRPr kumimoji="0" lang="en-ZA" sz="1400" b="0" i="0" u="none" strike="noStrike" kern="1200" cap="none" spc="0" normalizeH="0" baseline="0" dirty="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1,43%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tabLst/>
                      </a:pPr>
                      <a:r>
                        <a:rPr lang="en-US" sz="1400" b="0" i="0" u="none" strike="noStrike" dirty="0">
                          <a:solidFill>
                            <a:srgbClr val="000000"/>
                          </a:solidFill>
                          <a:effectLst/>
                          <a:latin typeface="Arial Narrow" panose="020B0606020202030204" pitchFamily="34" charset="0"/>
                        </a:rPr>
                        <a:t>Consideration of profile reports which contained proof of timeous participation by offenders in relevant interventions as well as positive support systems which  were found to be suitable for placement by the CSPB</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n/a</a:t>
                      </a:r>
                      <a:endParaRPr kumimoji="0" lang="en-ZA"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50259"/>
          </a:xfrm>
          <a:prstGeom prst="rect">
            <a:avLst/>
          </a:prstGeom>
        </p:spPr>
        <p:txBody>
          <a:bodyPr/>
          <a:lstStyle/>
          <a:p>
            <a:pPr lvl="0" algn="ctr">
              <a:lnSpc>
                <a:spcPct val="110000"/>
              </a:lnSpc>
            </a:pPr>
            <a:r>
              <a:rPr lang="en-US" sz="3000" kern="1200" dirty="0" smtClean="0">
                <a:solidFill>
                  <a:schemeClr val="bg1"/>
                </a:solidFill>
                <a:latin typeface="Arial Black" panose="020B0A04020102020204" pitchFamily="34" charset="0"/>
              </a:rPr>
              <a:t>PROGRAMME 2: INCARCERATION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a:t>
            </a:r>
            <a:r>
              <a:rPr lang="en-US" kern="1200" dirty="0" smtClean="0">
                <a:solidFill>
                  <a:schemeClr val="bg1"/>
                </a:solidFill>
                <a:latin typeface="Arial Black" panose="020B0A04020102020204" pitchFamily="34" charset="0"/>
              </a:rPr>
              <a:t>MANAGEMENT</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176185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Three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Rehabilitation</a:t>
            </a:r>
            <a:endParaRPr lang="id-ID" sz="2100" dirty="0">
              <a:solidFill>
                <a:schemeClr val="bg1"/>
              </a:solidFill>
              <a:latin typeface="+mj-lt"/>
            </a:endParaRPr>
          </a:p>
        </p:txBody>
      </p:sp>
      <p:sp>
        <p:nvSpPr>
          <p:cNvPr id="2" name="Rectangle 1"/>
          <p:cNvSpPr/>
          <p:nvPr/>
        </p:nvSpPr>
        <p:spPr>
          <a:xfrm>
            <a:off x="757382" y="2204066"/>
            <a:ext cx="2735118" cy="2677656"/>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Four /Annual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20660666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66533764"/>
              </p:ext>
            </p:extLst>
          </p:nvPr>
        </p:nvGraphicFramePr>
        <p:xfrm>
          <a:off x="215151" y="1132971"/>
          <a:ext cx="8619462" cy="3360448"/>
        </p:xfrm>
        <a:graphic>
          <a:graphicData uri="http://schemas.openxmlformats.org/drawingml/2006/table">
            <a:tbl>
              <a:tblPr firstRow="1" bandRow="1">
                <a:tableStyleId>{5C22544A-7EE6-4342-B048-85BDC9FD1C3A}</a:tableStyleId>
              </a:tblPr>
              <a:tblGrid>
                <a:gridCol w="1203552"/>
                <a:gridCol w="1219722"/>
                <a:gridCol w="2295714"/>
                <a:gridCol w="1276538"/>
                <a:gridCol w="1692062"/>
                <a:gridCol w="931874"/>
              </a:tblGrid>
              <a:tr h="695829">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664619">
                <a:tc>
                  <a:txBody>
                    <a:bodyPr/>
                    <a:lstStyle/>
                    <a:p>
                      <a:pPr marL="87313" indent="0" algn="l" fontAlgn="t"/>
                      <a:r>
                        <a:rPr lang="en-US" sz="1400" b="1" i="0" u="none" strike="noStrike" kern="1200" dirty="0">
                          <a:solidFill>
                            <a:schemeClr val="tx1"/>
                          </a:solidFill>
                          <a:effectLst/>
                          <a:latin typeface="Arial Narrow" panose="020B0606020202030204" pitchFamily="34" charset="0"/>
                          <a:ea typeface="+mn-ea"/>
                          <a:cs typeface="+mn-cs"/>
                        </a:rPr>
                        <a:t>Percentage of sentenced offenders subjected to correctional programmes per year</a:t>
                      </a:r>
                      <a:r>
                        <a:rPr lang="en-US" sz="1400" b="1" i="0" u="none" strike="noStrike" kern="1200" dirty="0" smtClean="0">
                          <a:solidFill>
                            <a:schemeClr val="tx1"/>
                          </a:solidFill>
                          <a:effectLst/>
                          <a:latin typeface="Arial Narrow" panose="020B0606020202030204" pitchFamily="34" charset="0"/>
                          <a:ea typeface="+mn-ea"/>
                          <a:cs typeface="+mn-cs"/>
                        </a:rPr>
                        <a:t>.</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50%</a:t>
                      </a: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LMN: 50%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50%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50%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50%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50%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76,56% </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(64 428/84 159)</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 (11 668/14 608) 79,87%</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(9 171/ 12 762) 71,86%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(10 540/14 371)</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73,34%</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(8 969/ 12 334) 72,72%</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(15 162/ 17 477) 86,75%</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(8 918/12 607) 70,74%</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26,56%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Custodial officials were available to facilitate correctional programmes </a:t>
                      </a:r>
                      <a:r>
                        <a:rPr lang="en-US" sz="1400" b="0" i="0" u="none" strike="noStrike" dirty="0" smtClean="0">
                          <a:solidFill>
                            <a:srgbClr val="000000"/>
                          </a:solidFill>
                          <a:effectLst/>
                          <a:latin typeface="Arial Narrow" panose="020B0606020202030204" pitchFamily="34" charset="0"/>
                        </a:rPr>
                        <a:t>despite COVID-19 </a:t>
                      </a:r>
                      <a:r>
                        <a:rPr lang="en-US" sz="1400" b="0" i="0" u="none" strike="noStrike" dirty="0">
                          <a:solidFill>
                            <a:srgbClr val="000000"/>
                          </a:solidFill>
                          <a:effectLst/>
                          <a:latin typeface="Arial Narrow" panose="020B0606020202030204" pitchFamily="34" charset="0"/>
                        </a:rPr>
                        <a:t>pandemic and the associated lock-down regulations.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7454"/>
            <a:ext cx="9144000" cy="913840"/>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CORRECTIONAL PROGRAMMES</a:t>
            </a:r>
          </a:p>
        </p:txBody>
      </p:sp>
    </p:spTree>
    <p:extLst>
      <p:ext uri="{BB962C8B-B14F-4D97-AF65-F5344CB8AC3E}">
        <p14:creationId xmlns:p14="http://schemas.microsoft.com/office/powerpoint/2010/main" val="187375780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45082123"/>
              </p:ext>
            </p:extLst>
          </p:nvPr>
        </p:nvGraphicFramePr>
        <p:xfrm>
          <a:off x="369239" y="1105249"/>
          <a:ext cx="8591740" cy="5392712"/>
        </p:xfrm>
        <a:graphic>
          <a:graphicData uri="http://schemas.openxmlformats.org/drawingml/2006/table">
            <a:tbl>
              <a:tblPr firstRow="1" bandRow="1">
                <a:tableStyleId>{5C22544A-7EE6-4342-B048-85BDC9FD1C3A}</a:tableStyleId>
              </a:tblPr>
              <a:tblGrid>
                <a:gridCol w="1395951"/>
                <a:gridCol w="1101835"/>
                <a:gridCol w="2076450"/>
                <a:gridCol w="1266825"/>
                <a:gridCol w="1701248"/>
                <a:gridCol w="1049431"/>
              </a:tblGrid>
              <a:tr h="64231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441263">
                <a:tc rowSpan="2">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Long  Occupational Skills Programmes</a:t>
                      </a:r>
                    </a:p>
                    <a:p>
                      <a:pPr marL="87313" indent="0" algn="l" fontAlgn="t"/>
                      <a:endParaRPr lang="en-US" sz="1400" b="1" i="0" u="none" strike="noStrike" dirty="0" smtClean="0">
                        <a:solidFill>
                          <a:schemeClr val="accent5"/>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lvl="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80%</a:t>
                      </a:r>
                    </a:p>
                    <a:p>
                      <a:pPr marL="87313" marR="0" lvl="0" indent="0" algn="l"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Q4 </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98,82% </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(1 919/1 942)	</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 (671/686) 97,81%</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(301/308) 97,73%</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(58/59)   98,31%</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(171/171)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(268/268)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(450/450) 100%</a:t>
                      </a:r>
                    </a:p>
                    <a:p>
                      <a:pPr marL="87313" indent="0" algn="l" defTabSz="914331" rtl="0" eaLnBrk="1" fontAlgn="t" latinLnBrk="0" hangingPunct="1"/>
                      <a:endParaRPr lang="en-ZA" sz="14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latin typeface="Arial Narrow" panose="020B0606020202030204" pitchFamily="34" charset="0"/>
                        </a:rPr>
                        <a:t>18,82%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ctr"/>
                      <a:r>
                        <a:rPr lang="en-US" sz="1400" b="0" i="0" u="none" strike="noStrike" dirty="0" smtClean="0">
                          <a:solidFill>
                            <a:schemeClr val="tx1"/>
                          </a:solidFill>
                          <a:effectLst/>
                          <a:latin typeface="Arial Narrow" pitchFamily="34" charset="0"/>
                        </a:rPr>
                        <a:t>Long skills training was achieved due to the financial support from the National Skills Fund and SASSETA. Regions also ensured that registered offenders complete training programmes</a:t>
                      </a:r>
                    </a:p>
                    <a:p>
                      <a:pPr marL="87313" indent="0" algn="l" fontAlgn="ctr"/>
                      <a:endParaRPr lang="en-US" sz="1400" b="0" i="0" u="none" strike="noStrike" dirty="0" smtClean="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19929">
                <a:tc vMerge="1">
                  <a:txBody>
                    <a:bodyPr/>
                    <a:lstStyle/>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lvl="0" indent="0" algn="l" defTabSz="914331" rtl="0" eaLnBrk="1" fontAlgn="auto"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Annual</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95,40%</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(7161/7 506)	</a:t>
                      </a:r>
                    </a:p>
                    <a:p>
                      <a:pPr marL="87313" indent="0" algn="l" defTabSz="914331" rtl="0" eaLnBrk="1" fontAlgn="t" latinLnBrk="0" hangingPunct="1"/>
                      <a:endParaRPr lang="en-ZA" sz="1400" b="0" i="0" u="none" strike="noStrike" kern="1200" dirty="0" smtClean="0">
                        <a:solidFill>
                          <a:schemeClr val="bg1"/>
                        </a:solidFill>
                        <a:effectLst/>
                        <a:latin typeface="Arial Narrow" panose="020B0606020202030204" pitchFamily="34" charset="0"/>
                        <a:ea typeface="+mn-ea"/>
                        <a:cs typeface="+mn-cs"/>
                      </a:endParaRP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(2 047/2 335) 87,67%</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 (1 189/1 218) 97,62%</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(463/483) 95,86%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(771/777)  99,23%</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(849/850) 99,88%</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(1 867/1 867) 100,00%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tx1"/>
                          </a:solidFill>
                          <a:latin typeface="Arial Narrow" panose="020B0606020202030204" pitchFamily="34" charset="0"/>
                        </a:rPr>
                        <a:t>5,4%</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ctr"/>
                      <a:r>
                        <a:rPr lang="en-US" sz="1400" b="0" i="0" u="none" strike="noStrike" dirty="0" smtClean="0">
                          <a:solidFill>
                            <a:schemeClr val="tx1"/>
                          </a:solidFill>
                          <a:effectLst/>
                          <a:latin typeface="Arial Narrow" pitchFamily="34" charset="0"/>
                        </a:rPr>
                        <a:t>Long skills training was achieved due to the financial support from the National Skills Fund and SASSETA. Regions also ensured that registered offenders complete training programmes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63947767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5363962"/>
              </p:ext>
            </p:extLst>
          </p:nvPr>
        </p:nvGraphicFramePr>
        <p:xfrm>
          <a:off x="369239" y="1105249"/>
          <a:ext cx="8591740" cy="3314306"/>
        </p:xfrm>
        <a:graphic>
          <a:graphicData uri="http://schemas.openxmlformats.org/drawingml/2006/table">
            <a:tbl>
              <a:tblPr firstRow="1" bandRow="1">
                <a:tableStyleId>{5C22544A-7EE6-4342-B048-85BDC9FD1C3A}</a:tableStyleId>
              </a:tblPr>
              <a:tblGrid>
                <a:gridCol w="1395267"/>
                <a:gridCol w="1254919"/>
                <a:gridCol w="2109166"/>
                <a:gridCol w="1169081"/>
                <a:gridCol w="1424723"/>
                <a:gridCol w="1238584"/>
              </a:tblGrid>
              <a:tr h="619170">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664701">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tx1"/>
                          </a:solidFill>
                          <a:effectLst/>
                          <a:latin typeface="Arial Narrow" panose="020B0606020202030204" pitchFamily="34" charset="0"/>
                        </a:rPr>
                        <a:t>Percentage of offenders participating in Short Occupational Skills Programmes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80%</a:t>
                      </a:r>
                    </a:p>
                    <a:p>
                      <a:pPr marL="87313" indent="0" algn="l" defTabSz="914331" rtl="0" eaLnBrk="1" fontAlgn="t" latinLnBrk="0" hangingPunct="1"/>
                      <a:endParaRPr lang="en-ZA"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99,80%</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(4 546/4 555)	</a:t>
                      </a:r>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endParaRPr lang="en-ZA" sz="1400" b="0" i="0" u="none" strike="noStrike" kern="1200" dirty="0" smtClean="0">
                        <a:solidFill>
                          <a:schemeClr val="bg1"/>
                        </a:solidFill>
                        <a:effectLst/>
                        <a:latin typeface="Arial Narrow" panose="020B0606020202030204" pitchFamily="34" charset="0"/>
                        <a:ea typeface="+mn-ea"/>
                        <a:cs typeface="+mn-cs"/>
                      </a:endParaRP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 (1 314/1 314)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(1 024/1 026) 99,81%</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(636/636)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(681/681)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(635/635)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(256/263) 97,34%</a:t>
                      </a:r>
                      <a:endParaRPr lang="en-ZA" sz="1400" b="0"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19,8%</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5725" indent="0" algn="l" fontAlgn="t"/>
                      <a:r>
                        <a:rPr lang="en-US" sz="1400" b="0" i="0" u="none" strike="noStrike" dirty="0" smtClean="0">
                          <a:solidFill>
                            <a:srgbClr val="000000"/>
                          </a:solidFill>
                          <a:effectLst/>
                          <a:latin typeface="Arial Narrow" panose="020B0606020202030204" pitchFamily="34" charset="0"/>
                        </a:rPr>
                        <a:t>Short </a:t>
                      </a:r>
                      <a:r>
                        <a:rPr lang="en-US" sz="1400" b="0" i="0" u="none" strike="noStrike" dirty="0">
                          <a:solidFill>
                            <a:srgbClr val="000000"/>
                          </a:solidFill>
                          <a:effectLst/>
                          <a:latin typeface="Arial Narrow" panose="020B0606020202030204" pitchFamily="34" charset="0"/>
                        </a:rPr>
                        <a:t>skills </a:t>
                      </a:r>
                      <a:r>
                        <a:rPr lang="en-US" sz="1400" b="0" i="0" u="none" strike="noStrike" dirty="0" smtClean="0">
                          <a:solidFill>
                            <a:srgbClr val="000000"/>
                          </a:solidFill>
                          <a:effectLst/>
                          <a:latin typeface="Arial Narrow" panose="020B0606020202030204" pitchFamily="34" charset="0"/>
                        </a:rPr>
                        <a:t>training was  </a:t>
                      </a:r>
                      <a:r>
                        <a:rPr lang="en-US" sz="1400" b="0" i="0" u="none" strike="noStrike" dirty="0">
                          <a:solidFill>
                            <a:srgbClr val="000000"/>
                          </a:solidFill>
                          <a:effectLst/>
                          <a:latin typeface="Arial Narrow" panose="020B0606020202030204" pitchFamily="34" charset="0"/>
                        </a:rPr>
                        <a:t>achieved due to the financial support from the National Skills Fund and SASSETA. Regions also ensured that registered offenders complete training programmes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12260494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501679276"/>
              </p:ext>
            </p:extLst>
          </p:nvPr>
        </p:nvGraphicFramePr>
        <p:xfrm>
          <a:off x="218409" y="1012446"/>
          <a:ext cx="8671150" cy="5471946"/>
        </p:xfrm>
        <a:graphic>
          <a:graphicData uri="http://schemas.openxmlformats.org/drawingml/2006/table">
            <a:tbl>
              <a:tblPr firstRow="1" bandRow="1">
                <a:tableStyleId>{5C22544A-7EE6-4342-B048-85BDC9FD1C3A}</a:tableStyleId>
              </a:tblPr>
              <a:tblGrid>
                <a:gridCol w="1530878"/>
                <a:gridCol w="1337945"/>
                <a:gridCol w="2073165"/>
                <a:gridCol w="878264"/>
                <a:gridCol w="1578689"/>
                <a:gridCol w="1272209"/>
              </a:tblGrid>
              <a:tr h="959477">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53793">
                <a:tc rowSpan="2">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TVET College Programmes </a:t>
                      </a:r>
                    </a:p>
                    <a:p>
                      <a:pPr marL="87313" indent="0" algn="l" fontAlgn="t"/>
                      <a:endParaRPr lang="en-US" sz="1400" b="1" i="0" u="none" strike="noStrike" dirty="0" smtClean="0">
                        <a:solidFill>
                          <a:srgbClr val="FF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99,90%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(2 081/2 083)</a:t>
                      </a:r>
                      <a:r>
                        <a:rPr lang="en-ZA"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LMN: (4 72/4 72) 100%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FS/NC: (343/343) 100%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KZN: (200/202) 99,01%</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WC: (78/78) 100%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GP: (865/866) 99,88%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EC: (124/124) 100%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19,9%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5725" indent="0" algn="l" fontAlgn="t"/>
                      <a:r>
                        <a:rPr lang="en-US" sz="1400" b="0" i="0" u="none" strike="noStrike" dirty="0" smtClean="0">
                          <a:solidFill>
                            <a:srgbClr val="000000"/>
                          </a:solidFill>
                          <a:effectLst/>
                          <a:latin typeface="Arial Narrow" panose="020B0606020202030204" pitchFamily="34" charset="0"/>
                        </a:rPr>
                        <a:t>The </a:t>
                      </a:r>
                      <a:r>
                        <a:rPr lang="en-US" sz="1400" b="0" i="0" u="none" strike="noStrike" dirty="0">
                          <a:solidFill>
                            <a:srgbClr val="000000"/>
                          </a:solidFill>
                          <a:effectLst/>
                          <a:latin typeface="Arial Narrow" panose="020B0606020202030204" pitchFamily="34" charset="0"/>
                        </a:rPr>
                        <a:t>Department ensured that the offenders registered were encouraged and supported to attend TVET College programmes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378869">
                <a:tc vMerge="1">
                  <a:txBody>
                    <a:bodyPr/>
                    <a:lstStyle/>
                    <a:p>
                      <a:pPr marL="87313" indent="0" algn="l" fontAlgn="t"/>
                      <a:endParaRPr lang="en-US" sz="1400" b="1"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95,50%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(5 560/5 822</a:t>
                      </a:r>
                      <a:r>
                        <a:rPr lang="en-US"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LMN: (1 428/1 434) 99,58%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FS/NC: (1 225/1 226) 99,92%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KZN: (589/670) 87,91%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WC: (198/198)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GP: (2 745/2 757) 99,56%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EC: (441/442) 99,77%</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15,5%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US" sz="1200" b="0" i="0" u="none" strike="noStrike" kern="1200" dirty="0">
                        <a:solidFill>
                          <a:srgbClr val="000000"/>
                        </a:solidFill>
                        <a:effectLst/>
                        <a:latin typeface="Arial"/>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kern="1200" dirty="0">
                        <a:solidFill>
                          <a:srgbClr val="000000"/>
                        </a:solidFill>
                        <a:effectLst/>
                        <a:latin typeface="Arial Narrow"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50259"/>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214006934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131829915"/>
              </p:ext>
            </p:extLst>
          </p:nvPr>
        </p:nvGraphicFramePr>
        <p:xfrm>
          <a:off x="218409" y="1012446"/>
          <a:ext cx="8671150" cy="5357103"/>
        </p:xfrm>
        <a:graphic>
          <a:graphicData uri="http://schemas.openxmlformats.org/drawingml/2006/table">
            <a:tbl>
              <a:tblPr firstRow="1" bandRow="1">
                <a:tableStyleId>{5C22544A-7EE6-4342-B048-85BDC9FD1C3A}</a:tableStyleId>
              </a:tblPr>
              <a:tblGrid>
                <a:gridCol w="1365294"/>
                <a:gridCol w="1300899"/>
                <a:gridCol w="2083324"/>
                <a:gridCol w="1046375"/>
                <a:gridCol w="1770026"/>
                <a:gridCol w="1105232"/>
              </a:tblGrid>
              <a:tr h="844634">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53793">
                <a:tc rowSpan="2">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GET per academic year</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Q4</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96,88%</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(4 504/4 649)</a:t>
                      </a:r>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 (1 173/1 216) 96,46%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 (690/755) 91,39%</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(591/610)  96,89%</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(678/693) 97,84%</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(1 044/1 048) 99,62%</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(327/327) 100%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16,88%</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Training </a:t>
                      </a:r>
                      <a:r>
                        <a:rPr lang="en-US" sz="1400" b="0" i="0" u="none" strike="noStrike" kern="1200" dirty="0">
                          <a:solidFill>
                            <a:schemeClr val="tx1"/>
                          </a:solidFill>
                          <a:effectLst/>
                          <a:latin typeface="Arial Narrow" panose="020B0606020202030204" pitchFamily="34" charset="0"/>
                          <a:ea typeface="+mn-ea"/>
                          <a:cs typeface="+mn-cs"/>
                        </a:rPr>
                        <a:t>on the interpretation  </a:t>
                      </a:r>
                      <a:r>
                        <a:rPr lang="en-US" sz="1400" b="0" i="0" u="none" strike="noStrike" kern="1200" dirty="0" smtClean="0">
                          <a:solidFill>
                            <a:schemeClr val="tx1"/>
                          </a:solidFill>
                          <a:effectLst/>
                          <a:latin typeface="Arial Narrow" panose="020B0606020202030204" pitchFamily="34" charset="0"/>
                          <a:ea typeface="+mn-ea"/>
                          <a:cs typeface="+mn-cs"/>
                        </a:rPr>
                        <a:t>and </a:t>
                      </a:r>
                      <a:r>
                        <a:rPr lang="en-US" sz="1400" b="0" i="0" u="none" strike="noStrike" kern="1200" dirty="0">
                          <a:solidFill>
                            <a:schemeClr val="tx1"/>
                          </a:solidFill>
                          <a:effectLst/>
                          <a:latin typeface="Arial Narrow" panose="020B0606020202030204" pitchFamily="34" charset="0"/>
                          <a:ea typeface="+mn-ea"/>
                          <a:cs typeface="+mn-cs"/>
                        </a:rPr>
                        <a:t>correct calculation of the TID's </a:t>
                      </a:r>
                      <a:r>
                        <a:rPr lang="en-US" sz="1400" b="0" i="0" u="none" strike="noStrike" kern="1200" dirty="0" smtClean="0">
                          <a:solidFill>
                            <a:schemeClr val="tx1"/>
                          </a:solidFill>
                          <a:effectLst/>
                          <a:latin typeface="Arial Narrow" panose="020B0606020202030204" pitchFamily="34" charset="0"/>
                          <a:ea typeface="+mn-ea"/>
                          <a:cs typeface="+mn-cs"/>
                        </a:rPr>
                        <a:t>was provided </a:t>
                      </a:r>
                      <a:r>
                        <a:rPr lang="en-US" sz="1400" b="0" i="0" u="none" strike="noStrike" kern="1200" dirty="0">
                          <a:solidFill>
                            <a:schemeClr val="tx1"/>
                          </a:solidFill>
                          <a:effectLst/>
                          <a:latin typeface="Arial Narrow" panose="020B0606020202030204" pitchFamily="34" charset="0"/>
                          <a:ea typeface="+mn-ea"/>
                          <a:cs typeface="+mn-cs"/>
                        </a:rPr>
                        <a:t>to regions.</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a:solidFill>
                            <a:schemeClr val="tx1"/>
                          </a:solidFill>
                          <a:effectLst/>
                          <a:latin typeface="Arial Narrow" panose="020B0606020202030204" pitchFamily="34" charset="0"/>
                          <a:ea typeface="+mn-ea"/>
                          <a:cs typeface="+mn-cs"/>
                        </a:rPr>
                        <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smtClean="0">
                          <a:solidFill>
                            <a:schemeClr val="tx1"/>
                          </a:solidFill>
                          <a:effectLst/>
                          <a:latin typeface="Arial Narrow" panose="020B0606020202030204" pitchFamily="34" charset="0"/>
                          <a:ea typeface="+mn-ea"/>
                          <a:cs typeface="+mn-cs"/>
                        </a:rPr>
                        <a:t>Target </a:t>
                      </a:r>
                      <a:r>
                        <a:rPr lang="en-US" sz="1400" b="0" i="0" u="none" strike="noStrike" kern="1200" dirty="0">
                          <a:solidFill>
                            <a:schemeClr val="tx1"/>
                          </a:solidFill>
                          <a:effectLst/>
                          <a:latin typeface="Arial Narrow" panose="020B0606020202030204" pitchFamily="34" charset="0"/>
                          <a:ea typeface="+mn-ea"/>
                          <a:cs typeface="+mn-cs"/>
                        </a:rPr>
                        <a:t>achieved as  classes resumed when lock down regulations were relaxed. </a:t>
                      </a:r>
                      <a:br>
                        <a:rPr lang="en-US" sz="1400" b="0" i="0" u="none" strike="noStrike" kern="1200" dirty="0">
                          <a:solidFill>
                            <a:schemeClr val="tx1"/>
                          </a:solidFill>
                          <a:effectLst/>
                          <a:latin typeface="Arial Narrow" panose="020B0606020202030204" pitchFamily="34" charset="0"/>
                          <a:ea typeface="+mn-ea"/>
                          <a:cs typeface="+mn-cs"/>
                        </a:rPr>
                      </a:b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a:t>
                      </a:r>
                      <a:endParaRPr lang="en-US"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378869">
                <a:tc vMerge="1">
                  <a:txBody>
                    <a:bodyPr/>
                    <a:lstStyle/>
                    <a:p>
                      <a:pPr marL="87313" indent="0" algn="l" fontAlgn="t"/>
                      <a:endParaRPr lang="en-US" sz="1400" b="1"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Annual</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95,15%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(5 079/5 338)</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LMN:</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(1 271/1 386) 91,70%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FS/NC:</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(998/1 050)</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95,05%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KZN: (651/663) 98,19%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WC:</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(925/955) 96,86%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GP:</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(1 165/1 238) 94,10%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EC: (608/609) 99,84%</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15,15%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Training </a:t>
                      </a:r>
                      <a:r>
                        <a:rPr lang="en-US" sz="1400" b="0" i="0" u="none" strike="noStrike" kern="1200" dirty="0">
                          <a:solidFill>
                            <a:schemeClr val="tx1"/>
                          </a:solidFill>
                          <a:effectLst/>
                          <a:latin typeface="Arial Narrow" panose="020B0606020202030204" pitchFamily="34" charset="0"/>
                          <a:ea typeface="+mn-ea"/>
                          <a:cs typeface="+mn-cs"/>
                        </a:rPr>
                        <a:t>on the interpretation  and correct calculation of the TID's </a:t>
                      </a:r>
                      <a:r>
                        <a:rPr lang="en-US" sz="1400" b="0" i="0" u="none" strike="noStrike" kern="1200" dirty="0" smtClean="0">
                          <a:solidFill>
                            <a:schemeClr val="tx1"/>
                          </a:solidFill>
                          <a:effectLst/>
                          <a:latin typeface="Arial Narrow" panose="020B0606020202030204" pitchFamily="34" charset="0"/>
                          <a:ea typeface="+mn-ea"/>
                          <a:cs typeface="+mn-cs"/>
                        </a:rPr>
                        <a:t>was provided </a:t>
                      </a:r>
                      <a:r>
                        <a:rPr lang="en-US" sz="1400" b="0" i="0" u="none" strike="noStrike" kern="1200" dirty="0">
                          <a:solidFill>
                            <a:schemeClr val="tx1"/>
                          </a:solidFill>
                          <a:effectLst/>
                          <a:latin typeface="Arial Narrow" panose="020B0606020202030204" pitchFamily="34" charset="0"/>
                          <a:ea typeface="+mn-ea"/>
                          <a:cs typeface="+mn-cs"/>
                        </a:rPr>
                        <a:t>to regions.</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a:solidFill>
                            <a:schemeClr val="tx1"/>
                          </a:solidFill>
                          <a:effectLst/>
                          <a:latin typeface="Arial Narrow" panose="020B0606020202030204" pitchFamily="34" charset="0"/>
                          <a:ea typeface="+mn-ea"/>
                          <a:cs typeface="+mn-cs"/>
                        </a:rPr>
                        <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smtClean="0">
                          <a:solidFill>
                            <a:schemeClr val="tx1"/>
                          </a:solidFill>
                          <a:effectLst/>
                          <a:latin typeface="Arial Narrow" panose="020B0606020202030204" pitchFamily="34" charset="0"/>
                          <a:ea typeface="+mn-ea"/>
                          <a:cs typeface="+mn-cs"/>
                        </a:rPr>
                        <a:t>Target </a:t>
                      </a:r>
                      <a:r>
                        <a:rPr lang="en-US" sz="1400" b="0" i="0" u="none" strike="noStrike" kern="1200" dirty="0">
                          <a:solidFill>
                            <a:schemeClr val="tx1"/>
                          </a:solidFill>
                          <a:effectLst/>
                          <a:latin typeface="Arial Narrow" panose="020B0606020202030204" pitchFamily="34" charset="0"/>
                          <a:ea typeface="+mn-ea"/>
                          <a:cs typeface="+mn-cs"/>
                        </a:rPr>
                        <a:t>achieved as  classes resumed when lock down regulations were relaxed. </a:t>
                      </a:r>
                      <a:br>
                        <a:rPr lang="en-US" sz="1400" b="0" i="0" u="none" strike="noStrike" kern="1200" dirty="0">
                          <a:solidFill>
                            <a:schemeClr val="tx1"/>
                          </a:solidFill>
                          <a:effectLst/>
                          <a:latin typeface="Arial Narrow" panose="020B0606020202030204" pitchFamily="34" charset="0"/>
                          <a:ea typeface="+mn-ea"/>
                          <a:cs typeface="+mn-cs"/>
                        </a:rPr>
                      </a:b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a:t>
                      </a:r>
                      <a:endParaRPr lang="en-US"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50259"/>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3190572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63176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9872" y="230832"/>
            <a:ext cx="9084128" cy="492443"/>
          </a:xfrm>
        </p:spPr>
        <p:txBody>
          <a:bodyPr/>
          <a:lstStyle/>
          <a:p>
            <a:pPr marL="0" lvl="0" indent="0" algn="ctr" eaLnBrk="0" hangingPunct="0">
              <a:lnSpc>
                <a:spcPct val="100000"/>
              </a:lnSpc>
              <a:spcBef>
                <a:spcPct val="20000"/>
              </a:spcBef>
              <a:buClr>
                <a:srgbClr val="FFCC00"/>
              </a:buClr>
              <a:buNone/>
              <a:defRPr/>
            </a:pPr>
            <a:r>
              <a:rPr lang="en-US" sz="3200" kern="1200" dirty="0" smtClean="0">
                <a:solidFill>
                  <a:schemeClr val="bg1"/>
                </a:solidFill>
                <a:latin typeface="Arial Black" panose="020B0A04020102020204" pitchFamily="34" charset="0"/>
                <a:ea typeface="+mj-ea"/>
                <a:cs typeface="+mj-cs"/>
              </a:rPr>
              <a:t>Q4 REPORTING PROCESS </a:t>
            </a:r>
            <a:r>
              <a:rPr lang="en-ZA" sz="3200" kern="1200" dirty="0" smtClean="0">
                <a:solidFill>
                  <a:schemeClr val="bg1"/>
                </a:solidFill>
                <a:latin typeface="Arial Black" panose="020B0A04020102020204" pitchFamily="34" charset="0"/>
              </a:rPr>
              <a:t>2020/21</a:t>
            </a:r>
            <a:endParaRPr lang="en-US" sz="3200" kern="1200" dirty="0">
              <a:solidFill>
                <a:schemeClr val="bg1"/>
              </a:solidFill>
              <a:latin typeface="Arial Black" panose="020B0A04020102020204" pitchFamily="34" charset="0"/>
              <a:ea typeface="+mj-ea"/>
              <a:cs typeface="+mj-cs"/>
            </a:endParaRPr>
          </a:p>
        </p:txBody>
      </p:sp>
      <p:sp>
        <p:nvSpPr>
          <p:cNvPr id="4" name="Content Placeholder 2"/>
          <p:cNvSpPr txBox="1">
            <a:spLocks/>
          </p:cNvSpPr>
          <p:nvPr/>
        </p:nvSpPr>
        <p:spPr bwMode="auto">
          <a:xfrm>
            <a:off x="212651" y="1012701"/>
            <a:ext cx="8612371" cy="5290679"/>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a:lstStyle>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The Department submitted QPR4 on the 30</a:t>
            </a:r>
            <a:r>
              <a:rPr kumimoji="1" lang="en-US" baseline="30000" dirty="0" smtClean="0">
                <a:solidFill>
                  <a:prstClr val="black"/>
                </a:solidFill>
                <a:cs typeface="Calibri" pitchFamily="34" charset="0"/>
              </a:rPr>
              <a:t>th</a:t>
            </a:r>
            <a:r>
              <a:rPr kumimoji="1" lang="en-US" dirty="0" smtClean="0">
                <a:solidFill>
                  <a:prstClr val="black"/>
                </a:solidFill>
                <a:cs typeface="Calibri" pitchFamily="34" charset="0"/>
              </a:rPr>
              <a:t> April 2021 in line with the prescribed reporting timelines (</a:t>
            </a:r>
            <a:r>
              <a:rPr kumimoji="1" lang="en-US" dirty="0">
                <a:solidFill>
                  <a:prstClr val="black"/>
                </a:solidFill>
                <a:cs typeface="Calibri" pitchFamily="34" charset="0"/>
              </a:rPr>
              <a:t>DPME Quarterly Performance Reporting Guidelines for 2020/21 financial </a:t>
            </a:r>
            <a:r>
              <a:rPr kumimoji="1" lang="en-US" dirty="0" smtClean="0">
                <a:solidFill>
                  <a:prstClr val="black"/>
                </a:solidFill>
                <a:cs typeface="Calibri" pitchFamily="34" charset="0"/>
              </a:rPr>
              <a:t>year).</a:t>
            </a:r>
          </a:p>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The Department conducted an extended M&amp;E Committee meeting at KMII Management Area with Indicator Owners and Regions from 20 to 22 April 2021.</a:t>
            </a:r>
          </a:p>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The Regional Heads were invited to attend </a:t>
            </a:r>
            <a:r>
              <a:rPr kumimoji="1" lang="en-US" dirty="0">
                <a:solidFill>
                  <a:prstClr val="black"/>
                </a:solidFill>
                <a:cs typeface="Calibri" pitchFamily="34" charset="0"/>
              </a:rPr>
              <a:t>the M&amp;E Committee meeting which </a:t>
            </a:r>
            <a:r>
              <a:rPr kumimoji="1" lang="en-US" dirty="0" smtClean="0">
                <a:solidFill>
                  <a:prstClr val="black"/>
                </a:solidFill>
                <a:cs typeface="Calibri" pitchFamily="34" charset="0"/>
              </a:rPr>
              <a:t>assisted in resolving discrepancies and finalization of the QPR4.</a:t>
            </a:r>
          </a:p>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Most Regions have been adjusting their reported information from Quarter 1 which implies that the QPR1, QPR2 and QPR3 as submitted are not accurate. </a:t>
            </a:r>
          </a:p>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Regions received assistance to correct the reporting templates and ensure alignment between the National and Regional Reporting Templates however Regions still used their old templates to report performance.</a:t>
            </a:r>
          </a:p>
          <a:p>
            <a:pPr marL="358775" indent="-358775" algn="just" defTabSz="914400" eaLnBrk="0" hangingPunct="0">
              <a:lnSpc>
                <a:spcPct val="120000"/>
              </a:lnSpc>
              <a:spcBef>
                <a:spcPts val="1800"/>
              </a:spcBef>
              <a:buClr>
                <a:srgbClr val="339933"/>
              </a:buClr>
              <a:defRPr/>
            </a:pPr>
            <a:r>
              <a:rPr kumimoji="1" lang="en-US" dirty="0" smtClean="0">
                <a:solidFill>
                  <a:prstClr val="black"/>
                </a:solidFill>
                <a:cs typeface="Calibri" pitchFamily="34" charset="0"/>
              </a:rPr>
              <a:t>Going </a:t>
            </a:r>
            <a:r>
              <a:rPr kumimoji="1" lang="en-US" dirty="0">
                <a:solidFill>
                  <a:prstClr val="black"/>
                </a:solidFill>
                <a:cs typeface="Calibri" pitchFamily="34" charset="0"/>
              </a:rPr>
              <a:t>forward Strategic </a:t>
            </a:r>
            <a:r>
              <a:rPr kumimoji="1" lang="en-US" dirty="0" smtClean="0">
                <a:solidFill>
                  <a:prstClr val="black"/>
                </a:solidFill>
                <a:cs typeface="Calibri" pitchFamily="34" charset="0"/>
              </a:rPr>
              <a:t>Management Branch will not accept unsigned QPRs and requesting formal submissions where reported information is being adjusted after the reporting timelines.</a:t>
            </a:r>
          </a:p>
        </p:txBody>
      </p:sp>
    </p:spTree>
    <p:extLst>
      <p:ext uri="{BB962C8B-B14F-4D97-AF65-F5344CB8AC3E}">
        <p14:creationId xmlns:p14="http://schemas.microsoft.com/office/powerpoint/2010/main" val="81378325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048030551"/>
              </p:ext>
            </p:extLst>
          </p:nvPr>
        </p:nvGraphicFramePr>
        <p:xfrm>
          <a:off x="218409" y="1095000"/>
          <a:ext cx="8671150" cy="5353050"/>
        </p:xfrm>
        <a:graphic>
          <a:graphicData uri="http://schemas.openxmlformats.org/drawingml/2006/table">
            <a:tbl>
              <a:tblPr firstRow="1" bandRow="1">
                <a:tableStyleId>{5C22544A-7EE6-4342-B048-85BDC9FD1C3A}</a:tableStyleId>
              </a:tblPr>
              <a:tblGrid>
                <a:gridCol w="1530878"/>
                <a:gridCol w="1272209"/>
                <a:gridCol w="1995777"/>
                <a:gridCol w="1025718"/>
                <a:gridCol w="1676246"/>
                <a:gridCol w="1170322"/>
              </a:tblGrid>
              <a:tr h="67814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34365">
                <a:tc rowSpan="2">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FET per academic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97,86%</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(825/843)</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 (372/372)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 (88/88) 100%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(108/119) 90,76%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(64/66)  96,97%</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(106/110) 96,36%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(87/87)  100%</a:t>
                      </a:r>
                      <a:endParaRPr lang="en-ZA" sz="14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17,86%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Training </a:t>
                      </a:r>
                      <a:r>
                        <a:rPr lang="en-US" sz="1400" b="0" i="0" u="none" strike="noStrike" kern="1200" dirty="0">
                          <a:solidFill>
                            <a:schemeClr val="tx1"/>
                          </a:solidFill>
                          <a:effectLst/>
                          <a:latin typeface="Arial Narrow" panose="020B0606020202030204" pitchFamily="34" charset="0"/>
                          <a:ea typeface="+mn-ea"/>
                          <a:cs typeface="+mn-cs"/>
                        </a:rPr>
                        <a:t>on the interpretation  and correct calculation of the TID's </a:t>
                      </a:r>
                      <a:r>
                        <a:rPr lang="en-US" sz="1400" b="0" i="0" u="none" strike="noStrike" kern="1200" dirty="0" smtClean="0">
                          <a:solidFill>
                            <a:schemeClr val="tx1"/>
                          </a:solidFill>
                          <a:effectLst/>
                          <a:latin typeface="Arial Narrow" panose="020B0606020202030204" pitchFamily="34" charset="0"/>
                          <a:ea typeface="+mn-ea"/>
                          <a:cs typeface="+mn-cs"/>
                        </a:rPr>
                        <a:t>was provided </a:t>
                      </a:r>
                      <a:r>
                        <a:rPr lang="en-US" sz="1400" b="0" i="0" u="none" strike="noStrike" kern="1200" dirty="0">
                          <a:solidFill>
                            <a:schemeClr val="tx1"/>
                          </a:solidFill>
                          <a:effectLst/>
                          <a:latin typeface="Arial Narrow" panose="020B0606020202030204" pitchFamily="34" charset="0"/>
                          <a:ea typeface="+mn-ea"/>
                          <a:cs typeface="+mn-cs"/>
                        </a:rPr>
                        <a:t>to regions.</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a:solidFill>
                            <a:schemeClr val="tx1"/>
                          </a:solidFill>
                          <a:effectLst/>
                          <a:latin typeface="Arial Narrow" panose="020B0606020202030204" pitchFamily="34" charset="0"/>
                          <a:ea typeface="+mn-ea"/>
                          <a:cs typeface="+mn-cs"/>
                        </a:rPr>
                        <a:t/>
                      </a:r>
                      <a:br>
                        <a:rPr lang="en-US" sz="1400" b="0" i="0" u="none" strike="noStrike" kern="1200" dirty="0">
                          <a:solidFill>
                            <a:schemeClr val="tx1"/>
                          </a:solidFill>
                          <a:effectLst/>
                          <a:latin typeface="Arial Narrow" panose="020B0606020202030204" pitchFamily="34" charset="0"/>
                          <a:ea typeface="+mn-ea"/>
                          <a:cs typeface="+mn-cs"/>
                        </a:rPr>
                      </a:br>
                      <a:r>
                        <a:rPr lang="en-US" sz="1400" b="0" i="0" u="none" strike="noStrike" kern="1200" dirty="0" smtClean="0">
                          <a:solidFill>
                            <a:schemeClr val="tx1"/>
                          </a:solidFill>
                          <a:effectLst/>
                          <a:latin typeface="Arial Narrow" panose="020B0606020202030204" pitchFamily="34" charset="0"/>
                          <a:ea typeface="+mn-ea"/>
                          <a:cs typeface="+mn-cs"/>
                        </a:rPr>
                        <a:t>Target </a:t>
                      </a:r>
                      <a:r>
                        <a:rPr lang="en-US" sz="1400" b="0" i="0" u="none" strike="noStrike" kern="1200" dirty="0">
                          <a:solidFill>
                            <a:schemeClr val="tx1"/>
                          </a:solidFill>
                          <a:effectLst/>
                          <a:latin typeface="Arial Narrow" panose="020B0606020202030204" pitchFamily="34" charset="0"/>
                          <a:ea typeface="+mn-ea"/>
                          <a:cs typeface="+mn-cs"/>
                        </a:rPr>
                        <a:t>achieved as  classes resumed when lock down regulations were relaxed. </a:t>
                      </a:r>
                      <a:br>
                        <a:rPr lang="en-US" sz="1400" b="0" i="0" u="none" strike="noStrike" kern="1200" dirty="0">
                          <a:solidFill>
                            <a:schemeClr val="tx1"/>
                          </a:solidFill>
                          <a:effectLst/>
                          <a:latin typeface="Arial Narrow" panose="020B0606020202030204" pitchFamily="34" charset="0"/>
                          <a:ea typeface="+mn-ea"/>
                          <a:cs typeface="+mn-cs"/>
                        </a:rPr>
                      </a:b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400" b="0" i="0" u="none" strike="noStrike" dirty="0" smtClean="0">
                          <a:solidFill>
                            <a:srgbClr val="000000"/>
                          </a:solidFill>
                          <a:effectLst/>
                          <a:latin typeface="Arial Narrow" pitchFamily="34" charset="0"/>
                        </a:rPr>
                        <a:t>n/a</a:t>
                      </a: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06729">
                <a:tc vMerge="1">
                  <a:txBody>
                    <a:bodyPr/>
                    <a:lstStyle/>
                    <a:p>
                      <a:pPr marL="87313" indent="0" algn="l" fontAlgn="t"/>
                      <a:endParaRPr lang="en-US" sz="1400" b="1"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97,31%</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(761/782)</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LMN:</a:t>
                      </a:r>
                      <a:r>
                        <a:rPr lang="en-ZA" sz="1400" b="0" i="0" u="none" strike="noStrike" kern="1200" baseline="0" dirty="0" smtClean="0">
                          <a:solidFill>
                            <a:schemeClr val="bg1"/>
                          </a:solidFill>
                          <a:effectLst/>
                          <a:latin typeface="Arial Narrow" panose="020B0606020202030204" pitchFamily="34" charset="0"/>
                          <a:ea typeface="+mn-ea"/>
                          <a:cs typeface="+mn-cs"/>
                        </a:rPr>
                        <a:t> </a:t>
                      </a:r>
                      <a:r>
                        <a:rPr lang="en-ZA" sz="1400" b="0" i="0" u="none" strike="noStrike" kern="1200" dirty="0" smtClean="0">
                          <a:solidFill>
                            <a:schemeClr val="bg1"/>
                          </a:solidFill>
                          <a:effectLst/>
                          <a:latin typeface="Arial Narrow" panose="020B0606020202030204" pitchFamily="34" charset="0"/>
                          <a:ea typeface="+mn-ea"/>
                          <a:cs typeface="+mn-cs"/>
                        </a:rPr>
                        <a:t>(328/334) 98,20%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 (104/107) 97,20%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(118/127) 92,91%</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WC: (64/65) 98,46%</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(108/112) 96,43%</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(103/103) 100%</a:t>
                      </a:r>
                    </a:p>
                    <a:p>
                      <a:pPr marL="87313" indent="0" algn="l" defTabSz="914331" rtl="0" eaLnBrk="1" fontAlgn="t" latinLnBrk="0" hangingPunct="1"/>
                      <a:endParaRPr lang="en-ZA" sz="1400" b="0"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4138" indent="0" algn="l" fontAlgn="t"/>
                      <a:r>
                        <a:rPr lang="en-US" sz="1400" b="0" i="0" u="none" strike="noStrike" kern="1200" dirty="0" smtClean="0">
                          <a:solidFill>
                            <a:schemeClr val="tx1"/>
                          </a:solidFill>
                          <a:effectLst/>
                          <a:latin typeface="Arial Narrow" panose="020B0606020202030204" pitchFamily="34" charset="0"/>
                          <a:ea typeface="+mn-ea"/>
                          <a:cs typeface="+mn-cs"/>
                        </a:rPr>
                        <a:t>17,31%</a:t>
                      </a: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US" sz="1200" b="1" i="0" u="none" strike="noStrike" dirty="0">
                        <a:solidFill>
                          <a:srgbClr val="00B05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6995"/>
            <a:ext cx="9144000" cy="933263"/>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OFFENDER DEVELOPMENT</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535793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918970130"/>
              </p:ext>
            </p:extLst>
          </p:nvPr>
        </p:nvGraphicFramePr>
        <p:xfrm>
          <a:off x="218409" y="1095000"/>
          <a:ext cx="8671150" cy="4894446"/>
        </p:xfrm>
        <a:graphic>
          <a:graphicData uri="http://schemas.openxmlformats.org/drawingml/2006/table">
            <a:tbl>
              <a:tblPr firstRow="1" bandRow="1">
                <a:tableStyleId>{5C22544A-7EE6-4342-B048-85BDC9FD1C3A}</a:tableStyleId>
              </a:tblPr>
              <a:tblGrid>
                <a:gridCol w="1530878"/>
                <a:gridCol w="1272209"/>
                <a:gridCol w="1995777"/>
                <a:gridCol w="1025718"/>
                <a:gridCol w="1676246"/>
                <a:gridCol w="1170322"/>
              </a:tblGrid>
              <a:tr h="1019986">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547012">
                <a:tc>
                  <a:txBody>
                    <a:bodyPr/>
                    <a:lstStyle/>
                    <a:p>
                      <a:pPr marL="87313" indent="0" algn="l" fontAlgn="t"/>
                      <a:r>
                        <a:rPr lang="en-US" sz="1400" b="1" i="0" u="none" strike="noStrike" dirty="0">
                          <a:solidFill>
                            <a:schemeClr val="tx1"/>
                          </a:solidFill>
                          <a:effectLst/>
                          <a:latin typeface="Arial Narrow" panose="020B0606020202030204" pitchFamily="34" charset="0"/>
                        </a:rPr>
                        <a:t>Grade 12 pass rate obtained per academic year</a:t>
                      </a:r>
                      <a:r>
                        <a:rPr lang="en-US" sz="1400" b="1" i="0" u="none" strike="noStrike" dirty="0" smtClean="0">
                          <a:solidFill>
                            <a:schemeClr val="tx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76%</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76%</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76%</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76%</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76%</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76%</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76%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81,37%</a:t>
                      </a:r>
                    </a:p>
                    <a:p>
                      <a:pPr marL="87313" indent="0" algn="l" defTabSz="914331" rtl="0" eaLnBrk="1" fontAlgn="t" latinLnBrk="0" hangingPunct="1"/>
                      <a:r>
                        <a:rPr lang="en-ZA" sz="1400" b="1" i="0" u="none" strike="noStrike" kern="1200" dirty="0" smtClean="0">
                          <a:solidFill>
                            <a:schemeClr val="bg1"/>
                          </a:solidFill>
                          <a:effectLst/>
                          <a:latin typeface="Arial Narrow" panose="020B0606020202030204" pitchFamily="34" charset="0"/>
                          <a:ea typeface="+mn-ea"/>
                          <a:cs typeface="+mn-cs"/>
                        </a:rPr>
                        <a:t>(131/161)</a:t>
                      </a:r>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 </a:t>
                      </a:r>
                    </a:p>
                    <a:p>
                      <a:pPr marL="87313" indent="0" algn="l" defTabSz="914331" rtl="0" eaLnBrk="1" fontAlgn="t" latinLnBrk="0" hangingPunct="1"/>
                      <a:r>
                        <a:rPr lang="en-ZA" sz="1400" b="0" i="0" u="none" strike="noStrike" kern="1200" dirty="0" smtClean="0">
                          <a:solidFill>
                            <a:srgbClr val="FF0000"/>
                          </a:solidFill>
                          <a:effectLst/>
                          <a:latin typeface="Arial Narrow" panose="020B0606020202030204" pitchFamily="34" charset="0"/>
                          <a:ea typeface="+mn-ea"/>
                          <a:cs typeface="+mn-cs"/>
                        </a:rPr>
                        <a:t>LMN: (28/45) 62,22%</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FS/NC: (9/10)  90%</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KZN: (34/34)  100%</a:t>
                      </a:r>
                    </a:p>
                    <a:p>
                      <a:pPr marL="87313" indent="0" algn="l" defTabSz="914331" rtl="0" eaLnBrk="1" fontAlgn="t" latinLnBrk="0" hangingPunct="1"/>
                      <a:r>
                        <a:rPr lang="en-ZA" sz="1400" b="0" i="0" u="none" strike="noStrike" kern="1200" dirty="0" smtClean="0">
                          <a:solidFill>
                            <a:srgbClr val="FF0000"/>
                          </a:solidFill>
                          <a:effectLst/>
                          <a:latin typeface="Arial Narrow" panose="020B0606020202030204" pitchFamily="34" charset="0"/>
                          <a:ea typeface="+mn-ea"/>
                          <a:cs typeface="+mn-cs"/>
                        </a:rPr>
                        <a:t>WC: (11/16) 68,75%</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GP: (20/22) 90,91%</a:t>
                      </a:r>
                    </a:p>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EC: (29/34) 85,29%</a:t>
                      </a:r>
                      <a:endParaRPr lang="en-ZA" sz="1400" b="0"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4138" indent="0" algn="l" fontAlgn="t"/>
                      <a:r>
                        <a:rPr lang="en-US" sz="1400" b="0" i="0" u="none" strike="noStrike" kern="1200" dirty="0" smtClean="0">
                          <a:solidFill>
                            <a:schemeClr val="tx1"/>
                          </a:solidFill>
                          <a:effectLst/>
                          <a:latin typeface="Arial Narrow" panose="020B0606020202030204" pitchFamily="34" charset="0"/>
                          <a:ea typeface="+mn-ea"/>
                          <a:cs typeface="+mn-cs"/>
                        </a:rPr>
                        <a:t>5,37%</a:t>
                      </a:r>
                      <a:endParaRPr lang="en-US"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rgbClr val="000000"/>
                          </a:solidFill>
                          <a:effectLst/>
                          <a:latin typeface="Arial Narrow" panose="020B0606020202030204" pitchFamily="34" charset="0"/>
                        </a:rPr>
                        <a:t>Interventions provided to regions which included curriculum recovery plans led to overachievement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n/a </a:t>
                      </a:r>
                      <a:endParaRPr lang="en-ZA"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27448">
                <a:tc>
                  <a:txBody>
                    <a:bodyPr/>
                    <a:lstStyle/>
                    <a:p>
                      <a:pPr marL="87313" indent="0" algn="l" fontAlgn="t"/>
                      <a:r>
                        <a:rPr lang="en-US" sz="1400" b="1" i="0" u="none" strike="noStrike" dirty="0" smtClean="0">
                          <a:solidFill>
                            <a:schemeClr val="tx1"/>
                          </a:solidFill>
                          <a:effectLst/>
                          <a:latin typeface="Arial Narrow" panose="020B0606020202030204" pitchFamily="34" charset="0"/>
                        </a:rPr>
                        <a:t>Approved self-sufficiency strategy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Approved self-sufficient strategy</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400" b="0" i="0" u="none" strike="noStrike" kern="1200" dirty="0" smtClean="0">
                          <a:solidFill>
                            <a:schemeClr val="bg1"/>
                          </a:solidFill>
                          <a:effectLst/>
                          <a:latin typeface="Arial Narrow" panose="020B0606020202030204" pitchFamily="34" charset="0"/>
                          <a:ea typeface="+mn-ea"/>
                          <a:cs typeface="+mn-cs"/>
                        </a:rPr>
                        <a:t>Self-sufficiency strategy  approved </a:t>
                      </a:r>
                      <a:endParaRPr lang="en-ZA" sz="14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None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None</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n/a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6995"/>
            <a:ext cx="9144000" cy="933263"/>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OFFENDER DEVELOPMENT</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84626675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06935472"/>
              </p:ext>
            </p:extLst>
          </p:nvPr>
        </p:nvGraphicFramePr>
        <p:xfrm>
          <a:off x="190832" y="1173951"/>
          <a:ext cx="8698728" cy="5556885"/>
        </p:xfrm>
        <a:graphic>
          <a:graphicData uri="http://schemas.openxmlformats.org/drawingml/2006/table">
            <a:tbl>
              <a:tblPr firstRow="1" bandRow="1">
                <a:tableStyleId>{5C22544A-7EE6-4342-B048-85BDC9FD1C3A}</a:tableStyleId>
              </a:tblPr>
              <a:tblGrid>
                <a:gridCol w="1281980"/>
                <a:gridCol w="1138413"/>
                <a:gridCol w="2414000"/>
                <a:gridCol w="1013437"/>
                <a:gridCol w="1730248"/>
                <a:gridCol w="1120650"/>
              </a:tblGrid>
              <a:tr h="783707">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177897">
                <a:tc rowSpan="2">
                  <a:txBody>
                    <a:bodyPr/>
                    <a:lstStyle/>
                    <a:p>
                      <a:pPr marL="87313" indent="0" algn="l" defTabSz="914331" rtl="0" eaLnBrk="1" fontAlgn="t" latinLnBrk="0" hangingPunct="1"/>
                      <a:r>
                        <a:rPr lang="en-US" sz="1400" b="1" i="0" u="none" strike="noStrike" kern="1200" dirty="0">
                          <a:solidFill>
                            <a:schemeClr val="tx1"/>
                          </a:solidFill>
                          <a:effectLst/>
                          <a:latin typeface="Arial Narrow" panose="020B0606020202030204" pitchFamily="34" charset="0"/>
                          <a:ea typeface="+mn-ea"/>
                          <a:cs typeface="+mn-cs"/>
                        </a:rPr>
                        <a:t>Percentage of cloth face masks manufactured for inmates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EC:  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98,13%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mn-cs"/>
                        </a:rPr>
                        <a:t>(126 477/128 884)  </a:t>
                      </a:r>
                      <a:r>
                        <a:rPr lang="en-ZA"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LMN: (29 274/ 22 670) 129,13%</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FS/NC: (15 731/13 400) 117,40%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KZN: (0/0) 0,00%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WC:  (44 629/52 616)  84, 82%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GP: (13 293/12 400)  107,20%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mn-cs"/>
                        </a:rPr>
                        <a:t>EC: (23 550/ 27 798)  84,72%</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18,13%</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a:solidFill>
                            <a:schemeClr val="tx1"/>
                          </a:solidFill>
                          <a:effectLst/>
                          <a:latin typeface="Arial Narrow" panose="020B0606020202030204" pitchFamily="34" charset="0"/>
                          <a:ea typeface="+mn-ea"/>
                          <a:cs typeface="+mn-cs"/>
                        </a:rPr>
                        <a:t>The breakout of the COVID-19 pandemic necessitated the urgent bulk manufacturing of cloth face masks (without orders at the time) to mitigate the spread of the </a:t>
                      </a:r>
                      <a:r>
                        <a:rPr lang="en-ZA" sz="1400" b="0" i="0" u="none" strike="noStrike" kern="1200" dirty="0" smtClean="0">
                          <a:solidFill>
                            <a:schemeClr val="tx1"/>
                          </a:solidFill>
                          <a:effectLst/>
                          <a:latin typeface="Arial Narrow" panose="020B0606020202030204" pitchFamily="34" charset="0"/>
                          <a:ea typeface="+mn-ea"/>
                          <a:cs typeface="+mn-cs"/>
                        </a:rPr>
                        <a:t>COVID-19 </a:t>
                      </a:r>
                      <a:r>
                        <a:rPr lang="en-ZA" sz="1400" b="0" i="0" u="none" strike="noStrike" kern="1200" dirty="0">
                          <a:solidFill>
                            <a:schemeClr val="tx1"/>
                          </a:solidFill>
                          <a:effectLst/>
                          <a:latin typeface="Arial Narrow" panose="020B0606020202030204" pitchFamily="34" charset="0"/>
                          <a:ea typeface="+mn-ea"/>
                          <a:cs typeface="+mn-cs"/>
                        </a:rPr>
                        <a:t>in Centres.  Regions have since aligned the manufacturing of cloth face masks to the number of orders place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400" b="0" i="0" u="none" strike="noStrike" dirty="0">
                          <a:solidFill>
                            <a:srgbClr val="000000"/>
                          </a:solidFill>
                          <a:effectLst/>
                          <a:latin typeface="Arial Narrow" pitchFamily="34" charset="0"/>
                        </a:rPr>
                        <a:t> </a:t>
                      </a:r>
                      <a:r>
                        <a:rPr lang="en-US" sz="1400" b="0" i="0" u="none" strike="noStrike" dirty="0" smtClean="0">
                          <a:solidFill>
                            <a:srgbClr val="000000"/>
                          </a:solidFill>
                          <a:effectLst/>
                          <a:latin typeface="Arial Narrow" pitchFamily="34" charset="0"/>
                        </a:rPr>
                        <a:t>n/a</a:t>
                      </a: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177897">
                <a:tc vMerge="1">
                  <a:txBody>
                    <a:bodyPr/>
                    <a:lstStyle/>
                    <a:p>
                      <a:pPr marL="87313" indent="0" algn="l" defTabSz="914331" rtl="0" eaLnBrk="1" fontAlgn="t" latinLnBrk="0" hangingPunct="1"/>
                      <a:endParaRPr lang="en-US"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97,86%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(550 103/562 122)</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LMN: (86 662/74 550)  116,25%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FS/NC:</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(60 885/61 667) 98,73%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KZN: (72 998/52 021) 140,32%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WC: (187 698/183 632)  102,21%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GP: (68 772/89 052)  77,23%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EC: (73 088/101 200)  72,22%</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17,86%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ZA" sz="1200" b="1"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50259"/>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305644097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09012899"/>
              </p:ext>
            </p:extLst>
          </p:nvPr>
        </p:nvGraphicFramePr>
        <p:xfrm>
          <a:off x="272758" y="1007409"/>
          <a:ext cx="8662022" cy="5871210"/>
        </p:xfrm>
        <a:graphic>
          <a:graphicData uri="http://schemas.openxmlformats.org/drawingml/2006/table">
            <a:tbl>
              <a:tblPr firstRow="1" bandRow="1">
                <a:tableStyleId>{5C22544A-7EE6-4342-B048-85BDC9FD1C3A}</a:tableStyleId>
              </a:tblPr>
              <a:tblGrid>
                <a:gridCol w="1783638"/>
                <a:gridCol w="1179660"/>
                <a:gridCol w="2123123"/>
                <a:gridCol w="1049572"/>
                <a:gridCol w="1630018"/>
                <a:gridCol w="896011"/>
              </a:tblGrid>
              <a:tr h="655080">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545D70"/>
                    </a:solidFill>
                  </a:tcPr>
                </a:tc>
              </a:tr>
              <a:tr h="1556392">
                <a:tc>
                  <a:txBody>
                    <a:bodyPr/>
                    <a:lstStyle/>
                    <a:p>
                      <a:pPr marL="87313" indent="0" algn="l" fontAlgn="t"/>
                      <a:r>
                        <a:rPr lang="en-US" sz="1200" b="1" i="0" u="none" strike="noStrike" kern="1200" dirty="0" smtClean="0">
                          <a:solidFill>
                            <a:schemeClr val="tx1"/>
                          </a:solidFill>
                          <a:effectLst/>
                          <a:latin typeface="Arial Narrow" panose="020B0606020202030204" pitchFamily="34" charset="0"/>
                          <a:ea typeface="+mn-ea"/>
                          <a:cs typeface="+mn-cs"/>
                        </a:rPr>
                        <a:t>Percentage of incarcerated offenders, probationers and parolees who are involved in Social Work services per year </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tx1"/>
                          </a:solidFill>
                          <a:effectLst/>
                          <a:latin typeface="Arial Narrow" panose="020B0606020202030204" pitchFamily="34" charset="0"/>
                          <a:ea typeface="+mn-ea"/>
                          <a:cs typeface="+mn-cs"/>
                        </a:rPr>
                        <a:t>53%</a:t>
                      </a:r>
                    </a:p>
                    <a:p>
                      <a:pPr marL="87313" indent="0" algn="l" fontAlgn="t"/>
                      <a:endParaRPr lang="en-US" sz="12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2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LMN: 53%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FS/NC: 53%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KZN: 53%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WC: 53%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GP: 53%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anose="020B0606020202030204" pitchFamily="34" charset="0"/>
                          <a:ea typeface="+mn-ea"/>
                          <a:cs typeface="+mn-cs"/>
                        </a:rPr>
                        <a:t>EC: 53%</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chemeClr val="bg1"/>
                    </a:solidFill>
                  </a:tcPr>
                </a:tc>
                <a:tc>
                  <a:txBody>
                    <a:bodyPr/>
                    <a:lstStyle/>
                    <a:p>
                      <a:pPr marL="84138" indent="0"/>
                      <a:r>
                        <a:rPr lang="en-ZA" sz="1200" b="1" i="0" u="none" strike="noStrike" kern="1200" dirty="0" smtClean="0">
                          <a:solidFill>
                            <a:schemeClr val="bg1"/>
                          </a:solidFill>
                          <a:effectLst/>
                          <a:latin typeface="Arial Narrow" panose="020B0606020202030204" pitchFamily="34" charset="0"/>
                          <a:ea typeface="+mn-ea"/>
                          <a:cs typeface="+mn-cs"/>
                        </a:rPr>
                        <a:t>62,22% </a:t>
                      </a:r>
                    </a:p>
                    <a:p>
                      <a:pPr marL="84138" indent="0"/>
                      <a:r>
                        <a:rPr lang="en-ZA" sz="1200" b="1" i="0" u="none" strike="noStrike" kern="1200" dirty="0" smtClean="0">
                          <a:solidFill>
                            <a:schemeClr val="bg1"/>
                          </a:solidFill>
                          <a:effectLst/>
                          <a:latin typeface="Arial Narrow" panose="020B0606020202030204" pitchFamily="34" charset="0"/>
                          <a:ea typeface="+mn-ea"/>
                          <a:cs typeface="+mn-cs"/>
                        </a:rPr>
                        <a:t>(96 760/ 155 524)</a:t>
                      </a:r>
                      <a:r>
                        <a:rPr lang="en-ZA" sz="1200" b="0" i="0" u="none" strike="noStrike" kern="1200" dirty="0" smtClean="0">
                          <a:solidFill>
                            <a:schemeClr val="bg1"/>
                          </a:solidFill>
                          <a:effectLst/>
                          <a:latin typeface="Arial Narrow" panose="020B0606020202030204" pitchFamily="34" charset="0"/>
                          <a:ea typeface="+mn-ea"/>
                          <a:cs typeface="+mn-cs"/>
                        </a:rPr>
                        <a:t>	</a:t>
                      </a:r>
                    </a:p>
                    <a:p>
                      <a:r>
                        <a:rPr lang="en-ZA" sz="12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LMN: (19 236/ 8 747) 66,91%</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FS/NC: (11 486/ 21 412) 53,64%</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KZN: (18 196/ 28 744)  63,30%</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WC: (13 664/ 22 372)  61,08%</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GP: (19 614/ 30 902)  63,47%</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EC:</a:t>
                      </a:r>
                      <a:r>
                        <a:rPr lang="en-ZA" sz="1200" b="0" i="0" u="none" strike="noStrike" kern="1200" baseline="0" dirty="0" smtClean="0">
                          <a:solidFill>
                            <a:schemeClr val="bg1"/>
                          </a:solidFill>
                          <a:effectLst/>
                          <a:latin typeface="Arial Narrow" panose="020B0606020202030204" pitchFamily="34" charset="0"/>
                          <a:ea typeface="+mn-ea"/>
                          <a:cs typeface="+mn-cs"/>
                        </a:rPr>
                        <a:t> </a:t>
                      </a:r>
                      <a:r>
                        <a:rPr lang="en-ZA" sz="1200" b="0" i="0" u="none" strike="noStrike" kern="1200" dirty="0" smtClean="0">
                          <a:solidFill>
                            <a:schemeClr val="bg1"/>
                          </a:solidFill>
                          <a:effectLst/>
                          <a:latin typeface="Arial Narrow" panose="020B0606020202030204" pitchFamily="34" charset="0"/>
                          <a:ea typeface="+mn-ea"/>
                          <a:cs typeface="+mn-cs"/>
                        </a:rPr>
                        <a:t>(14 564/ 23 347)  62,38%</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339933"/>
                    </a:solidFill>
                  </a:tcPr>
                </a:tc>
                <a:tc>
                  <a:txBody>
                    <a:bodyPr/>
                    <a:lstStyle/>
                    <a:p>
                      <a:pPr marL="87313" indent="0"/>
                      <a:r>
                        <a:rPr lang="en-US" sz="1200" b="0" dirty="0" smtClean="0">
                          <a:solidFill>
                            <a:schemeClr val="tx1"/>
                          </a:solidFill>
                          <a:latin typeface="Arial Narrow" panose="020B0606020202030204" pitchFamily="34" charset="0"/>
                        </a:rPr>
                        <a:t>9,22%</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a:solidFill>
                            <a:schemeClr val="tx1"/>
                          </a:solidFill>
                          <a:effectLst/>
                          <a:latin typeface="Arial Narrow" panose="020B0606020202030204" pitchFamily="34" charset="0"/>
                          <a:ea typeface="+mn-ea"/>
                          <a:cs typeface="+mn-cs"/>
                        </a:rPr>
                        <a:t>Effective </a:t>
                      </a:r>
                      <a:r>
                        <a:rPr lang="en-US" sz="1200" b="0" i="0" u="none" strike="noStrike" kern="1200" dirty="0" smtClean="0">
                          <a:solidFill>
                            <a:schemeClr val="tx1"/>
                          </a:solidFill>
                          <a:effectLst/>
                          <a:latin typeface="Arial Narrow" panose="020B0606020202030204" pitchFamily="34" charset="0"/>
                          <a:ea typeface="+mn-ea"/>
                          <a:cs typeface="+mn-cs"/>
                        </a:rPr>
                        <a:t>marketing </a:t>
                      </a:r>
                      <a:r>
                        <a:rPr lang="en-US" sz="1200" b="0" i="0" u="none" strike="noStrike" kern="1200" dirty="0">
                          <a:solidFill>
                            <a:schemeClr val="tx1"/>
                          </a:solidFill>
                          <a:effectLst/>
                          <a:latin typeface="Arial Narrow" panose="020B0606020202030204" pitchFamily="34" charset="0"/>
                          <a:ea typeface="+mn-ea"/>
                          <a:cs typeface="+mn-cs"/>
                        </a:rPr>
                        <a:t>resulting in the willingness of inmates to attend social work programmes</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marR="0" indent="0" algn="l" defTabSz="914331" rtl="0" eaLnBrk="1" fontAlgn="ctr" latinLnBrk="0" hangingPunct="1">
                        <a:lnSpc>
                          <a:spcPct val="100000"/>
                        </a:lnSpc>
                        <a:spcBef>
                          <a:spcPts val="0"/>
                        </a:spcBef>
                        <a:spcAft>
                          <a:spcPts val="0"/>
                        </a:spcAft>
                        <a:buClrTx/>
                        <a:buSzTx/>
                        <a:buFontTx/>
                        <a:buNone/>
                        <a:tabLst/>
                        <a:defRPr/>
                      </a:pPr>
                      <a:r>
                        <a:rPr lang="en-ZA" sz="1200" b="0" i="0" u="none" strike="noStrike" dirty="0" smtClean="0">
                          <a:solidFill>
                            <a:srgbClr val="000000"/>
                          </a:solidFill>
                          <a:effectLst/>
                          <a:latin typeface="Arial Narrow" pitchFamily="34" charset="0"/>
                          <a:cs typeface="Calibri" pitchFamily="34" charset="0"/>
                        </a:rPr>
                        <a:t>n/a</a:t>
                      </a:r>
                    </a:p>
                    <a:p>
                      <a:pPr marL="87313" indent="0" algn="l" fontAlgn="ctr"/>
                      <a:endParaRPr lang="en-ZA" sz="1200" b="0" i="0" u="none" strike="noStrike" kern="1200" dirty="0">
                        <a:solidFill>
                          <a:srgbClr val="000000"/>
                        </a:solidFill>
                        <a:effectLst/>
                        <a:latin typeface="Arial Narrow" pitchFamily="34" charset="0"/>
                        <a:ea typeface="+mn-ea"/>
                        <a:cs typeface="Calibri" pitchFamily="34" charset="0"/>
                      </a:endParaRPr>
                    </a:p>
                  </a:txBody>
                  <a:tcPr marL="6350" marR="6350" marT="6350" marB="0" anchor="ctr">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r>
              <a:tr h="1410017">
                <a:tc>
                  <a:txBody>
                    <a:bodyPr/>
                    <a:lstStyle/>
                    <a:p>
                      <a:pPr marL="87313" indent="0" algn="l" fontAlgn="t"/>
                      <a:r>
                        <a:rPr lang="en-US" sz="1200" b="1" i="0" u="none" strike="noStrike" dirty="0" smtClean="0">
                          <a:solidFill>
                            <a:schemeClr val="tx1"/>
                          </a:solidFill>
                          <a:effectLst/>
                          <a:latin typeface="Arial Narrow" panose="020B0606020202030204" pitchFamily="34" charset="0"/>
                        </a:rPr>
                        <a:t>Percentage of inmates receiving spiritual care services </a:t>
                      </a:r>
                      <a:r>
                        <a:rPr lang="en-US" sz="1200" b="1" i="0" u="none" strike="noStrike" dirty="0">
                          <a:solidFill>
                            <a:schemeClr val="tx1"/>
                          </a:solidFill>
                          <a:effectLst/>
                          <a:latin typeface="Arial Narrow" panose="020B0606020202030204" pitchFamily="34" charset="0"/>
                        </a:rPr>
                        <a:t/>
                      </a:r>
                      <a:br>
                        <a:rPr lang="en-US" sz="1200" b="1" i="0" u="none" strike="noStrike" dirty="0">
                          <a:solidFill>
                            <a:schemeClr val="tx1"/>
                          </a:solidFill>
                          <a:effectLst/>
                          <a:latin typeface="Arial Narrow" panose="020B0606020202030204" pitchFamily="34" charset="0"/>
                        </a:rPr>
                      </a:br>
                      <a:r>
                        <a:rPr lang="en-US" sz="1200" b="1" i="0" u="none" strike="noStrike" dirty="0">
                          <a:solidFill>
                            <a:schemeClr val="tx1"/>
                          </a:solidFill>
                          <a:effectLst/>
                          <a:latin typeface="Arial Narrow" panose="020B0606020202030204" pitchFamily="34" charset="0"/>
                        </a:rPr>
                        <a:t/>
                      </a:r>
                      <a:br>
                        <a:rPr lang="en-US" sz="1200" b="1" i="0" u="none" strike="noStrike" dirty="0">
                          <a:solidFill>
                            <a:schemeClr val="tx1"/>
                          </a:solidFill>
                          <a:effectLst/>
                          <a:latin typeface="Arial Narrow" panose="020B0606020202030204" pitchFamily="34" charset="0"/>
                        </a:rPr>
                      </a:br>
                      <a:endParaRPr lang="en-US" sz="1200" b="1" i="0" u="none" strike="noStrike" dirty="0">
                        <a:solidFill>
                          <a:schemeClr val="tx1"/>
                        </a:solidFill>
                        <a:effectLst/>
                        <a:latin typeface="Arial Narrow" panose="020B0606020202030204" pitchFamily="34" charset="0"/>
                      </a:endParaRP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80%</a:t>
                      </a:r>
                    </a:p>
                    <a:p>
                      <a:pPr marL="87313" indent="0" algn="l" defTabSz="914331" rtl="0" eaLnBrk="1" fontAlgn="t" latinLnBrk="0" hangingPunct="1"/>
                      <a:endParaRPr lang="en-US" sz="1200" b="1"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2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FS/NC: 80 %</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KZN: 80 %</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WC: </a:t>
                      </a:r>
                      <a:r>
                        <a:rPr lang="en-US" sz="1200" b="0" i="0" u="none" strike="noStrike" kern="1200" baseline="0" dirty="0" smtClean="0">
                          <a:solidFill>
                            <a:schemeClr val="tx1"/>
                          </a:solidFill>
                          <a:effectLst/>
                          <a:latin typeface="Arial Narrow" panose="020B0606020202030204" pitchFamily="34" charset="0"/>
                          <a:ea typeface="+mn-ea"/>
                          <a:cs typeface="+mn-cs"/>
                        </a:rPr>
                        <a:t> 80</a:t>
                      </a:r>
                      <a:r>
                        <a:rPr lang="en-US" sz="1200" b="0" i="0" u="none" strike="noStrike" kern="1200" dirty="0" smtClean="0">
                          <a:solidFill>
                            <a:schemeClr val="tx1"/>
                          </a:solidFill>
                          <a:effectLst/>
                          <a:latin typeface="Arial Narrow" panose="020B0606020202030204" pitchFamily="34" charset="0"/>
                          <a:ea typeface="+mn-ea"/>
                          <a:cs typeface="+mn-cs"/>
                        </a:rPr>
                        <a:t>%</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 </a:t>
                      </a:r>
                      <a:r>
                        <a:rPr lang="en-ZA" sz="1200" b="1" i="0" u="none" strike="noStrike" kern="1200" dirty="0" smtClean="0">
                          <a:solidFill>
                            <a:schemeClr val="bg1"/>
                          </a:solidFill>
                          <a:effectLst/>
                          <a:latin typeface="Arial Narrow" panose="020B0606020202030204" pitchFamily="34" charset="0"/>
                          <a:ea typeface="+mn-ea"/>
                          <a:cs typeface="+mn-cs"/>
                        </a:rPr>
                        <a:t>89,65% </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1" i="0" u="none" strike="noStrike" kern="1200" dirty="0" smtClean="0">
                          <a:solidFill>
                            <a:schemeClr val="bg1"/>
                          </a:solidFill>
                          <a:effectLst/>
                          <a:latin typeface="Arial Narrow" panose="020B0606020202030204" pitchFamily="34" charset="0"/>
                          <a:ea typeface="+mn-ea"/>
                          <a:cs typeface="+mn-cs"/>
                        </a:rPr>
                        <a:t>(126 361/140 948)</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2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LMN: (21 253/21 763)  97,66%</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FS/NC:</a:t>
                      </a:r>
                      <a:r>
                        <a:rPr lang="en-ZA" sz="1200" b="0" i="0" u="none" strike="noStrike" kern="1200" baseline="0" dirty="0" smtClean="0">
                          <a:solidFill>
                            <a:schemeClr val="bg1"/>
                          </a:solidFill>
                          <a:effectLst/>
                          <a:latin typeface="Arial Narrow" panose="020B0606020202030204" pitchFamily="34" charset="0"/>
                          <a:ea typeface="+mn-ea"/>
                          <a:cs typeface="+mn-cs"/>
                        </a:rPr>
                        <a:t> </a:t>
                      </a:r>
                      <a:r>
                        <a:rPr lang="en-ZA" sz="1200" b="0" i="0" u="none" strike="noStrike" kern="1200" dirty="0" smtClean="0">
                          <a:solidFill>
                            <a:schemeClr val="bg1"/>
                          </a:solidFill>
                          <a:effectLst/>
                          <a:latin typeface="Arial Narrow" panose="020B0606020202030204" pitchFamily="34" charset="0"/>
                          <a:ea typeface="+mn-ea"/>
                          <a:cs typeface="+mn-cs"/>
                        </a:rPr>
                        <a:t>(18 934/19 223) 98,50%</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KZN: (18 626/22 345) 83,36%</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WC: (21 584/25 644) 84,17%</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chemeClr val="bg1"/>
                          </a:solidFill>
                          <a:effectLst/>
                          <a:latin typeface="Arial Narrow" panose="020B0606020202030204" pitchFamily="34" charset="0"/>
                          <a:ea typeface="+mn-ea"/>
                          <a:cs typeface="+mn-cs"/>
                        </a:rPr>
                        <a:t>GP: (33 052/33 011) 100,12%</a:t>
                      </a:r>
                    </a:p>
                    <a:p>
                      <a:pPr marL="87313" marR="0" indent="0" algn="l" defTabSz="914331" rtl="0" eaLnBrk="1" fontAlgn="t" latinLnBrk="0" hangingPunct="1">
                        <a:lnSpc>
                          <a:spcPct val="100000"/>
                        </a:lnSpc>
                        <a:spcBef>
                          <a:spcPts val="0"/>
                        </a:spcBef>
                        <a:spcAft>
                          <a:spcPts val="0"/>
                        </a:spcAft>
                        <a:buClrTx/>
                        <a:buSzTx/>
                        <a:buFontTx/>
                        <a:buNone/>
                        <a:tabLst/>
                        <a:defRPr/>
                      </a:pPr>
                      <a:r>
                        <a:rPr lang="en-ZA" sz="1200" b="0" i="0" u="none" strike="noStrike" kern="1200" dirty="0" smtClean="0">
                          <a:solidFill>
                            <a:srgbClr val="FF0000"/>
                          </a:solidFill>
                          <a:effectLst/>
                          <a:latin typeface="Arial Narrow" panose="020B0606020202030204" pitchFamily="34" charset="0"/>
                          <a:ea typeface="+mn-ea"/>
                          <a:cs typeface="+mn-cs"/>
                        </a:rPr>
                        <a:t>EC: (12 912/18 962) 68,09%</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339933"/>
                    </a:solidFill>
                  </a:tcPr>
                </a:tc>
                <a:tc>
                  <a:txBody>
                    <a:bodyPr/>
                    <a:lstStyle/>
                    <a:p>
                      <a:pPr marL="87313" indent="0"/>
                      <a:r>
                        <a:rPr lang="en-US" sz="1200" b="0" dirty="0" smtClean="0">
                          <a:solidFill>
                            <a:schemeClr val="tx1"/>
                          </a:solidFill>
                          <a:latin typeface="Arial Narrow" panose="020B0606020202030204" pitchFamily="34" charset="0"/>
                        </a:rPr>
                        <a:t>9,65%</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5725" indent="0" algn="l" defTabSz="914331" rtl="0" eaLnBrk="1" fontAlgn="t" latinLnBrk="0" hangingPunct="1"/>
                      <a:r>
                        <a:rPr lang="en-ZA" sz="1200" b="0" i="0" u="none" strike="noStrike" kern="1200" dirty="0">
                          <a:solidFill>
                            <a:schemeClr val="tx1"/>
                          </a:solidFill>
                          <a:effectLst/>
                          <a:latin typeface="Arial Narrow" panose="020B0606020202030204" pitchFamily="34" charset="0"/>
                          <a:ea typeface="+mn-ea"/>
                          <a:cs typeface="+mn-cs"/>
                        </a:rPr>
                        <a:t>The department  conducted performance recovery and support visits in all regions.  Implementation plans on performance recovery strategies were drafted and executed.</a:t>
                      </a: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n/a </a:t>
                      </a:r>
                      <a:endParaRPr lang="en-US" sz="1200" b="0" i="0" u="none" strike="noStrike" kern="1200" dirty="0">
                        <a:solidFill>
                          <a:schemeClr val="tx1"/>
                        </a:solidFill>
                        <a:effectLst/>
                        <a:latin typeface="Arial Narrow" pitchFamily="34" charset="0"/>
                        <a:ea typeface="+mn-ea"/>
                        <a:cs typeface="Calibri" pitchFamily="34" charset="0"/>
                      </a:endParaRPr>
                    </a:p>
                  </a:txBody>
                  <a:tcPr marL="6350" marR="6350" marT="635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r>
              <a:tr h="1504784">
                <a:tc>
                  <a:txBody>
                    <a:bodyPr/>
                    <a:lstStyle/>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Percentage of inmates receiving psychological care services</a:t>
                      </a:r>
                      <a:r>
                        <a:rPr lang="en-US" sz="1200" b="1" i="0" u="none" strike="noStrike" kern="1200" dirty="0">
                          <a:solidFill>
                            <a:schemeClr val="tx1"/>
                          </a:solidFill>
                          <a:effectLst/>
                          <a:latin typeface="Arial Narrow" panose="020B0606020202030204" pitchFamily="34" charset="0"/>
                          <a:ea typeface="+mn-ea"/>
                          <a:cs typeface="+mn-cs"/>
                        </a:rPr>
                        <a:t/>
                      </a:r>
                      <a:br>
                        <a:rPr lang="en-US" sz="1200" b="1" i="0" u="none" strike="noStrike" kern="1200" dirty="0">
                          <a:solidFill>
                            <a:schemeClr val="tx1"/>
                          </a:solidFill>
                          <a:effectLst/>
                          <a:latin typeface="Arial Narrow" panose="020B0606020202030204" pitchFamily="34" charset="0"/>
                          <a:ea typeface="+mn-ea"/>
                          <a:cs typeface="+mn-cs"/>
                        </a:rPr>
                      </a:br>
                      <a:r>
                        <a:rPr lang="en-US" sz="1200" b="0" i="0" u="none" strike="noStrike" kern="1200" dirty="0">
                          <a:solidFill>
                            <a:schemeClr val="tx1"/>
                          </a:solidFill>
                          <a:effectLst/>
                          <a:latin typeface="Arial Narrow" panose="020B0606020202030204" pitchFamily="34" charset="0"/>
                          <a:ea typeface="+mn-ea"/>
                          <a:cs typeface="+mn-cs"/>
                        </a:rPr>
                        <a:t/>
                      </a:r>
                      <a:br>
                        <a:rPr lang="en-US" sz="1200" b="0" i="0" u="none" strike="noStrike" kern="1200" dirty="0">
                          <a:solidFill>
                            <a:schemeClr val="tx1"/>
                          </a:solidFill>
                          <a:effectLst/>
                          <a:latin typeface="Arial Narrow" panose="020B0606020202030204" pitchFamily="34" charset="0"/>
                          <a:ea typeface="+mn-ea"/>
                          <a:cs typeface="+mn-cs"/>
                        </a:rPr>
                      </a:br>
                      <a:endParaRPr lang="en-US" sz="1200" b="0" i="0" u="none" strike="noStrike" kern="1200" dirty="0">
                        <a:solidFill>
                          <a:schemeClr val="tx1"/>
                        </a:solidFill>
                        <a:effectLst/>
                        <a:latin typeface="Arial Narrow" panose="020B0606020202030204" pitchFamily="34" charset="0"/>
                        <a:ea typeface="+mn-ea"/>
                        <a:cs typeface="+mn-cs"/>
                      </a:endParaRP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 </a:t>
                      </a:r>
                    </a:p>
                    <a:p>
                      <a:pPr marL="87313" indent="0" algn="l" defTabSz="914331" rtl="0" eaLnBrk="1" fontAlgn="t" latinLnBrk="0" hangingPunct="1"/>
                      <a:endParaRPr lang="en-US" sz="12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LMN:  </a:t>
                      </a:r>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FS/NC: </a:t>
                      </a:r>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KZN:  </a:t>
                      </a:r>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WC: </a:t>
                      </a:r>
                      <a:r>
                        <a:rPr lang="en-US" sz="1200" b="0" i="0" u="none" strike="noStrike" kern="1200" baseline="0" dirty="0" smtClean="0">
                          <a:solidFill>
                            <a:schemeClr val="tx1"/>
                          </a:solidFill>
                          <a:effectLst/>
                          <a:latin typeface="Arial Narrow" panose="020B0606020202030204" pitchFamily="34" charset="0"/>
                          <a:ea typeface="+mn-ea"/>
                          <a:cs typeface="+mn-cs"/>
                        </a:rPr>
                        <a:t> </a:t>
                      </a:r>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GP:  </a:t>
                      </a:r>
                      <a:r>
                        <a:rPr lang="en-US" sz="1200" b="1" i="0" u="none" strike="noStrike" kern="1200" dirty="0" smtClean="0">
                          <a:solidFill>
                            <a:schemeClr val="tx1"/>
                          </a:solidFill>
                          <a:effectLst/>
                          <a:latin typeface="Arial Narrow" panose="020B0606020202030204" pitchFamily="34" charset="0"/>
                          <a:ea typeface="+mn-ea"/>
                          <a:cs typeface="+mn-cs"/>
                        </a:rPr>
                        <a:t>20%</a:t>
                      </a:r>
                    </a:p>
                    <a:p>
                      <a:pPr marL="87313" indent="0" algn="l" defTabSz="914331" rtl="0" eaLnBrk="1" fontAlgn="t" latinLnBrk="0" hangingPunct="1"/>
                      <a:r>
                        <a:rPr lang="en-US" sz="1200" b="0" i="0" u="none" strike="noStrike" kern="1200" dirty="0" smtClean="0">
                          <a:solidFill>
                            <a:schemeClr val="tx1"/>
                          </a:solidFill>
                          <a:effectLst/>
                          <a:latin typeface="Arial Narrow" panose="020B0606020202030204" pitchFamily="34" charset="0"/>
                          <a:ea typeface="+mn-ea"/>
                          <a:cs typeface="+mn-cs"/>
                        </a:rPr>
                        <a:t>EC: </a:t>
                      </a:r>
                      <a:r>
                        <a:rPr lang="en-US" sz="1200" b="1" i="0" u="none" strike="noStrike" kern="1200" dirty="0" smtClean="0">
                          <a:solidFill>
                            <a:schemeClr val="tx1"/>
                          </a:solidFill>
                          <a:effectLst/>
                          <a:latin typeface="Arial Narrow" panose="020B0606020202030204" pitchFamily="34" charset="0"/>
                          <a:ea typeface="+mn-ea"/>
                          <a:cs typeface="+mn-cs"/>
                        </a:rPr>
                        <a:t>20%</a:t>
                      </a:r>
                    </a:p>
                  </a:txBody>
                  <a:tcPr marL="9525" marR="9525" marT="9525"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chemeClr val="bg1"/>
                    </a:solidFill>
                  </a:tcPr>
                </a:tc>
                <a:tc>
                  <a:txBody>
                    <a:bodyPr/>
                    <a:lstStyle/>
                    <a:p>
                      <a:pPr marL="87313" indent="0" algn="l"/>
                      <a:r>
                        <a:rPr lang="en-US" sz="1200" b="1" dirty="0" smtClean="0">
                          <a:solidFill>
                            <a:schemeClr val="bg1"/>
                          </a:solidFill>
                          <a:latin typeface="Arial Narrow" panose="020B0606020202030204" pitchFamily="34" charset="0"/>
                        </a:rPr>
                        <a:t>24,53%</a:t>
                      </a:r>
                    </a:p>
                    <a:p>
                      <a:pPr marL="87313" indent="0" algn="l"/>
                      <a:r>
                        <a:rPr lang="en-US" sz="1200" b="1" dirty="0" smtClean="0">
                          <a:solidFill>
                            <a:schemeClr val="bg1"/>
                          </a:solidFill>
                          <a:latin typeface="Arial Narrow" panose="020B0606020202030204" pitchFamily="34" charset="0"/>
                        </a:rPr>
                        <a:t>(34 581/140 948)</a:t>
                      </a:r>
                    </a:p>
                    <a:p>
                      <a:pPr marL="87313" indent="0" algn="l"/>
                      <a:endParaRPr lang="en-US" sz="1200" dirty="0" smtClean="0">
                        <a:solidFill>
                          <a:schemeClr val="bg1"/>
                        </a:solidFill>
                        <a:latin typeface="Arial Narrow" panose="020B0606020202030204" pitchFamily="34" charset="0"/>
                      </a:endParaRPr>
                    </a:p>
                    <a:p>
                      <a:pPr marL="87313" indent="0" algn="l"/>
                      <a:r>
                        <a:rPr lang="en-US" sz="1200" dirty="0" smtClean="0">
                          <a:solidFill>
                            <a:schemeClr val="bg1"/>
                          </a:solidFill>
                          <a:latin typeface="Arial Narrow" panose="020B0606020202030204" pitchFamily="34" charset="0"/>
                        </a:rPr>
                        <a:t>LMN: (4 768/21 763) 21,91%</a:t>
                      </a:r>
                    </a:p>
                    <a:p>
                      <a:pPr marL="87313" indent="0" algn="l"/>
                      <a:r>
                        <a:rPr lang="en-US" sz="1200" dirty="0" smtClean="0">
                          <a:solidFill>
                            <a:srgbClr val="FF0000"/>
                          </a:solidFill>
                          <a:latin typeface="Arial Narrow" panose="020B0606020202030204" pitchFamily="34" charset="0"/>
                        </a:rPr>
                        <a:t>FS/NC: (3 009/19 223) 15, 65%</a:t>
                      </a:r>
                    </a:p>
                    <a:p>
                      <a:pPr marL="87313" indent="0" algn="l"/>
                      <a:r>
                        <a:rPr lang="en-US" sz="1200" dirty="0" smtClean="0">
                          <a:solidFill>
                            <a:srgbClr val="FF0000"/>
                          </a:solidFill>
                          <a:latin typeface="Arial Narrow" panose="020B0606020202030204" pitchFamily="34" charset="0"/>
                        </a:rPr>
                        <a:t>KZN: (4 252/22 345) 19,03%</a:t>
                      </a:r>
                    </a:p>
                    <a:p>
                      <a:pPr marL="87313" indent="0" algn="l"/>
                      <a:r>
                        <a:rPr lang="en-US" sz="1200" dirty="0" smtClean="0">
                          <a:solidFill>
                            <a:schemeClr val="bg1"/>
                          </a:solidFill>
                          <a:latin typeface="Arial Narrow" panose="020B0606020202030204" pitchFamily="34" charset="0"/>
                        </a:rPr>
                        <a:t>WC: (9 252/25 644) 36,08%</a:t>
                      </a:r>
                    </a:p>
                    <a:p>
                      <a:pPr marL="87313" indent="0" algn="l"/>
                      <a:r>
                        <a:rPr lang="en-US" sz="1200" dirty="0" smtClean="0">
                          <a:solidFill>
                            <a:schemeClr val="bg1"/>
                          </a:solidFill>
                          <a:latin typeface="Arial Narrow" panose="020B0606020202030204" pitchFamily="34" charset="0"/>
                        </a:rPr>
                        <a:t>GP: (10 181/33 011) 30,84%</a:t>
                      </a:r>
                    </a:p>
                    <a:p>
                      <a:pPr marL="87313" indent="0" algn="l"/>
                      <a:r>
                        <a:rPr lang="en-US" sz="1200" dirty="0" smtClean="0">
                          <a:solidFill>
                            <a:srgbClr val="FF0000"/>
                          </a:solidFill>
                          <a:latin typeface="Arial Narrow" panose="020B0606020202030204" pitchFamily="34" charset="0"/>
                        </a:rPr>
                        <a:t>EC: (3 119/18 962) 16,45%</a:t>
                      </a:r>
                    </a:p>
                    <a:p>
                      <a:pPr marL="87313" indent="0" algn="l"/>
                      <a:endParaRPr lang="en-US" sz="1200" dirty="0">
                        <a:solidFill>
                          <a:schemeClr val="bg1"/>
                        </a:solidFill>
                        <a:latin typeface="Arial Narrow" panose="020B0606020202030204" pitchFamily="34" charset="0"/>
                      </a:endParaRP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solidFill>
                      <a:srgbClr val="339933"/>
                    </a:solidFill>
                  </a:tcPr>
                </a:tc>
                <a:tc>
                  <a:txBody>
                    <a:bodyPr/>
                    <a:lstStyle/>
                    <a:p>
                      <a:pPr marL="87313" indent="0"/>
                      <a:r>
                        <a:rPr lang="en-US" sz="1200" b="0" dirty="0" smtClean="0">
                          <a:solidFill>
                            <a:schemeClr val="tx1"/>
                          </a:solidFill>
                          <a:latin typeface="Arial Narrow" panose="020B0606020202030204" pitchFamily="34" charset="0"/>
                        </a:rPr>
                        <a:t>9,</a:t>
                      </a:r>
                      <a:r>
                        <a:rPr lang="en-US" sz="1200" b="0" strike="noStrike" dirty="0" smtClean="0">
                          <a:solidFill>
                            <a:schemeClr val="tx1"/>
                          </a:solidFill>
                          <a:latin typeface="Arial Narrow" panose="020B0606020202030204" pitchFamily="34" charset="0"/>
                        </a:rPr>
                        <a:t>65</a:t>
                      </a:r>
                      <a:r>
                        <a:rPr lang="en-US" sz="1200" b="0" dirty="0" smtClean="0">
                          <a:solidFill>
                            <a:schemeClr val="tx1"/>
                          </a:solidFill>
                          <a:latin typeface="Arial Narrow" panose="020B0606020202030204" pitchFamily="34" charset="0"/>
                        </a:rPr>
                        <a:t>%</a:t>
                      </a:r>
                      <a:endParaRPr lang="en-US" sz="1200" b="0" dirty="0">
                        <a:solidFill>
                          <a:schemeClr val="tx1"/>
                        </a:solidFill>
                        <a:latin typeface="Arial Narrow" panose="020B0606020202030204" pitchFamily="34" charset="0"/>
                      </a:endParaRPr>
                    </a:p>
                  </a:txBody>
                  <a:tcPr marL="0" marR="0" marT="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indent="0" algn="l" fontAlgn="t"/>
                      <a:r>
                        <a:rPr lang="en-US" sz="1200" b="0" i="0" u="none" strike="noStrike" kern="1200" dirty="0" smtClean="0">
                          <a:solidFill>
                            <a:schemeClr val="tx1"/>
                          </a:solidFill>
                          <a:effectLst/>
                          <a:latin typeface="Arial Narrow" panose="020B0606020202030204" pitchFamily="34" charset="0"/>
                          <a:ea typeface="+mn-ea"/>
                          <a:cs typeface="+mn-cs"/>
                        </a:rPr>
                        <a:t>Target achieved due to active marketing of Psychological  Services</a:t>
                      </a:r>
                      <a:endParaRPr lang="en-US" sz="1200" b="0" i="0" u="none" strike="noStrike" kern="1200" dirty="0">
                        <a:solidFill>
                          <a:schemeClr val="tx1"/>
                        </a:solidFill>
                        <a:effectLst/>
                        <a:latin typeface="Arial Narrow" panose="020B0606020202030204" pitchFamily="34" charset="0"/>
                        <a:ea typeface="+mn-ea"/>
                        <a:cs typeface="+mn-cs"/>
                      </a:endParaRPr>
                    </a:p>
                  </a:txBody>
                  <a:tcPr marL="6350" marR="6350" marT="635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c>
                  <a:txBody>
                    <a:bodyPr/>
                    <a:lstStyle/>
                    <a:p>
                      <a:pPr marL="87313" indent="0" algn="l" fontAlgn="t"/>
                      <a:r>
                        <a:rPr lang="en-ZA" sz="1200" b="0" i="0" u="none" strike="noStrike" dirty="0" smtClean="0">
                          <a:solidFill>
                            <a:srgbClr val="000000"/>
                          </a:solidFill>
                          <a:effectLst/>
                          <a:latin typeface="Arial Narrow" pitchFamily="34" charset="0"/>
                          <a:cs typeface="Calibri" pitchFamily="34" charset="0"/>
                        </a:rPr>
                        <a:t>n/a</a:t>
                      </a:r>
                      <a:endParaRPr lang="en-ZA" sz="1200" b="0" i="0" u="none" strike="noStrike" dirty="0">
                        <a:solidFill>
                          <a:srgbClr val="000000"/>
                        </a:solidFill>
                        <a:effectLst/>
                        <a:latin typeface="Arial Narrow" pitchFamily="34" charset="0"/>
                        <a:cs typeface="Calibri" pitchFamily="34" charset="0"/>
                      </a:endParaRPr>
                    </a:p>
                  </a:txBody>
                  <a:tcPr marL="6350" marR="6350" marT="6350" marB="0">
                    <a:lnL w="9525" cap="flat" cmpd="sng" algn="ctr">
                      <a:solidFill>
                        <a:schemeClr val="bg1">
                          <a:lumMod val="65000"/>
                        </a:schemeClr>
                      </a:solidFill>
                      <a:prstDash val="solid"/>
                      <a:round/>
                      <a:headEnd type="none" w="med" len="med"/>
                      <a:tailEnd type="none" w="med" len="med"/>
                    </a:lnL>
                    <a:lnR w="9525" cap="flat" cmpd="sng" algn="ctr">
                      <a:solidFill>
                        <a:schemeClr val="bg1">
                          <a:lumMod val="65000"/>
                        </a:schemeClr>
                      </a:solidFill>
                      <a:prstDash val="solid"/>
                      <a:round/>
                      <a:headEnd type="none" w="med" len="med"/>
                      <a:tailEnd type="none" w="med" len="med"/>
                    </a:lnR>
                    <a:lnT w="9525" cap="flat" cmpd="sng" algn="ctr">
                      <a:solidFill>
                        <a:schemeClr val="bg1">
                          <a:lumMod val="65000"/>
                        </a:schemeClr>
                      </a:solidFill>
                      <a:prstDash val="solid"/>
                      <a:round/>
                      <a:headEnd type="none" w="med" len="med"/>
                      <a:tailEnd type="none" w="med" len="med"/>
                    </a:lnT>
                    <a:lnB w="9525" cap="flat" cmpd="sng" algn="ctr">
                      <a:solidFill>
                        <a:schemeClr val="bg1">
                          <a:lumMod val="65000"/>
                        </a:schemeClr>
                      </a:solidFill>
                      <a:prstDash val="solid"/>
                      <a:round/>
                      <a:headEnd type="none" w="med" len="med"/>
                      <a:tailEnd type="none" w="med" len="med"/>
                    </a:lnB>
                    <a:noFill/>
                  </a:tcPr>
                </a:tc>
              </a:tr>
            </a:tbl>
          </a:graphicData>
        </a:graphic>
      </p:graphicFrame>
      <p:sp>
        <p:nvSpPr>
          <p:cNvPr id="5" name="Title 3"/>
          <p:cNvSpPr>
            <a:spLocks noGrp="1"/>
          </p:cNvSpPr>
          <p:nvPr>
            <p:ph type="title" idx="4294967295"/>
          </p:nvPr>
        </p:nvSpPr>
        <p:spPr>
          <a:xfrm>
            <a:off x="0" y="0"/>
            <a:ext cx="9144000" cy="950259"/>
          </a:xfrm>
          <a:prstGeom prst="rect">
            <a:avLst/>
          </a:prstGeom>
        </p:spPr>
        <p:txBody>
          <a:bodyPr anchor="ctr"/>
          <a:lstStyle/>
          <a:p>
            <a:pPr lvl="0" algn="ctr">
              <a:lnSpc>
                <a:spcPct val="110000"/>
              </a:lnSpc>
              <a:spcBef>
                <a:spcPct val="90000"/>
              </a:spcBef>
              <a:buClr>
                <a:srgbClr val="7D0900"/>
              </a:buClr>
            </a:pPr>
            <a:r>
              <a:rPr lang="en-US" sz="3000" kern="1200" dirty="0">
                <a:solidFill>
                  <a:schemeClr val="bg1"/>
                </a:solidFill>
                <a:latin typeface="Arial Black" panose="020B0A04020102020204" pitchFamily="34" charset="0"/>
              </a:rPr>
              <a:t>PROGRAMME 3: REHABILITATION</a:t>
            </a:r>
            <a:r>
              <a:rPr lang="en-US" sz="1600" kern="1200" dirty="0">
                <a:solidFill>
                  <a:schemeClr val="bg1"/>
                </a:solidFill>
                <a:latin typeface="Arial Black" panose="020B0A04020102020204" pitchFamily="34" charset="0"/>
              </a:rPr>
              <a:t/>
            </a:r>
            <a:br>
              <a:rPr lang="en-US" sz="1600" kern="1200" dirty="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PSYCHOLOGICAL, SOCIAL WORK AND SPIRITUAL SERVICES</a:t>
            </a:r>
            <a:endParaRPr lang="en-US" sz="2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58981998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prstClr val="white"/>
                </a:solidFill>
                <a:latin typeface="Arial"/>
              </a:rPr>
              <a:t>Programme Four</a:t>
            </a:r>
            <a:endParaRPr lang="id-ID" sz="3000" b="1" dirty="0">
              <a:solidFill>
                <a:prstClr val="white"/>
              </a:solidFill>
              <a:latin typeface="Arial"/>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prstClr val="white"/>
                </a:solidFill>
                <a:latin typeface="Arial"/>
              </a:rPr>
              <a:t>Care</a:t>
            </a:r>
            <a:endParaRPr lang="id-ID" sz="2100" dirty="0">
              <a:solidFill>
                <a:prstClr val="white"/>
              </a:solidFill>
              <a:latin typeface="Arial"/>
            </a:endParaRPr>
          </a:p>
        </p:txBody>
      </p:sp>
      <p:sp>
        <p:nvSpPr>
          <p:cNvPr id="2" name="Rectangle 1"/>
          <p:cNvSpPr/>
          <p:nvPr/>
        </p:nvSpPr>
        <p:spPr>
          <a:xfrm>
            <a:off x="825500" y="2204066"/>
            <a:ext cx="2667000" cy="2677656"/>
          </a:xfrm>
          <a:prstGeom prst="rect">
            <a:avLst/>
          </a:prstGeom>
        </p:spPr>
        <p:txBody>
          <a:bodyPr wrap="square">
            <a:spAutoFit/>
          </a:bodyPr>
          <a:lstStyle/>
          <a:p>
            <a:pPr defTabSz="914400" fontAlgn="auto">
              <a:spcBef>
                <a:spcPts val="0"/>
              </a:spcBef>
              <a:spcAft>
                <a:spcPts val="0"/>
              </a:spcAft>
            </a:pPr>
            <a:r>
              <a:rPr lang="en-ZA" sz="2800" dirty="0" smtClean="0">
                <a:solidFill>
                  <a:prstClr val="white"/>
                </a:solidFill>
                <a:latin typeface="Century Gothic"/>
              </a:rPr>
              <a:t>2020/21</a:t>
            </a:r>
          </a:p>
          <a:p>
            <a:pPr defTabSz="914400" fontAlgn="auto">
              <a:spcBef>
                <a:spcPts val="0"/>
              </a:spcBef>
              <a:spcAft>
                <a:spcPts val="0"/>
              </a:spcAft>
            </a:pPr>
            <a:endParaRPr lang="en-ZA" sz="2800" dirty="0">
              <a:solidFill>
                <a:prstClr val="white"/>
              </a:solidFill>
              <a:latin typeface="Century Gothic"/>
            </a:endParaRPr>
          </a:p>
          <a:p>
            <a:pPr defTabSz="914400" fontAlgn="auto">
              <a:spcBef>
                <a:spcPts val="0"/>
              </a:spcBef>
              <a:spcAft>
                <a:spcPts val="0"/>
              </a:spcAft>
            </a:pPr>
            <a:r>
              <a:rPr lang="en-ZA" sz="2800" dirty="0" smtClean="0">
                <a:solidFill>
                  <a:prstClr val="white"/>
                </a:solidFill>
                <a:latin typeface="Century Gothic"/>
              </a:rPr>
              <a:t>Quarter Four /Annual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40198350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50049645"/>
              </p:ext>
            </p:extLst>
          </p:nvPr>
        </p:nvGraphicFramePr>
        <p:xfrm>
          <a:off x="343174" y="1057873"/>
          <a:ext cx="8532421" cy="5221605"/>
        </p:xfrm>
        <a:graphic>
          <a:graphicData uri="http://schemas.openxmlformats.org/drawingml/2006/table">
            <a:tbl>
              <a:tblPr firstRow="1" bandRow="1">
                <a:tableStyleId>{5C22544A-7EE6-4342-B048-85BDC9FD1C3A}</a:tableStyleId>
              </a:tblPr>
              <a:tblGrid>
                <a:gridCol w="1372994"/>
                <a:gridCol w="1192306"/>
                <a:gridCol w="1804928"/>
                <a:gridCol w="1338606"/>
                <a:gridCol w="1734532"/>
                <a:gridCol w="1089055"/>
              </a:tblGrid>
              <a:tr h="806449">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p>
                      <a:pPr marL="87313" indent="0" algn="l" defTabSz="914331" rtl="0" eaLnBrk="1" fontAlgn="t" latinLnBrk="0" hangingPunct="1"/>
                      <a:endParaRPr lang="en-US" sz="1400" b="1" i="0" u="none" strike="noStrike" kern="1200" dirty="0" smtClean="0">
                        <a:solidFill>
                          <a:srgbClr val="FF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23009">
                <a:tc rowSpan="2">
                  <a:txBody>
                    <a:bodyPr/>
                    <a:lstStyle/>
                    <a:p>
                      <a:pPr marL="87313" indent="0" algn="l" defTabSz="914331" rtl="0" eaLnBrk="1" fontAlgn="t" latinLnBrk="0" hangingPunct="1"/>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Offenders Viral load suppression rate (at 12 months)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90%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92,68%</a:t>
                      </a:r>
                    </a:p>
                    <a:p>
                      <a:pPr marL="87313" indent="0" algn="l" defTabSz="914331" rtl="0" eaLnBrk="1" fontAlgn="t" latinLnBrk="0" hangingPunct="1"/>
                      <a:r>
                        <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(557/601)</a:t>
                      </a:r>
                    </a:p>
                    <a:p>
                      <a:pPr marL="87313" indent="0" algn="l" defTabSz="914331" rtl="0" eaLnBrk="1" fontAlgn="t" latinLnBrk="0" hangingPunct="1"/>
                      <a:endPar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(264/277)  95,31%</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(32/32) 100%</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(94/104) 90,38%</a:t>
                      </a:r>
                    </a:p>
                    <a:p>
                      <a:pPr marL="87313" indent="0" algn="l" defTabSz="914331" rtl="0" eaLnBrk="1" fontAlgn="t" latinLnBrk="0" hangingPunct="1"/>
                      <a:r>
                        <a:rPr lang="en-ZA" sz="1300" b="0" i="0" u="none" strike="noStrike" kern="1200" baseline="0" dirty="0" smtClean="0">
                          <a:solidFill>
                            <a:srgbClr val="FF0000"/>
                          </a:solidFill>
                          <a:effectLst/>
                          <a:latin typeface="Arial Narrow" panose="020B0606020202030204" pitchFamily="34" charset="0"/>
                          <a:ea typeface="+mn-ea"/>
                          <a:cs typeface="Arial" panose="020B0604020202020204" pitchFamily="34" charset="0"/>
                        </a:rPr>
                        <a:t>WC: (24/28)  85,71%</a:t>
                      </a:r>
                    </a:p>
                    <a:p>
                      <a:pPr marL="87313" indent="0" algn="l" defTabSz="914331" rtl="0" eaLnBrk="1" fontAlgn="t" latinLnBrk="0" hangingPunct="1"/>
                      <a:r>
                        <a:rPr lang="en-ZA" sz="1300" b="0" i="0" u="none" strike="noStrike" kern="1200" baseline="0" dirty="0" smtClean="0">
                          <a:solidFill>
                            <a:srgbClr val="FF0000"/>
                          </a:solidFill>
                          <a:effectLst/>
                          <a:latin typeface="Arial Narrow" panose="020B0606020202030204" pitchFamily="34" charset="0"/>
                          <a:ea typeface="+mn-ea"/>
                          <a:cs typeface="Arial" panose="020B0604020202020204" pitchFamily="34" charset="0"/>
                        </a:rPr>
                        <a:t>GP: (68/82) 82,93%</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(75/78)  96,15%</a:t>
                      </a:r>
                    </a:p>
                    <a:p>
                      <a:pPr marL="87313" indent="0" algn="l" defTabSz="914331" rtl="0" eaLnBrk="1" fontAlgn="t" latinLnBrk="0" hangingPunct="1"/>
                      <a:endPar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300" b="0" i="0" u="none" strike="noStrike" dirty="0" smtClean="0">
                          <a:solidFill>
                            <a:schemeClr val="tx1"/>
                          </a:solidFill>
                          <a:effectLst/>
                          <a:latin typeface="Arial Narrow" panose="020B0606020202030204" pitchFamily="34" charset="0"/>
                          <a:cs typeface="Arial" panose="020B0604020202020204" pitchFamily="34" charset="0"/>
                        </a:rPr>
                        <a:t>2,68%</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algn="l" fontAlgn="t"/>
                      <a:r>
                        <a:rPr lang="en-ZA" sz="1300" b="0" i="0" u="none" strike="noStrike" dirty="0" smtClean="0">
                          <a:solidFill>
                            <a:srgbClr val="000000"/>
                          </a:solidFill>
                          <a:effectLst/>
                          <a:latin typeface="Arial Narrow" panose="020B0606020202030204" pitchFamily="34" charset="0"/>
                        </a:rPr>
                        <a:t>Effective monitoring of offenders on ART and continuous adherence counselling and referral  to the MDT for comprehensive counselling</a:t>
                      </a:r>
                      <a:endParaRPr lang="en-ZA" sz="1300" b="0" i="0" u="none" strike="noStrike" dirty="0">
                        <a:solidFill>
                          <a:srgbClr val="000000"/>
                        </a:solidFill>
                        <a:effectLst/>
                        <a:latin typeface="Arial Narrow" panose="020B0606020202030204"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fontAlgn="t"/>
                      <a:r>
                        <a:rPr lang="en-ZA" sz="1300" b="0" i="0" u="none" strike="noStrike" dirty="0" smtClean="0">
                          <a:solidFill>
                            <a:srgbClr val="000000"/>
                          </a:solidFill>
                          <a:effectLst/>
                          <a:latin typeface="Arial Narrow" panose="020B0606020202030204" pitchFamily="34" charset="0"/>
                        </a:rPr>
                        <a:t>n/a</a:t>
                      </a:r>
                      <a:endParaRPr lang="en-ZA" sz="13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64659">
                <a:tc vMerge="1">
                  <a:txBody>
                    <a:bodyPr/>
                    <a:lstStyle/>
                    <a:p>
                      <a:pPr marL="87313" indent="0" algn="l" fontAlgn="t"/>
                      <a:endParaRPr lang="en-US" sz="12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indent="0" algn="l" defTabSz="914331" rtl="0" eaLnBrk="1" fontAlgn="t" latinLnBrk="0" hangingPunct="1">
                        <a:lnSpc>
                          <a:spcPct val="100000"/>
                        </a:lnSpc>
                        <a:spcBef>
                          <a:spcPts val="0"/>
                        </a:spcBef>
                        <a:spcAft>
                          <a:spcPts val="0"/>
                        </a:spcAft>
                        <a:buClrTx/>
                        <a:buSzTx/>
                        <a:buFontTx/>
                        <a:buNone/>
                        <a:tabLst/>
                        <a:defRPr/>
                      </a:pPr>
                      <a:endParaRPr lang="en-US" sz="12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Annual </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90,89%</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(3 104/3 415)	</a:t>
                      </a:r>
                      <a:endParaRPr lang="en-US"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rgbClr val="FF0000"/>
                          </a:solidFill>
                          <a:effectLst/>
                          <a:latin typeface="Arial Narrow" panose="020B0606020202030204" pitchFamily="34" charset="0"/>
                          <a:ea typeface="+mn-ea"/>
                          <a:cs typeface="+mn-cs"/>
                        </a:rPr>
                        <a:t>LMN: (1 133/1 267) 89,42%</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FS/NC: (137/148) 92,57%</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KZN: (752/788) 95,43%</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rgbClr val="FF0000"/>
                          </a:solidFill>
                          <a:effectLst/>
                          <a:latin typeface="Arial Narrow" panose="020B0606020202030204" pitchFamily="34" charset="0"/>
                          <a:ea typeface="+mn-ea"/>
                          <a:cs typeface="+mn-cs"/>
                        </a:rPr>
                        <a:t>WC: (208/241) 86,31%</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rgbClr val="FF0000"/>
                          </a:solidFill>
                          <a:effectLst/>
                          <a:latin typeface="Arial Narrow" panose="020B0606020202030204" pitchFamily="34" charset="0"/>
                          <a:ea typeface="+mn-ea"/>
                          <a:cs typeface="+mn-cs"/>
                        </a:rPr>
                        <a:t>GP: (298/349)  85,39%</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EC: (576/622) 92,60%</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3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cs typeface="Arial" panose="020B0604020202020204" pitchFamily="34" charset="0"/>
                        </a:rPr>
                        <a:t>0,89%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200" b="0" i="0" u="none" strike="noStrike" dirty="0">
                        <a:solidFill>
                          <a:srgbClr val="FF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algn="l" fontAlgn="t"/>
                      <a:r>
                        <a:rPr lang="en-ZA" sz="1300" b="0" i="0" u="none" strike="noStrike" dirty="0" smtClean="0">
                          <a:solidFill>
                            <a:srgbClr val="000000"/>
                          </a:solidFill>
                          <a:effectLst/>
                          <a:latin typeface="Arial Narrow" panose="020B0606020202030204" pitchFamily="34" charset="0"/>
                        </a:rPr>
                        <a:t>n/a</a:t>
                      </a:r>
                      <a:endParaRPr lang="en-ZA" sz="13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r>
              <a:rPr lang="en-US" kern="1200" dirty="0" smtClean="0">
                <a:solidFill>
                  <a:schemeClr val="bg1"/>
                </a:solidFill>
                <a:latin typeface="Arial Black" panose="020B0A04020102020204" pitchFamily="34" charset="0"/>
              </a:rPr>
              <a:t>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63885549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53801795"/>
              </p:ext>
            </p:extLst>
          </p:nvPr>
        </p:nvGraphicFramePr>
        <p:xfrm>
          <a:off x="343174" y="1057873"/>
          <a:ext cx="8532421" cy="5147558"/>
        </p:xfrm>
        <a:graphic>
          <a:graphicData uri="http://schemas.openxmlformats.org/drawingml/2006/table">
            <a:tbl>
              <a:tblPr firstRow="1" bandRow="1">
                <a:tableStyleId>{5C22544A-7EE6-4342-B048-85BDC9FD1C3A}</a:tableStyleId>
              </a:tblPr>
              <a:tblGrid>
                <a:gridCol w="1372994"/>
                <a:gridCol w="1192306"/>
                <a:gridCol w="1786074"/>
                <a:gridCol w="1225485"/>
                <a:gridCol w="1536569"/>
                <a:gridCol w="1418993"/>
              </a:tblGrid>
              <a:tr h="806449">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177029">
                <a:tc rowSpan="2">
                  <a:txBody>
                    <a:bodyPr/>
                    <a:lstStyle/>
                    <a:p>
                      <a:pPr marL="87313" indent="0" algn="l" fontAlgn="t"/>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Offenders TB (new Pulmonary) Cure Rate </a:t>
                      </a:r>
                    </a:p>
                    <a:p>
                      <a:pPr marL="87313" indent="0" algn="l" fontAlgn="t"/>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3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3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90%</a:t>
                      </a: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Q4 </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95,92%</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(94/98)</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LMN: (8/8) 100%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rgbClr val="FF2121"/>
                          </a:solidFill>
                          <a:effectLst/>
                          <a:latin typeface="Arial Narrow" panose="020B0606020202030204" pitchFamily="34" charset="0"/>
                          <a:ea typeface="+mn-ea"/>
                          <a:cs typeface="+mn-cs"/>
                        </a:rPr>
                        <a:t>FS/NC: (5/6) 83,33%</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KZN: (20/20) 100%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WC: (14/15)  93,33%</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GP: (14/14)  100%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EC: (33/35)  94,29%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cs typeface="Arial" panose="020B0604020202020204" pitchFamily="34" charset="0"/>
                        </a:rPr>
                        <a:t>5,92%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300" b="0" i="0" u="none" strike="noStrike" dirty="0" smtClean="0">
                          <a:solidFill>
                            <a:schemeClr val="tx1"/>
                          </a:solidFill>
                          <a:effectLst/>
                          <a:latin typeface="Arial Narrow" pitchFamily="34" charset="0"/>
                        </a:rPr>
                        <a:t>Effective  monitoring and management  of patients on treatment</a:t>
                      </a:r>
                    </a:p>
                    <a:p>
                      <a:pPr marL="87313" indent="0" algn="l" fontAlgn="t"/>
                      <a:endParaRPr lang="en-US" sz="1300" b="0" i="0" u="none" strike="noStrike" dirty="0" smtClean="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ZA" sz="1300" b="0" i="0" u="none" strike="noStrike" dirty="0" smtClean="0">
                          <a:solidFill>
                            <a:schemeClr val="tx1"/>
                          </a:solidFill>
                          <a:effectLst/>
                          <a:latin typeface="Arial Narrow" pitchFamily="34" charset="0"/>
                        </a:rPr>
                        <a:t>n/a</a:t>
                      </a:r>
                      <a:endParaRPr lang="en-ZA" sz="13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60346">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1" i="0" u="none" strike="noStrike" kern="1200" dirty="0" smtClean="0">
                          <a:solidFill>
                            <a:schemeClr val="bg1"/>
                          </a:solidFill>
                          <a:effectLst/>
                          <a:latin typeface="Arial Narrow" panose="020B0606020202030204" pitchFamily="34" charset="0"/>
                          <a:ea typeface="+mn-ea"/>
                          <a:cs typeface="+mn-cs"/>
                        </a:rPr>
                        <a:t>Annual </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1" i="0" u="none" strike="noStrike" kern="1200" dirty="0" smtClean="0">
                          <a:solidFill>
                            <a:schemeClr val="bg1"/>
                          </a:solidFill>
                          <a:effectLst/>
                          <a:latin typeface="Arial Narrow" panose="020B0606020202030204" pitchFamily="34" charset="0"/>
                          <a:ea typeface="+mn-ea"/>
                          <a:cs typeface="+mn-cs"/>
                        </a:rPr>
                        <a:t>93,05%</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1" i="0" u="none" strike="noStrike" kern="1200" dirty="0" smtClean="0">
                          <a:solidFill>
                            <a:schemeClr val="bg1"/>
                          </a:solidFill>
                          <a:effectLst/>
                          <a:latin typeface="Arial Narrow" panose="020B0606020202030204" pitchFamily="34" charset="0"/>
                          <a:ea typeface="+mn-ea"/>
                          <a:cs typeface="+mn-cs"/>
                        </a:rPr>
                        <a:t>(375/403)</a:t>
                      </a:r>
                      <a:endParaRPr lang="en-ZA"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lang="en-ZA"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chemeClr val="bg1"/>
                          </a:solidFill>
                          <a:effectLst/>
                          <a:latin typeface="Arial Narrow" panose="020B0606020202030204" pitchFamily="34" charset="0"/>
                          <a:ea typeface="+mn-ea"/>
                          <a:cs typeface="+mn-cs"/>
                        </a:rPr>
                        <a:t>LMN: (18/19)  94,74%</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chemeClr val="bg1"/>
                          </a:solidFill>
                          <a:effectLst/>
                          <a:latin typeface="Arial Narrow" panose="020B0606020202030204" pitchFamily="34" charset="0"/>
                          <a:ea typeface="+mn-ea"/>
                          <a:cs typeface="+mn-cs"/>
                        </a:rPr>
                        <a:t>FS/NC: (42/43)  97,67%</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chemeClr val="bg1"/>
                          </a:solidFill>
                          <a:effectLst/>
                          <a:latin typeface="Arial Narrow" panose="020B0606020202030204" pitchFamily="34" charset="0"/>
                          <a:ea typeface="+mn-ea"/>
                          <a:cs typeface="+mn-cs"/>
                        </a:rPr>
                        <a:t>KZN: (64/65)  98,46%</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rgbClr val="FF0000"/>
                          </a:solidFill>
                          <a:effectLst/>
                          <a:latin typeface="Arial Narrow" panose="020B0606020202030204" pitchFamily="34" charset="0"/>
                          <a:ea typeface="+mn-ea"/>
                          <a:cs typeface="+mn-cs"/>
                        </a:rPr>
                        <a:t>WC: (63/79)  79,75%</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chemeClr val="bg1"/>
                          </a:solidFill>
                          <a:effectLst/>
                          <a:latin typeface="Arial Narrow" panose="020B0606020202030204" pitchFamily="34" charset="0"/>
                          <a:ea typeface="+mn-ea"/>
                          <a:cs typeface="+mn-cs"/>
                        </a:rPr>
                        <a:t>GP: (46/46) 100,00%</a:t>
                      </a:r>
                    </a:p>
                    <a:p>
                      <a:pPr marL="87313" marR="0" lvl="0" indent="0" algn="l" defTabSz="914331" rtl="0" eaLnBrk="1" fontAlgn="t" latinLnBrk="0" hangingPunct="1">
                        <a:lnSpc>
                          <a:spcPct val="100000"/>
                        </a:lnSpc>
                        <a:spcBef>
                          <a:spcPts val="0"/>
                        </a:spcBef>
                        <a:spcAft>
                          <a:spcPts val="0"/>
                        </a:spcAft>
                        <a:buClrTx/>
                        <a:buSzTx/>
                        <a:buFontTx/>
                        <a:buNone/>
                        <a:tabLst/>
                        <a:defRPr/>
                      </a:pPr>
                      <a:r>
                        <a:rPr lang="en-ZA" sz="1300" b="0" i="0" u="none" strike="noStrike" kern="1200" dirty="0" smtClean="0">
                          <a:solidFill>
                            <a:schemeClr val="bg1"/>
                          </a:solidFill>
                          <a:effectLst/>
                          <a:latin typeface="Arial Narrow" panose="020B0606020202030204" pitchFamily="34" charset="0"/>
                          <a:ea typeface="+mn-ea"/>
                          <a:cs typeface="+mn-cs"/>
                        </a:rPr>
                        <a:t>EC: (142/151)  94,04%</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ZA" sz="12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4138" indent="0"/>
                      <a:r>
                        <a:rPr lang="en-ZA"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3,05%</a:t>
                      </a:r>
                      <a:endParaRPr lang="en-ZA" sz="1300" b="0" i="0" u="none" strike="noStrike" kern="1200" dirty="0">
                        <a:solidFill>
                          <a:schemeClr val="tx1"/>
                        </a:solidFill>
                        <a:effectLst/>
                        <a:latin typeface="Arial Narrow" panose="020B0606020202030204" pitchFamily="34" charset="0"/>
                        <a:ea typeface="+mn-ea"/>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r>
              <a:rPr lang="en-US" kern="1200" dirty="0" smtClean="0">
                <a:solidFill>
                  <a:schemeClr val="bg1"/>
                </a:solidFill>
                <a:latin typeface="Arial Black" panose="020B0A04020102020204" pitchFamily="34" charset="0"/>
              </a:rPr>
              <a:t>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82224255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64362502"/>
              </p:ext>
            </p:extLst>
          </p:nvPr>
        </p:nvGraphicFramePr>
        <p:xfrm>
          <a:off x="267547" y="1103034"/>
          <a:ext cx="8532421" cy="5566410"/>
        </p:xfrm>
        <a:graphic>
          <a:graphicData uri="http://schemas.openxmlformats.org/drawingml/2006/table">
            <a:tbl>
              <a:tblPr firstRow="1" bandRow="1">
                <a:tableStyleId>{5C22544A-7EE6-4342-B048-85BDC9FD1C3A}</a:tableStyleId>
              </a:tblPr>
              <a:tblGrid>
                <a:gridCol w="1139912"/>
                <a:gridCol w="1392302"/>
                <a:gridCol w="2347274"/>
                <a:gridCol w="1008668"/>
                <a:gridCol w="1612721"/>
                <a:gridCol w="1031544"/>
              </a:tblGrid>
              <a:tr h="780195">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83331">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screened for diabetes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68,50%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(20 461/29 872</a:t>
                      </a: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(4 311/5 000) 86,22%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(2 677/4 099) 65,31%</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(5 117/4 864) 105,20%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(2 585/4 749) 54,43%</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(3 009/7 473) 40,26%</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(2 762/3 686) 74,93%</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0" i="0" u="none" strike="noStrike" dirty="0" smtClean="0">
                          <a:solidFill>
                            <a:schemeClr val="tx1"/>
                          </a:solidFill>
                          <a:effectLst/>
                          <a:latin typeface="Arial Narrow" panose="020B0606020202030204" pitchFamily="34" charset="0"/>
                          <a:cs typeface="Arial" panose="020B0604020202020204" pitchFamily="34" charset="0"/>
                        </a:rPr>
                        <a:t>46%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400" b="0" i="0" u="none" strike="noStrike" dirty="0" smtClean="0">
                          <a:solidFill>
                            <a:srgbClr val="000000"/>
                          </a:solidFill>
                          <a:effectLst/>
                          <a:latin typeface="Arial Narrow" pitchFamily="34" charset="0"/>
                        </a:rPr>
                        <a:t>Programme well managed and will continuously be monitored </a:t>
                      </a: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ZA" sz="1400" b="0" i="0" u="none" strike="noStrike" dirty="0" smtClean="0">
                          <a:solidFill>
                            <a:srgbClr val="000000"/>
                          </a:solidFill>
                          <a:effectLst/>
                          <a:latin typeface="Arial Narrow" pitchFamily="34" charset="0"/>
                        </a:rPr>
                        <a:t>n/a</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44644">
                <a:tc>
                  <a:txBody>
                    <a:bodyPr/>
                    <a:lstStyle/>
                    <a:p>
                      <a:pPr marL="87313" indent="0" algn="l" fontAlgn="t"/>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90%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90%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90%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90%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90%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90%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90%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219,66%</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(63 550/28 931)</a:t>
                      </a: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(13 368/4 710)  283,82%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(8 838/4 080)  216,62%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 (13 137/4 839)   271,48%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(6 895/4 535)    152,04%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(12 835/7 109)  180,55%</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(84 77/3 658)   231,74%</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Arial Narrow" panose="020B0606020202030204" pitchFamily="34" charset="0"/>
                          <a:ea typeface="+mn-ea"/>
                          <a:cs typeface="Arial" panose="020B0604020202020204" pitchFamily="34" charset="0"/>
                        </a:rPr>
                        <a:t>129,66%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r>
              <a:rPr lang="en-US" sz="3000" kern="1200" dirty="0" smtClean="0">
                <a:solidFill>
                  <a:schemeClr val="bg1"/>
                </a:solidFill>
                <a:latin typeface="Arial Black" panose="020B0A04020102020204" pitchFamily="34" charset="0"/>
              </a:rPr>
              <a:t> </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76147814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725248471"/>
              </p:ext>
            </p:extLst>
          </p:nvPr>
        </p:nvGraphicFramePr>
        <p:xfrm>
          <a:off x="174661" y="1023616"/>
          <a:ext cx="8743308" cy="5511676"/>
        </p:xfrm>
        <a:graphic>
          <a:graphicData uri="http://schemas.openxmlformats.org/drawingml/2006/table">
            <a:tbl>
              <a:tblPr firstRow="1" bandRow="1">
                <a:tableStyleId>{5C22544A-7EE6-4342-B048-85BDC9FD1C3A}</a:tableStyleId>
              </a:tblPr>
              <a:tblGrid>
                <a:gridCol w="1168086"/>
                <a:gridCol w="1252837"/>
                <a:gridCol w="2328011"/>
                <a:gridCol w="1335874"/>
                <a:gridCol w="1733825"/>
                <a:gridCol w="924675"/>
              </a:tblGrid>
              <a:tr h="1010667">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144524">
                <a:tc rowSpan="2">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screened for hypertension</a:t>
                      </a:r>
                    </a:p>
                    <a:p>
                      <a:pPr marL="87313" indent="0" algn="l" fontAlgn="t"/>
                      <a: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22.50%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22.50%</a:t>
                      </a: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Q4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79,01%</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(21 688/27 451)</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(4 248/4 382) 96,94%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(2 910/3 342) 87,07%</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(6 103/4 545) 134,28%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(2 512/4 706) 53,38%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(3 019/6 790) 44,46%</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(2 896/3 686) 78,57%</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Arial Narrow" panose="020B0606020202030204" pitchFamily="34" charset="0"/>
                          <a:ea typeface="+mn-ea"/>
                          <a:cs typeface="Arial" panose="020B0604020202020204" pitchFamily="34" charset="0"/>
                        </a:rPr>
                        <a:t>56,51%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US" sz="1400" b="0" i="0" u="none" strike="noStrike" dirty="0" smtClean="0">
                          <a:solidFill>
                            <a:schemeClr val="tx1"/>
                          </a:solidFill>
                          <a:effectLst/>
                          <a:latin typeface="Arial Narrow" pitchFamily="34" charset="0"/>
                        </a:rPr>
                        <a:t>All inmates who were supposed to have been screened for hypertension were screened</a:t>
                      </a:r>
                      <a:endParaRPr lang="en-US"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04003">
                <a:tc vMerge="1">
                  <a:txBody>
                    <a:bodyPr/>
                    <a:lstStyle/>
                    <a:p>
                      <a:pPr marL="87313" indent="0" algn="l" fontAlgn="t"/>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LMN: 90%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FS/NC: 90%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KZN: 90%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WC: 90%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GP: 90%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EC: 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274,59%</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(73 429/26 741)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(14 929/4 211)  354,52%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(10 361/3 417)  303,22%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(17 156/4 461)  384,58%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(7 240/4 491)  161,21%</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(13 359/6 503)  205,43%</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(10 384/3 658)  283,87%</a:t>
                      </a:r>
                      <a:endParaRPr lang="en-ZA"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4138" indent="0"/>
                      <a:r>
                        <a:rPr lang="en-ZA" sz="1400" b="0" i="0" u="none" strike="noStrike" kern="1200" baseline="0" dirty="0" smtClean="0">
                          <a:solidFill>
                            <a:schemeClr val="tx1"/>
                          </a:solidFill>
                          <a:effectLst/>
                          <a:latin typeface="Arial Narrow" panose="020B0606020202030204" pitchFamily="34" charset="0"/>
                          <a:ea typeface="+mn-ea"/>
                          <a:cs typeface="Arial" panose="020B0604020202020204" pitchFamily="34" charset="0"/>
                        </a:rPr>
                        <a:t>184,59%</a:t>
                      </a:r>
                      <a:endParaRPr lang="en-ZA" sz="1400" b="0" i="0" u="none" strike="noStrike" kern="1200" baseline="0" dirty="0">
                        <a:solidFill>
                          <a:schemeClr val="tx1"/>
                        </a:solidFill>
                        <a:effectLst/>
                        <a:latin typeface="Arial Narrow" panose="020B0606020202030204" pitchFamily="34" charset="0"/>
                        <a:ea typeface="+mn-ea"/>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r>
              <a:rPr lang="en-US" sz="3000" kern="1200" dirty="0" smtClean="0">
                <a:solidFill>
                  <a:schemeClr val="bg1"/>
                </a:solidFill>
                <a:latin typeface="Arial Black" panose="020B0A04020102020204" pitchFamily="34" charset="0"/>
              </a:rPr>
              <a:t> </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6771084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751197590"/>
              </p:ext>
            </p:extLst>
          </p:nvPr>
        </p:nvGraphicFramePr>
        <p:xfrm>
          <a:off x="267547" y="1103034"/>
          <a:ext cx="8532421" cy="4065314"/>
        </p:xfrm>
        <a:graphic>
          <a:graphicData uri="http://schemas.openxmlformats.org/drawingml/2006/table">
            <a:tbl>
              <a:tblPr firstRow="1" bandRow="1">
                <a:tableStyleId>{5C22544A-7EE6-4342-B048-85BDC9FD1C3A}</a:tableStyleId>
              </a:tblPr>
              <a:tblGrid>
                <a:gridCol w="1139912"/>
                <a:gridCol w="1382875"/>
                <a:gridCol w="2196445"/>
                <a:gridCol w="1209197"/>
                <a:gridCol w="1353140"/>
                <a:gridCol w="1250852"/>
              </a:tblGrid>
              <a:tr h="1146295">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919019">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identified inmates tested  for COVID-19</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 </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99,99%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(32 653/32 656)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LMN: (488/488)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FS/NC: (1 636/1 636)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KZN: (3 720/3 722) 99,95%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WC: (2 157/2 158) 99,95%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GP: (20 140/20 140)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EC: (4 512/4 512) 100,00%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0" i="0" u="none" strike="noStrike" dirty="0" smtClean="0">
                          <a:solidFill>
                            <a:schemeClr val="tx1"/>
                          </a:solidFill>
                          <a:effectLst/>
                          <a:latin typeface="Arial Narrow" panose="020B0606020202030204" pitchFamily="34" charset="0"/>
                          <a:cs typeface="Arial" panose="020B0604020202020204" pitchFamily="34" charset="0"/>
                        </a:rPr>
                        <a:t>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smtClean="0">
                          <a:solidFill>
                            <a:schemeClr val="tx1"/>
                          </a:solidFill>
                          <a:effectLst/>
                          <a:latin typeface="Arial Narrow" pitchFamily="34" charset="0"/>
                        </a:rPr>
                        <a:t>All eligible inmates were tested</a:t>
                      </a:r>
                      <a:endParaRPr lang="en-US"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721841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3" y="124692"/>
            <a:ext cx="8647112" cy="748434"/>
          </a:xfrm>
        </p:spPr>
        <p:txBody>
          <a:bodyPr/>
          <a:lstStyle/>
          <a:p>
            <a:pPr algn="ctr" eaLnBrk="0" hangingPunct="0">
              <a:lnSpc>
                <a:spcPct val="100000"/>
              </a:lnSpc>
              <a:spcBef>
                <a:spcPct val="20000"/>
              </a:spcBef>
              <a:buClr>
                <a:srgbClr val="FFCC00"/>
              </a:buClr>
              <a:defRPr/>
            </a:pPr>
            <a:r>
              <a:rPr lang="en-ZA" sz="3000" kern="1200" dirty="0" smtClean="0">
                <a:solidFill>
                  <a:schemeClr val="bg1"/>
                </a:solidFill>
                <a:latin typeface="Arial Black" panose="020B0A04020102020204" pitchFamily="34" charset="0"/>
              </a:rPr>
              <a:t>VALIDATION PROCESS 2020/21 </a:t>
            </a:r>
            <a:endParaRPr lang="en-ZA" sz="3000" kern="1200" dirty="0">
              <a:solidFill>
                <a:schemeClr val="bg1"/>
              </a:solidFill>
              <a:latin typeface="Arial Black" panose="020B0A04020102020204" pitchFamily="34" charset="0"/>
            </a:endParaRPr>
          </a:p>
        </p:txBody>
      </p:sp>
      <p:sp>
        <p:nvSpPr>
          <p:cNvPr id="3" name="Content Placeholder 2"/>
          <p:cNvSpPr>
            <a:spLocks noGrp="1"/>
          </p:cNvSpPr>
          <p:nvPr>
            <p:ph idx="1"/>
          </p:nvPr>
        </p:nvSpPr>
        <p:spPr>
          <a:xfrm>
            <a:off x="382772" y="1111827"/>
            <a:ext cx="8406494" cy="5142946"/>
          </a:xfrm>
        </p:spPr>
        <p:txBody>
          <a:bodyPr/>
          <a:lstStyle/>
          <a:p>
            <a:pPr marL="355600" indent="-355600" algn="just">
              <a:lnSpc>
                <a:spcPct val="120000"/>
              </a:lnSpc>
              <a:spcBef>
                <a:spcPts val="600"/>
              </a:spcBef>
              <a:buClr>
                <a:srgbClr val="339933"/>
              </a:buClr>
            </a:pPr>
            <a:r>
              <a:rPr lang="en-ZA" sz="1800" dirty="0" smtClean="0"/>
              <a:t>Validation of performance information was conducted </a:t>
            </a:r>
            <a:r>
              <a:rPr lang="en-US" sz="1800" dirty="0">
                <a:solidFill>
                  <a:srgbClr val="000000"/>
                </a:solidFill>
              </a:rPr>
              <a:t>from 12 April 2021  – 07 May </a:t>
            </a:r>
            <a:r>
              <a:rPr lang="en-US" sz="1800" dirty="0" smtClean="0">
                <a:solidFill>
                  <a:srgbClr val="000000"/>
                </a:solidFill>
              </a:rPr>
              <a:t>2020 </a:t>
            </a:r>
            <a:r>
              <a:rPr lang="en-ZA" sz="1800" dirty="0" smtClean="0"/>
              <a:t>across four regions in line with AGSA audit plan</a:t>
            </a:r>
            <a:r>
              <a:rPr lang="en-US" sz="1800" dirty="0" smtClean="0">
                <a:solidFill>
                  <a:srgbClr val="000000"/>
                </a:solidFill>
              </a:rPr>
              <a:t>.</a:t>
            </a:r>
            <a:endParaRPr lang="en-US" sz="1800" dirty="0">
              <a:solidFill>
                <a:srgbClr val="000000"/>
              </a:solidFill>
            </a:endParaRPr>
          </a:p>
          <a:p>
            <a:pPr marL="355600" indent="-355600" algn="just" eaLnBrk="0" hangingPunct="0">
              <a:lnSpc>
                <a:spcPct val="120000"/>
              </a:lnSpc>
              <a:spcBef>
                <a:spcPts val="600"/>
              </a:spcBef>
              <a:buClr>
                <a:srgbClr val="00B050"/>
              </a:buClr>
              <a:buSzPct val="100000"/>
              <a:defRPr/>
            </a:pPr>
            <a:r>
              <a:rPr lang="en-US" sz="1800" dirty="0" smtClean="0">
                <a:solidFill>
                  <a:srgbClr val="000000"/>
                </a:solidFill>
              </a:rPr>
              <a:t>The purpose was to :</a:t>
            </a:r>
          </a:p>
          <a:p>
            <a:pPr marL="804863" lvl="2" indent="-447675" algn="just" eaLnBrk="0" hangingPunct="0">
              <a:lnSpc>
                <a:spcPct val="120000"/>
              </a:lnSpc>
              <a:spcBef>
                <a:spcPts val="1200"/>
              </a:spcBef>
              <a:spcAft>
                <a:spcPts val="1200"/>
              </a:spcAft>
              <a:buClr>
                <a:srgbClr val="339933"/>
              </a:buClr>
              <a:buSzPct val="100000"/>
              <a:buFont typeface="Courier New" panose="02070309020205020404" pitchFamily="49" charset="0"/>
              <a:buChar char="o"/>
              <a:defRPr/>
            </a:pPr>
            <a:r>
              <a:rPr lang="en-US" sz="1800" dirty="0" smtClean="0">
                <a:solidFill>
                  <a:srgbClr val="000000"/>
                </a:solidFill>
              </a:rPr>
              <a:t>Reconcile </a:t>
            </a:r>
            <a:r>
              <a:rPr lang="en-US" sz="1800" dirty="0">
                <a:solidFill>
                  <a:srgbClr val="000000"/>
                </a:solidFill>
              </a:rPr>
              <a:t>reported performance information from 01 April 2020 to 31 March 2021 in preparation for the development of Annual Report 2020/21 </a:t>
            </a:r>
            <a:r>
              <a:rPr lang="en-US" sz="1800" dirty="0" smtClean="0">
                <a:solidFill>
                  <a:srgbClr val="000000"/>
                </a:solidFill>
              </a:rPr>
              <a:t>for Programme </a:t>
            </a:r>
            <a:r>
              <a:rPr lang="en-US" sz="1800" dirty="0">
                <a:solidFill>
                  <a:srgbClr val="000000"/>
                </a:solidFill>
              </a:rPr>
              <a:t>2: Incarceration Indicators</a:t>
            </a:r>
            <a:r>
              <a:rPr lang="en-US" sz="1800" b="1" dirty="0">
                <a:solidFill>
                  <a:srgbClr val="000000"/>
                </a:solidFill>
              </a:rPr>
              <a:t> </a:t>
            </a:r>
            <a:r>
              <a:rPr lang="en-US" sz="1800" dirty="0">
                <a:solidFill>
                  <a:srgbClr val="000000"/>
                </a:solidFill>
              </a:rPr>
              <a:t>as selected by </a:t>
            </a:r>
            <a:r>
              <a:rPr lang="en-US" sz="1800" dirty="0" smtClean="0">
                <a:solidFill>
                  <a:srgbClr val="000000"/>
                </a:solidFill>
              </a:rPr>
              <a:t>AGSA.</a:t>
            </a:r>
            <a:endParaRPr lang="en-US" sz="1800" dirty="0">
              <a:solidFill>
                <a:srgbClr val="000000"/>
              </a:solidFill>
            </a:endParaRPr>
          </a:p>
          <a:p>
            <a:pPr marL="804863" lvl="2" indent="-447675" algn="just" eaLnBrk="0" hangingPunct="0">
              <a:lnSpc>
                <a:spcPct val="120000"/>
              </a:lnSpc>
              <a:spcBef>
                <a:spcPts val="1200"/>
              </a:spcBef>
              <a:spcAft>
                <a:spcPts val="1200"/>
              </a:spcAft>
              <a:buClr>
                <a:srgbClr val="339933"/>
              </a:buClr>
              <a:buSzPct val="100000"/>
              <a:buFont typeface="Courier New" panose="02070309020205020404" pitchFamily="49" charset="0"/>
              <a:buChar char="o"/>
              <a:defRPr/>
            </a:pPr>
            <a:r>
              <a:rPr lang="en-US" sz="1800" dirty="0"/>
              <a:t>Verify the alignment of reports (Monthly, Quarterly and Annually) </a:t>
            </a:r>
            <a:r>
              <a:rPr lang="en-US" sz="1800" dirty="0" smtClean="0"/>
              <a:t>and (Centre, Management Area, Region and Head Office) from </a:t>
            </a:r>
            <a:r>
              <a:rPr lang="en-US" sz="1800" dirty="0"/>
              <a:t>01 April 2020 </a:t>
            </a:r>
            <a:r>
              <a:rPr lang="en-US" sz="1800" dirty="0">
                <a:solidFill>
                  <a:srgbClr val="000000"/>
                </a:solidFill>
              </a:rPr>
              <a:t>to 31 March </a:t>
            </a:r>
            <a:r>
              <a:rPr lang="en-US" sz="1800" dirty="0" smtClean="0">
                <a:solidFill>
                  <a:srgbClr val="000000"/>
                </a:solidFill>
              </a:rPr>
              <a:t>2021. </a:t>
            </a:r>
            <a:endParaRPr lang="en-US" sz="1800" dirty="0">
              <a:solidFill>
                <a:srgbClr val="000000"/>
              </a:solidFill>
            </a:endParaRPr>
          </a:p>
          <a:p>
            <a:pPr marL="804863" lvl="2" indent="-447675" algn="just" eaLnBrk="0" hangingPunct="0">
              <a:lnSpc>
                <a:spcPct val="120000"/>
              </a:lnSpc>
              <a:spcBef>
                <a:spcPts val="1200"/>
              </a:spcBef>
              <a:spcAft>
                <a:spcPts val="1200"/>
              </a:spcAft>
              <a:buClr>
                <a:srgbClr val="339933"/>
              </a:buClr>
              <a:buSzPct val="100000"/>
              <a:buFont typeface="Courier New" panose="02070309020205020404" pitchFamily="49" charset="0"/>
              <a:buChar char="o"/>
              <a:defRPr/>
            </a:pPr>
            <a:r>
              <a:rPr lang="en-US" sz="1800" dirty="0">
                <a:solidFill>
                  <a:srgbClr val="000000"/>
                </a:solidFill>
              </a:rPr>
              <a:t>Verify the correctness of source documents in line with </a:t>
            </a:r>
            <a:r>
              <a:rPr lang="en-US" sz="1800" dirty="0" smtClean="0">
                <a:solidFill>
                  <a:srgbClr val="000000"/>
                </a:solidFill>
              </a:rPr>
              <a:t>TIDs.</a:t>
            </a:r>
            <a:endParaRPr lang="en-US" sz="1800" dirty="0">
              <a:solidFill>
                <a:srgbClr val="000000"/>
              </a:solidFill>
            </a:endParaRPr>
          </a:p>
          <a:p>
            <a:pPr marL="804863" lvl="2" indent="-447675" algn="just" eaLnBrk="0" hangingPunct="0">
              <a:lnSpc>
                <a:spcPct val="120000"/>
              </a:lnSpc>
              <a:spcBef>
                <a:spcPts val="1200"/>
              </a:spcBef>
              <a:spcAft>
                <a:spcPts val="1200"/>
              </a:spcAft>
              <a:buClr>
                <a:srgbClr val="339933"/>
              </a:buClr>
              <a:buSzPct val="100000"/>
              <a:buFont typeface="Courier New" panose="02070309020205020404" pitchFamily="49" charset="0"/>
              <a:buChar char="o"/>
              <a:defRPr/>
            </a:pPr>
            <a:r>
              <a:rPr lang="en-US" sz="1800" dirty="0">
                <a:solidFill>
                  <a:srgbClr val="000000"/>
                </a:solidFill>
              </a:rPr>
              <a:t>Verify if the Method of Calculation as presented are in line with what was prescribed in the  </a:t>
            </a:r>
            <a:r>
              <a:rPr lang="en-US" sz="1800" dirty="0" smtClean="0">
                <a:solidFill>
                  <a:srgbClr val="000000"/>
                </a:solidFill>
              </a:rPr>
              <a:t>TIDs.</a:t>
            </a:r>
          </a:p>
        </p:txBody>
      </p:sp>
    </p:spTree>
    <p:extLst>
      <p:ext uri="{BB962C8B-B14F-4D97-AF65-F5344CB8AC3E}">
        <p14:creationId xmlns:p14="http://schemas.microsoft.com/office/powerpoint/2010/main" val="15374166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824829724"/>
              </p:ext>
            </p:extLst>
          </p:nvPr>
        </p:nvGraphicFramePr>
        <p:xfrm>
          <a:off x="267547" y="1103034"/>
          <a:ext cx="8532421" cy="5198375"/>
        </p:xfrm>
        <a:graphic>
          <a:graphicData uri="http://schemas.openxmlformats.org/drawingml/2006/table">
            <a:tbl>
              <a:tblPr firstRow="1" bandRow="1">
                <a:tableStyleId>{5C22544A-7EE6-4342-B048-85BDC9FD1C3A}</a:tableStyleId>
              </a:tblPr>
              <a:tblGrid>
                <a:gridCol w="1139912"/>
                <a:gridCol w="1354595"/>
                <a:gridCol w="2083323"/>
                <a:gridCol w="1350599"/>
                <a:gridCol w="1353140"/>
                <a:gridCol w="1250852"/>
              </a:tblGrid>
              <a:tr h="717815">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854851">
                <a:tc rowSpan="2">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who have recovered from Coronavirus Disease 2019 (COVID-19)</a:t>
                      </a:r>
                      <a: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Q4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100,61%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(992/986)</a:t>
                      </a:r>
                      <a:r>
                        <a:rPr lang="en-US" sz="1400" b="0" i="0" u="none" strike="noStrike" dirty="0" smtClean="0">
                          <a:solidFill>
                            <a:schemeClr val="bg1"/>
                          </a:solidFill>
                          <a:effectLst/>
                          <a:latin typeface="Arial Narrow" panose="020B0606020202030204" pitchFamily="34" charset="0"/>
                          <a:cs typeface="Arial" panose="020B060402020202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LMN: (92/90)  102,22%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FS/NC: (74/68)  108,82%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KZN: (110/110)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WC: (263/250)  105,20%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GP: (441/456)  96,71%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EC: (12/12)  100%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tx1"/>
                          </a:solidFill>
                          <a:effectLst/>
                          <a:latin typeface="Arial Narrow" panose="020B0606020202030204" pitchFamily="34" charset="0"/>
                          <a:cs typeface="Arial" panose="020B0604020202020204" pitchFamily="34" charset="0"/>
                        </a:rPr>
                        <a:t>15,61%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a:solidFill>
                            <a:schemeClr val="tx1"/>
                          </a:solidFill>
                          <a:effectLst/>
                          <a:latin typeface="Arial Narrow" panose="020B0606020202030204" pitchFamily="34" charset="0"/>
                          <a:ea typeface="+mn-ea"/>
                          <a:cs typeface="Arial" panose="020B0604020202020204" pitchFamily="34" charset="0"/>
                        </a:rPr>
                        <a:t>Adherence to </a:t>
                      </a:r>
                      <a:r>
                        <a:rPr lang="en-ZA"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COVID-19 </a:t>
                      </a:r>
                      <a:r>
                        <a:rPr lang="en-ZA" sz="1400" b="0" i="0" u="none" strike="noStrike" kern="1200" dirty="0">
                          <a:solidFill>
                            <a:schemeClr val="tx1"/>
                          </a:solidFill>
                          <a:effectLst/>
                          <a:latin typeface="Arial Narrow" panose="020B0606020202030204" pitchFamily="34" charset="0"/>
                          <a:ea typeface="+mn-ea"/>
                          <a:cs typeface="Arial" panose="020B0604020202020204" pitchFamily="34" charset="0"/>
                        </a:rPr>
                        <a:t>protocols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ZA" sz="1400" b="0" i="0" u="none" strike="noStrike" dirty="0" smtClean="0">
                          <a:solidFill>
                            <a:srgbClr val="000000"/>
                          </a:solidFill>
                          <a:effectLst/>
                          <a:latin typeface="Arial Narrow" pitchFamily="34" charset="0"/>
                        </a:rPr>
                        <a:t>n/a</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44644">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Arial" panose="020B0604020202020204" pitchFamily="34" charset="0"/>
                        </a:rPr>
                        <a:t>Annual </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Arial" panose="020B0604020202020204" pitchFamily="34" charset="0"/>
                        </a:rPr>
                        <a:t>94,74%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bg1"/>
                          </a:solidFill>
                          <a:effectLst/>
                          <a:latin typeface="Arial Narrow" panose="020B0606020202030204" pitchFamily="34" charset="0"/>
                          <a:ea typeface="+mn-ea"/>
                          <a:cs typeface="Arial" panose="020B0604020202020204" pitchFamily="34" charset="0"/>
                        </a:rPr>
                        <a:t>(3 982/4 203)</a:t>
                      </a: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LMN : (251/260)  96,54%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FS/NC: (237/246)  96,34%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KZN: (415/426)   97,42%</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WC: (948/972)    97,53%</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GP: (893/942)   94,80%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bg1"/>
                          </a:solidFill>
                          <a:effectLst/>
                          <a:latin typeface="Arial Narrow" panose="020B0606020202030204" pitchFamily="34" charset="0"/>
                          <a:ea typeface="+mn-ea"/>
                          <a:cs typeface="Arial" panose="020B0604020202020204" pitchFamily="34" charset="0"/>
                        </a:rPr>
                        <a:t>EC: (1 238/1 357)  91,23%</a:t>
                      </a:r>
                    </a:p>
                    <a:p>
                      <a:endParaRPr lang="en-ZA" sz="1400" dirty="0">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4138" indent="0"/>
                      <a:r>
                        <a:rPr lang="en-ZA" sz="1400" dirty="0" smtClean="0">
                          <a:latin typeface="Arial Narrow" panose="020B0606020202030204" pitchFamily="34" charset="0"/>
                        </a:rPr>
                        <a:t>9,74%</a:t>
                      </a:r>
                      <a:endParaRPr lang="en-ZA" sz="1400" dirty="0">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algn="l" fontAlgn="t"/>
                      <a:endParaRPr lang="en-ZA" sz="1200" b="1" i="0" u="none" strike="noStrike" dirty="0">
                        <a:solidFill>
                          <a:srgbClr val="000000"/>
                        </a:solidFill>
                        <a:effectLst/>
                        <a:latin typeface="Calibri"/>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34225563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835368833"/>
              </p:ext>
            </p:extLst>
          </p:nvPr>
        </p:nvGraphicFramePr>
        <p:xfrm>
          <a:off x="425168" y="1107107"/>
          <a:ext cx="8437375" cy="5615108"/>
        </p:xfrm>
        <a:graphic>
          <a:graphicData uri="http://schemas.openxmlformats.org/drawingml/2006/table">
            <a:tbl>
              <a:tblPr firstRow="1" bandRow="1">
                <a:tableStyleId>{5C22544A-7EE6-4342-B048-85BDC9FD1C3A}</a:tableStyleId>
              </a:tblPr>
              <a:tblGrid>
                <a:gridCol w="1188479"/>
                <a:gridCol w="1035285"/>
                <a:gridCol w="2244801"/>
                <a:gridCol w="1406680"/>
                <a:gridCol w="1302463"/>
                <a:gridCol w="1259667"/>
              </a:tblGrid>
              <a:tr h="640336">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17756">
                <a:tc rowSpan="2">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of therapeutic diets prescribed  for inmates</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12%</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0" kern="1200" dirty="0" smtClean="0">
                        <a:solidFill>
                          <a:schemeClr val="tx1"/>
                        </a:solidFill>
                        <a:latin typeface="Arial Narrow" panose="020B0606020202030204" pitchFamily="34" charset="0"/>
                        <a:ea typeface="+mn-ea"/>
                        <a:cs typeface="+mn-cs"/>
                      </a:endParaRPr>
                    </a:p>
                    <a:p>
                      <a:pPr marL="87313" indent="0" algn="l" fontAlgn="t"/>
                      <a:r>
                        <a:rPr lang="en-US" sz="1400" b="0" kern="1200" dirty="0" smtClean="0">
                          <a:solidFill>
                            <a:schemeClr val="tx1"/>
                          </a:solidFill>
                          <a:latin typeface="Arial Narrow" panose="020B0606020202030204" pitchFamily="34" charset="0"/>
                          <a:ea typeface="+mn-ea"/>
                          <a:cs typeface="+mn-cs"/>
                        </a:rPr>
                        <a:t>LMN: 12%</a:t>
                      </a:r>
                    </a:p>
                    <a:p>
                      <a:pPr marL="87313" indent="0" algn="l" fontAlgn="t"/>
                      <a:r>
                        <a:rPr lang="en-US" sz="1400" b="0" kern="1200" dirty="0" smtClean="0">
                          <a:solidFill>
                            <a:schemeClr val="tx1"/>
                          </a:solidFill>
                          <a:latin typeface="Arial Narrow" panose="020B0606020202030204" pitchFamily="34" charset="0"/>
                          <a:ea typeface="+mn-ea"/>
                          <a:cs typeface="+mn-cs"/>
                        </a:rPr>
                        <a:t>FS/NC: 12%</a:t>
                      </a:r>
                    </a:p>
                    <a:p>
                      <a:pPr marL="87313" indent="0" algn="l" fontAlgn="t"/>
                      <a:r>
                        <a:rPr lang="en-US" sz="1400" b="0" kern="1200" dirty="0" smtClean="0">
                          <a:solidFill>
                            <a:schemeClr val="tx1"/>
                          </a:solidFill>
                          <a:latin typeface="Arial Narrow" panose="020B0606020202030204" pitchFamily="34" charset="0"/>
                          <a:ea typeface="+mn-ea"/>
                          <a:cs typeface="+mn-cs"/>
                        </a:rPr>
                        <a:t>KZN: 12%</a:t>
                      </a:r>
                    </a:p>
                    <a:p>
                      <a:pPr marL="87313" indent="0" algn="l" fontAlgn="t"/>
                      <a:r>
                        <a:rPr lang="en-US" sz="1400" b="0" kern="1200" dirty="0" smtClean="0">
                          <a:solidFill>
                            <a:schemeClr val="tx1"/>
                          </a:solidFill>
                          <a:latin typeface="Arial Narrow" panose="020B0606020202030204" pitchFamily="34" charset="0"/>
                          <a:ea typeface="+mn-ea"/>
                          <a:cs typeface="+mn-cs"/>
                        </a:rPr>
                        <a:t>WC: 12%</a:t>
                      </a:r>
                    </a:p>
                    <a:p>
                      <a:pPr marL="87313" indent="0" algn="l" fontAlgn="t"/>
                      <a:r>
                        <a:rPr lang="en-US" sz="1400" b="0" kern="1200" dirty="0" smtClean="0">
                          <a:solidFill>
                            <a:schemeClr val="tx1"/>
                          </a:solidFill>
                          <a:latin typeface="Arial Narrow" panose="020B0606020202030204" pitchFamily="34" charset="0"/>
                          <a:ea typeface="+mn-ea"/>
                          <a:cs typeface="+mn-cs"/>
                        </a:rPr>
                        <a:t>GP: 12%</a:t>
                      </a:r>
                    </a:p>
                    <a:p>
                      <a:pPr marL="87313" indent="0" algn="l" fontAlgn="t"/>
                      <a:r>
                        <a:rPr lang="en-US" sz="1400" b="0" kern="1200" dirty="0" smtClean="0">
                          <a:solidFill>
                            <a:schemeClr val="tx1"/>
                          </a:solidFill>
                          <a:latin typeface="Arial Narrow" panose="020B0606020202030204" pitchFamily="34" charset="0"/>
                          <a:ea typeface="+mn-ea"/>
                          <a:cs typeface="+mn-cs"/>
                        </a:rPr>
                        <a:t>EC: 12%</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Q4</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5,76%</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(8 118/14 0948)</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	</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LMN: (1 332/21 763) </a:t>
                      </a:r>
                      <a:r>
                        <a:rPr lang="en-US" sz="1400" b="0" kern="1200" baseline="0" dirty="0" smtClean="0">
                          <a:solidFill>
                            <a:schemeClr val="bg1"/>
                          </a:solidFill>
                          <a:latin typeface="Arial Narrow" panose="020B0606020202030204" pitchFamily="34" charset="0"/>
                          <a:ea typeface="+mn-ea"/>
                          <a:cs typeface="+mn-cs"/>
                        </a:rPr>
                        <a:t> </a:t>
                      </a:r>
                      <a:r>
                        <a:rPr lang="en-US" sz="1400" b="0" kern="1200" dirty="0" smtClean="0">
                          <a:solidFill>
                            <a:schemeClr val="bg1"/>
                          </a:solidFill>
                          <a:latin typeface="Arial Narrow" panose="020B0606020202030204" pitchFamily="34" charset="0"/>
                          <a:ea typeface="+mn-ea"/>
                          <a:cs typeface="+mn-cs"/>
                        </a:rPr>
                        <a:t>6,12%</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FS/NC: (921/19 223) 4,79%</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KZN: (1 415/22 345)  6,33%</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WC: (1 218/25 644) 4,75%</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GP: (1 957/33 011)  5,93%</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EC: (1 275/18 962 ) 6,72%</a:t>
                      </a:r>
                    </a:p>
                    <a:p>
                      <a:pPr marL="87313" marR="0" indent="0" algn="l" defTabSz="914331" rtl="0" eaLnBrk="1" fontAlgn="auto" latinLnBrk="0" hangingPunct="1">
                        <a:lnSpc>
                          <a:spcPct val="100000"/>
                        </a:lnSpc>
                        <a:spcBef>
                          <a:spcPts val="0"/>
                        </a:spcBef>
                        <a:spcAft>
                          <a:spcPts val="0"/>
                        </a:spcAft>
                        <a:buClrTx/>
                        <a:buSzTx/>
                        <a:buFontTx/>
                        <a:buNone/>
                        <a:tabLst/>
                        <a:defRPr/>
                      </a:pPr>
                      <a:endParaRPr lang="en-US" sz="1400" b="0" kern="1200" dirty="0" smtClean="0">
                        <a:solidFill>
                          <a:schemeClr val="bg1"/>
                        </a:solidFill>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r>
                        <a:rPr lang="fr-FR" sz="1400" b="0" i="0" u="none" strike="noStrike" kern="1200" dirty="0" smtClean="0">
                          <a:solidFill>
                            <a:schemeClr val="tx1"/>
                          </a:solidFill>
                          <a:effectLst/>
                          <a:latin typeface="Arial Narrow" panose="020B0606020202030204" pitchFamily="34" charset="0"/>
                          <a:ea typeface="+mn-ea"/>
                          <a:cs typeface="+mn-cs"/>
                        </a:rPr>
                        <a:t>6,24%</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rowSpan="2">
                  <a:txBody>
                    <a:bodyPr/>
                    <a:lstStyle/>
                    <a:p>
                      <a:pPr marL="87313" indent="0" algn="l" fontAlgn="t"/>
                      <a:r>
                        <a:rPr lang="en-US" sz="1400" b="0" i="0" u="none" strike="noStrike" dirty="0" smtClean="0">
                          <a:solidFill>
                            <a:schemeClr val="tx1"/>
                          </a:solidFill>
                          <a:effectLst/>
                          <a:latin typeface="Arial Narrow" pitchFamily="34" charset="0"/>
                        </a:rPr>
                        <a:t>Review of prescribed diets scripts </a:t>
                      </a:r>
                      <a:endParaRPr lang="en-US"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527103">
                <a:tc vMerge="1">
                  <a:txBody>
                    <a:bodyPr/>
                    <a:lstStyle/>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Annual</a:t>
                      </a:r>
                      <a:r>
                        <a:rPr lang="en-US" sz="1400" b="1" kern="1200" baseline="0" dirty="0" smtClean="0">
                          <a:solidFill>
                            <a:schemeClr val="bg1"/>
                          </a:solidFill>
                          <a:latin typeface="Arial Narrow" panose="020B0606020202030204" pitchFamily="34" charset="0"/>
                          <a:ea typeface="+mn-ea"/>
                          <a:cs typeface="+mn-cs"/>
                        </a:rPr>
                        <a:t> </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6,03%</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Narrow" panose="020B0606020202030204" pitchFamily="34" charset="0"/>
                          <a:ea typeface="+mn-ea"/>
                          <a:cs typeface="+mn-cs"/>
                        </a:rPr>
                        <a:t>(8 494/14 0948</a:t>
                      </a:r>
                      <a:r>
                        <a:rPr lang="en-US" sz="1400" b="0" kern="1200" dirty="0" smtClean="0">
                          <a:solidFill>
                            <a:schemeClr val="bg1"/>
                          </a:solidFill>
                          <a:latin typeface="Arial Narrow" panose="020B0606020202030204" pitchFamily="34" charset="0"/>
                          <a:ea typeface="+mn-ea"/>
                          <a:cs typeface="+mn-cs"/>
                        </a:rPr>
                        <a:t>)</a:t>
                      </a:r>
                    </a:p>
                    <a:p>
                      <a:pPr marL="87313" marR="0" indent="0" algn="l" defTabSz="914331" rtl="0" eaLnBrk="1" fontAlgn="auto" latinLnBrk="0" hangingPunct="1">
                        <a:lnSpc>
                          <a:spcPct val="100000"/>
                        </a:lnSpc>
                        <a:spcBef>
                          <a:spcPts val="0"/>
                        </a:spcBef>
                        <a:spcAft>
                          <a:spcPts val="0"/>
                        </a:spcAft>
                        <a:buClrTx/>
                        <a:buSzTx/>
                        <a:buFontTx/>
                        <a:buNone/>
                        <a:tabLst/>
                        <a:defRPr/>
                      </a:pPr>
                      <a:endParaRPr lang="en-US" sz="1400" b="0" kern="1200" dirty="0" smtClean="0">
                        <a:solidFill>
                          <a:schemeClr val="bg1"/>
                        </a:solidFill>
                        <a:latin typeface="Arial Narrow" panose="020B0606020202030204" pitchFamily="34" charset="0"/>
                        <a:ea typeface="+mn-ea"/>
                        <a:cs typeface="+mn-cs"/>
                      </a:endParaRP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LMN: (1 403/21 763)   6,45%</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FS/NC:</a:t>
                      </a:r>
                      <a:r>
                        <a:rPr lang="en-US" sz="1400" b="0" kern="1200" baseline="0" dirty="0" smtClean="0">
                          <a:solidFill>
                            <a:schemeClr val="bg1"/>
                          </a:solidFill>
                          <a:latin typeface="Arial Narrow" panose="020B0606020202030204" pitchFamily="34" charset="0"/>
                          <a:ea typeface="+mn-ea"/>
                          <a:cs typeface="+mn-cs"/>
                        </a:rPr>
                        <a:t> </a:t>
                      </a:r>
                      <a:r>
                        <a:rPr lang="en-US" sz="1400" b="0" kern="1200" dirty="0" smtClean="0">
                          <a:solidFill>
                            <a:schemeClr val="bg1"/>
                          </a:solidFill>
                          <a:latin typeface="Arial Narrow" panose="020B0606020202030204" pitchFamily="34" charset="0"/>
                          <a:ea typeface="+mn-ea"/>
                          <a:cs typeface="+mn-cs"/>
                        </a:rPr>
                        <a:t>(1 001/19 223)  5,21%</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KZN: (1 438/22 345)   6,44%</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WC: (1 309/25 644)   5,10%</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GP: (2 067/3 3011)   6,26%</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kern="1200" dirty="0" smtClean="0">
                          <a:solidFill>
                            <a:schemeClr val="bg1"/>
                          </a:solidFill>
                          <a:latin typeface="Arial Narrow" panose="020B0606020202030204" pitchFamily="34" charset="0"/>
                          <a:ea typeface="+mn-ea"/>
                          <a:cs typeface="+mn-cs"/>
                        </a:rPr>
                        <a:t>EC: (1 278/18 962)   6,74%</a:t>
                      </a:r>
                    </a:p>
                    <a:p>
                      <a:pPr marL="87313" marR="0" indent="0" algn="l" defTabSz="914331" rtl="0" eaLnBrk="1" fontAlgn="auto" latinLnBrk="0" hangingPunct="1">
                        <a:lnSpc>
                          <a:spcPct val="100000"/>
                        </a:lnSpc>
                        <a:spcBef>
                          <a:spcPts val="0"/>
                        </a:spcBef>
                        <a:spcAft>
                          <a:spcPts val="0"/>
                        </a:spcAft>
                        <a:buClrTx/>
                        <a:buSzTx/>
                        <a:buFontTx/>
                        <a:buNone/>
                        <a:tabLst/>
                        <a:defRPr/>
                      </a:pPr>
                      <a:endParaRPr lang="en-US" sz="1400" b="0" kern="1200" dirty="0" smtClean="0">
                        <a:solidFill>
                          <a:schemeClr val="bg1"/>
                        </a:solidFill>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r>
                        <a:rPr lang="fr-FR" sz="1400" b="0" i="0" u="none" strike="noStrike" kern="1200" dirty="0" smtClean="0">
                          <a:solidFill>
                            <a:schemeClr val="tx1"/>
                          </a:solidFill>
                          <a:effectLst/>
                          <a:latin typeface="Arial Narrow" panose="020B0606020202030204" pitchFamily="34" charset="0"/>
                          <a:ea typeface="+mn-ea"/>
                          <a:cs typeface="+mn-cs"/>
                        </a:rPr>
                        <a:t>5,97%</a:t>
                      </a:r>
                    </a:p>
                    <a:p>
                      <a:pPr marL="87313" indent="0"/>
                      <a:endParaRPr lang="fr-FR" sz="1400" b="1" i="0" u="none" strike="noStrike" kern="1200" dirty="0" smtClean="0">
                        <a:solidFill>
                          <a:srgbClr val="FF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vMerge="1">
                  <a:txBody>
                    <a:bodyPr/>
                    <a:lstStyle/>
                    <a:p>
                      <a:pPr marL="87313" indent="0" algn="l" fontAlgn="t"/>
                      <a:endParaRPr lang="en-US"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indent="0" algn="l" fontAlgn="t"/>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txBox="1">
            <a:spLocks/>
          </p:cNvSpPr>
          <p:nvPr/>
        </p:nvSpPr>
        <p:spPr bwMode="auto">
          <a:xfrm>
            <a:off x="-112716" y="72525"/>
            <a:ext cx="9256715" cy="829330"/>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lgn="ctr" defTabSz="914400">
              <a:lnSpc>
                <a:spcPct val="110000"/>
              </a:lnSpc>
            </a:pPr>
            <a:r>
              <a:rPr lang="en-US" sz="3000" dirty="0" smtClean="0">
                <a:solidFill>
                  <a:schemeClr val="bg1"/>
                </a:solidFill>
                <a:latin typeface="Arial Black" panose="020B0A04020102020204" pitchFamily="34" charset="0"/>
              </a:rPr>
              <a:t>PROGRAMME 4: CARE</a:t>
            </a:r>
            <a:br>
              <a:rPr lang="en-US" sz="30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NUTRITIONAL SERVICES</a:t>
            </a:r>
            <a:endParaRPr lang="en-US"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9842408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Five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Social Reintegration</a:t>
            </a:r>
            <a:endParaRPr lang="id-ID" sz="2100" dirty="0">
              <a:solidFill>
                <a:schemeClr val="bg1"/>
              </a:solidFill>
              <a:latin typeface="+mj-lt"/>
            </a:endParaRPr>
          </a:p>
        </p:txBody>
      </p:sp>
      <p:sp>
        <p:nvSpPr>
          <p:cNvPr id="2" name="Rectangle 1"/>
          <p:cNvSpPr/>
          <p:nvPr/>
        </p:nvSpPr>
        <p:spPr>
          <a:xfrm>
            <a:off x="825500" y="2204066"/>
            <a:ext cx="2667000" cy="2677656"/>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Four /Annual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183820011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30927831"/>
              </p:ext>
            </p:extLst>
          </p:nvPr>
        </p:nvGraphicFramePr>
        <p:xfrm>
          <a:off x="234058" y="1033669"/>
          <a:ext cx="8727541" cy="5310609"/>
        </p:xfrm>
        <a:graphic>
          <a:graphicData uri="http://schemas.openxmlformats.org/drawingml/2006/table">
            <a:tbl>
              <a:tblPr firstRow="1" bandRow="1">
                <a:tableStyleId>{5C22544A-7EE6-4342-B048-85BDC9FD1C3A}</a:tableStyleId>
              </a:tblPr>
              <a:tblGrid>
                <a:gridCol w="1110647"/>
                <a:gridCol w="1474695"/>
                <a:gridCol w="2229678"/>
                <a:gridCol w="1073426"/>
                <a:gridCol w="1560444"/>
                <a:gridCol w="1278651"/>
              </a:tblGrid>
              <a:tr h="849902">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62640">
                <a:tc rowSpan="2">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of parolees without violations per year</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400" b="1" u="none" strike="noStrike" dirty="0" smtClean="0">
                          <a:solidFill>
                            <a:schemeClr val="tx1"/>
                          </a:solidFill>
                          <a:effectLst/>
                          <a:latin typeface="Arial Narrow" panose="020B0606020202030204" pitchFamily="34" charset="0"/>
                        </a:rPr>
                        <a:t>97% </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7313"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 97%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Q4</a:t>
                      </a:r>
                      <a:r>
                        <a:rPr lang="en-US" sz="1400" b="1" i="0" u="none" strike="noStrike" baseline="0" dirty="0" smtClean="0">
                          <a:solidFill>
                            <a:schemeClr val="bg1"/>
                          </a:solidFill>
                          <a:effectLst/>
                          <a:latin typeface="Arial Narrow" panose="020B060602020203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99,27%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(5 2787/53 177)</a:t>
                      </a:r>
                      <a:r>
                        <a:rPr lang="en-US" sz="1400" b="0" i="0" u="none" strike="noStrike" dirty="0" smtClean="0">
                          <a:solidFill>
                            <a:schemeClr val="bg1"/>
                          </a:solidFill>
                          <a:effectLst/>
                          <a:latin typeface="Arial Narrow" panose="020B060602020203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LMN :</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(9 373/9 437)   99,32%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FS/NC: (6 355/6 411)  99,13%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KZN: (11 497/11 520)  99,80%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WC: (5 962/6 108)     97,61%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GP: (10 686/10 739)   99,51%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EC: (8 914/8 963)       99,45%</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0" i="0" u="none" strike="noStrike" dirty="0" smtClean="0">
                          <a:solidFill>
                            <a:schemeClr val="tx1"/>
                          </a:solidFill>
                          <a:effectLst/>
                          <a:latin typeface="Arial Narrow" panose="020B0606020202030204" pitchFamily="34" charset="0"/>
                        </a:rPr>
                        <a:t>2,27%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rowSpan="2">
                  <a:txBody>
                    <a:bodyPr/>
                    <a:lstStyle/>
                    <a:p>
                      <a:pPr algn="l" fontAlgn="t"/>
                      <a:r>
                        <a:rPr lang="en-US" sz="1400" b="0" i="0" u="none" strike="noStrike" dirty="0" smtClean="0">
                          <a:solidFill>
                            <a:srgbClr val="000000"/>
                          </a:solidFill>
                          <a:effectLst/>
                          <a:latin typeface="Arial Narrow" panose="020B0606020202030204" pitchFamily="34" charset="0"/>
                        </a:rPr>
                        <a:t>Intensified monitoring to ensure compliance.</a:t>
                      </a:r>
                      <a:endParaRPr lang="en-US" sz="1400" b="0" i="0" u="none" strike="noStrike" dirty="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198067">
                <a:tc vMerge="1">
                  <a:txBody>
                    <a:bodyPr/>
                    <a:lstStyle/>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indent="0" algn="l" defTabSz="914331" rtl="0" eaLnBrk="1" fontAlgn="b" latinLnBrk="0" hangingPunct="1">
                        <a:lnSpc>
                          <a:spcPct val="100000"/>
                        </a:lnSpc>
                        <a:spcBef>
                          <a:spcPts val="0"/>
                        </a:spcBef>
                        <a:spcAft>
                          <a:spcPts val="0"/>
                        </a:spcAft>
                        <a:buClrTx/>
                        <a:buSzTx/>
                        <a:buFontTx/>
                        <a:buNone/>
                        <a:tabLst/>
                        <a:defRPr/>
                      </a:pPr>
                      <a:endParaRPr lang="en-US" sz="13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Annual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99,29%</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(51 897/52 269)</a:t>
                      </a:r>
                      <a:endPar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(9 148/9 210)    99,33%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(6 312/6 374)   99,03%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(11 330/11 368)   99,67%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(5 986/6 111)   97,95%</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(10 488/10 538)  99,53%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(8 633/8 670)  99,57%</a:t>
                      </a:r>
                      <a:endParaRPr kumimoji="0" lang="en-US" sz="1400" b="0" i="0" u="none" strike="noStrike" kern="1200" cap="none" spc="0" normalizeH="0" baseline="0" dirty="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2,29%</a:t>
                      </a:r>
                      <a:endParaRPr kumimoji="0" lang="en-US" sz="14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vMerge="1">
                  <a:txBody>
                    <a:bodyPr/>
                    <a:lstStyle/>
                    <a:p>
                      <a:pPr algn="l" fontAlgn="t"/>
                      <a:endParaRPr lang="en-US" sz="1200" b="0" i="0" u="none" strike="noStrike" dirty="0">
                        <a:solidFill>
                          <a:srgbClr val="000000"/>
                        </a:solidFill>
                        <a:effectLst/>
                        <a:latin typeface="Arial"/>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3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7" name="Title 3"/>
          <p:cNvSpPr>
            <a:spLocks noGrp="1"/>
          </p:cNvSpPr>
          <p:nvPr>
            <p:ph type="title" idx="4294967295"/>
          </p:nvPr>
        </p:nvSpPr>
        <p:spPr>
          <a:xfrm>
            <a:off x="0" y="0"/>
            <a:ext cx="9144000" cy="907863"/>
          </a:xfrm>
          <a:prstGeom prst="rect">
            <a:avLst/>
          </a:prstGeom>
        </p:spPr>
        <p:txBody>
          <a:bodyP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5: SOCIAL REINTEGRATION </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SUPERVISION</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5738177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222988179"/>
              </p:ext>
            </p:extLst>
          </p:nvPr>
        </p:nvGraphicFramePr>
        <p:xfrm>
          <a:off x="234058" y="990489"/>
          <a:ext cx="8727541" cy="5510006"/>
        </p:xfrm>
        <a:graphic>
          <a:graphicData uri="http://schemas.openxmlformats.org/drawingml/2006/table">
            <a:tbl>
              <a:tblPr firstRow="1" bandRow="1">
                <a:tableStyleId>{5C22544A-7EE6-4342-B048-85BDC9FD1C3A}</a:tableStyleId>
              </a:tblPr>
              <a:tblGrid>
                <a:gridCol w="1480442"/>
                <a:gridCol w="1352550"/>
                <a:gridCol w="2076450"/>
                <a:gridCol w="1304925"/>
                <a:gridCol w="1343025"/>
                <a:gridCol w="1170149"/>
              </a:tblGrid>
              <a:tr h="769731">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898761">
                <a:tc rowSpan="2">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Percentage of probationers without violations per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1" u="none" strike="noStrike" dirty="0" smtClean="0">
                          <a:solidFill>
                            <a:schemeClr val="tx1"/>
                          </a:solidFill>
                          <a:effectLst/>
                          <a:latin typeface="Arial Narrow" panose="020B0606020202030204" pitchFamily="34" charset="0"/>
                        </a:rPr>
                        <a:t>97%</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FS/NC: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Q4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99,07%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(7 463/ 7 533)</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(965/973)  99,18%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(964/974)  98,97%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(1 320/1 322) 99,85%</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(1 897/1 935) 98,04%</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(1 073/1 081) 99,26%</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(1 244/1 249) 99,60%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93663" marR="0" lvl="0" indent="0" algn="l" defTabSz="914331" rtl="0" eaLnBrk="1" fontAlgn="t" latinLnBrk="0" hangingPunct="1">
                        <a:lnSpc>
                          <a:spcPct val="100000"/>
                        </a:lnSpc>
                        <a:spcBef>
                          <a:spcPts val="0"/>
                        </a:spcBef>
                        <a:spcAft>
                          <a:spcPts val="0"/>
                        </a:spcAft>
                        <a:buClrTx/>
                        <a:buSzTx/>
                        <a:buFontTx/>
                        <a:buNone/>
                        <a:tabLst/>
                        <a:defRPr/>
                      </a:pPr>
                      <a:r>
                        <a:rPr lang="en-US" sz="1300" kern="1200" dirty="0" smtClean="0">
                          <a:solidFill>
                            <a:schemeClr val="dk1"/>
                          </a:solidFill>
                          <a:latin typeface="Arial Narrow" panose="020B0606020202030204" pitchFamily="34" charset="0"/>
                          <a:ea typeface="+mn-ea"/>
                          <a:cs typeface="+mn-cs"/>
                        </a:rPr>
                        <a:t>2,07%</a:t>
                      </a:r>
                      <a:endParaRPr lang="en-US" sz="1300" kern="1200" dirty="0">
                        <a:solidFill>
                          <a:schemeClr val="dk1"/>
                        </a:solidFill>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rowSpan="2">
                  <a:txBody>
                    <a:bodyPr/>
                    <a:lstStyle/>
                    <a:p>
                      <a:pPr algn="l" fontAlgn="t"/>
                      <a:r>
                        <a:rPr lang="en-US" sz="1300" b="0" i="0" u="none" strike="noStrike" dirty="0" smtClean="0">
                          <a:solidFill>
                            <a:srgbClr val="000000"/>
                          </a:solidFill>
                          <a:effectLst/>
                          <a:latin typeface="Arial Narrow" panose="020B0606020202030204" pitchFamily="34" charset="0"/>
                        </a:rPr>
                        <a:t>Probationers </a:t>
                      </a:r>
                      <a:r>
                        <a:rPr lang="en-US" sz="1300" b="0" i="0" u="none" strike="noStrike" dirty="0">
                          <a:solidFill>
                            <a:srgbClr val="000000"/>
                          </a:solidFill>
                          <a:effectLst/>
                          <a:latin typeface="Arial Narrow" panose="020B0606020202030204" pitchFamily="34" charset="0"/>
                        </a:rPr>
                        <a:t>adhered to their parole conditions. </a:t>
                      </a:r>
                      <a:endParaRPr lang="en-US" sz="1300" b="0" i="0" u="none" strike="noStrike" dirty="0" smtClean="0">
                        <a:solidFill>
                          <a:srgbClr val="000000"/>
                        </a:solidFill>
                        <a:effectLst/>
                        <a:latin typeface="Arial Narrow" panose="020B0606020202030204" pitchFamily="34" charset="0"/>
                      </a:endParaRPr>
                    </a:p>
                    <a:p>
                      <a:pPr algn="l" fontAlgn="t"/>
                      <a:endParaRPr lang="en-US" sz="1300" b="0" i="0" u="none" strike="noStrike" dirty="0" smtClean="0">
                        <a:solidFill>
                          <a:srgbClr val="000000"/>
                        </a:solidFill>
                        <a:effectLst/>
                        <a:latin typeface="Arial Narrow" panose="020B0606020202030204" pitchFamily="34" charset="0"/>
                      </a:endParaRPr>
                    </a:p>
                    <a:p>
                      <a:pPr algn="l" fontAlgn="t"/>
                      <a:endParaRPr lang="en-US" sz="1300" b="0" i="0" u="none" strike="noStrike" dirty="0" smtClean="0">
                        <a:solidFill>
                          <a:srgbClr val="000000"/>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rowSpan="2">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n/a</a:t>
                      </a:r>
                      <a:endParaRPr kumimoji="0" lang="en-ZA" sz="13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79489">
                <a:tc vMerge="1">
                  <a:txBody>
                    <a:bodyPr/>
                    <a:lstStyle/>
                    <a:p>
                      <a:endParaRPr lang="en-ZA" dirty="0"/>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sz="1300" dirty="0">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Annual </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99,12%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(7 542/7 609)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(973/980) 99,29%</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(989/1 002) 98,70%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(1 315/1 317) 99,85%</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(1 903/1 936) 98,30%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(1 099/1 106) 99,37%</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(1264/1268) 99,68%</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93663" indent="0"/>
                      <a:r>
                        <a:rPr lang="en-ZA" sz="1300" dirty="0" smtClean="0">
                          <a:latin typeface="Arial Narrow" panose="020B0606020202030204" pitchFamily="34" charset="0"/>
                        </a:rPr>
                        <a:t>2,12%</a:t>
                      </a:r>
                      <a:endParaRPr lang="en-ZA" sz="1300" dirty="0">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vMerge="1">
                  <a:txBody>
                    <a:bodyPr/>
                    <a:lstStyle/>
                    <a:p>
                      <a:endParaRPr lang="en-ZA"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vMerge="1">
                  <a:txBody>
                    <a:bodyPr/>
                    <a:lstStyle/>
                    <a:p>
                      <a:endParaRPr lang="en-ZA" dirty="0"/>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75882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Approved Social Reintegration Framework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Approved Social Reintegration Framework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Social Reintegration Framework Approved</a:t>
                      </a:r>
                    </a:p>
                    <a:p>
                      <a:pPr algn="l" fontAlgn="t"/>
                      <a:endParaRPr lang="en-US" sz="1300" b="0" i="0" u="none" strike="noStrike" dirty="0">
                        <a:solidFill>
                          <a:schemeClr val="bg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None </a:t>
                      </a:r>
                      <a:endParaRPr lang="en-US" sz="1300" b="0"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None </a:t>
                      </a:r>
                      <a:endParaRPr lang="en-US" sz="1300" b="0"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n/a</a:t>
                      </a:r>
                      <a:endParaRPr lang="en-US" sz="13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7" name="Title 3"/>
          <p:cNvSpPr>
            <a:spLocks noGrp="1"/>
          </p:cNvSpPr>
          <p:nvPr>
            <p:ph type="title" idx="4294967295"/>
          </p:nvPr>
        </p:nvSpPr>
        <p:spPr>
          <a:xfrm>
            <a:off x="0" y="0"/>
            <a:ext cx="9144000" cy="907863"/>
          </a:xfrm>
          <a:prstGeom prst="rect">
            <a:avLst/>
          </a:prstGeom>
        </p:spPr>
        <p:txBody>
          <a:bodyP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5: SOCIAL REINTEGRATION </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SUPERVISION</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00360501"/>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699251282"/>
              </p:ext>
            </p:extLst>
          </p:nvPr>
        </p:nvGraphicFramePr>
        <p:xfrm>
          <a:off x="295835" y="1077377"/>
          <a:ext cx="8542273" cy="5221605"/>
        </p:xfrm>
        <a:graphic>
          <a:graphicData uri="http://schemas.openxmlformats.org/drawingml/2006/table">
            <a:tbl>
              <a:tblPr firstRow="1" bandRow="1">
                <a:tableStyleId>{5C22544A-7EE6-4342-B048-85BDC9FD1C3A}</a:tableStyleId>
              </a:tblPr>
              <a:tblGrid>
                <a:gridCol w="1487698"/>
                <a:gridCol w="1016817"/>
                <a:gridCol w="2079468"/>
                <a:gridCol w="1113576"/>
                <a:gridCol w="1588506"/>
                <a:gridCol w="1256208"/>
              </a:tblGrid>
              <a:tr h="719199">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48326">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increase of victims participating in Restorative Justice Programme</a:t>
                      </a:r>
                    </a:p>
                    <a:p>
                      <a:pPr marL="87313" indent="0" algn="l" fontAlgn="t"/>
                      <a:endParaRPr lang="en-US" sz="1400" b="1" i="0" u="none" strike="noStrike" kern="1200" dirty="0" smtClean="0">
                        <a:solidFill>
                          <a:schemeClr val="bg2">
                            <a:lumMod val="60000"/>
                            <a:lumOff val="40000"/>
                          </a:schemeClr>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rPr>
                        <a:t>7%</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7%</a:t>
                      </a: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3,34%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(11 833/24 815)</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tx1"/>
                          </a:solidFill>
                          <a:effectLst/>
                          <a:latin typeface="Arial Narrow" panose="020B0606020202030204" pitchFamily="34" charset="0"/>
                        </a:rPr>
                        <a:t>LMN: (4 740/4 7932)  6,92%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FS/NC: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(1 773/6 980) 1,78%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KZN : (2 439/3 575)  4,78%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WC: (642/2 162)   2,08%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GP:  (1 257/4 200)  2,10%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(9 82/3 106)  2,21%</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rgbClr val="FF2121"/>
                          </a:solidFill>
                          <a:effectLst/>
                          <a:uLnTx/>
                          <a:uFillTx/>
                          <a:latin typeface="Arial Narrow" panose="020B0606020202030204" pitchFamily="34" charset="0"/>
                          <a:ea typeface="+mn-ea"/>
                          <a:cs typeface="+mn-cs"/>
                        </a:rPr>
                        <a:t>-3,66%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0" i="0" u="none" strike="noStrike" kern="1200" dirty="0" smtClean="0">
                          <a:solidFill>
                            <a:schemeClr val="tx1"/>
                          </a:solidFill>
                          <a:effectLst/>
                          <a:latin typeface="Arial Narrow" panose="020B0606020202030204" pitchFamily="34" charset="0"/>
                          <a:ea typeface="+mn-ea"/>
                          <a:cs typeface="+mn-cs"/>
                        </a:rPr>
                        <a:t>COVID-19 Regulations restricted  movements  to trace victims</a:t>
                      </a:r>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The Restorative Justice Programme was suspended during lockdown levels 5 to 2 and only resumed during lockdown level 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Regions to continue with the programme while ensuring that COVID-19 protocols are observed at all times.</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37700">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Percentage increase of offenders, parolees and probationers participating in Restorative Justice Programme</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rPr>
                        <a:t>3%</a:t>
                      </a:r>
                    </a:p>
                    <a:p>
                      <a:pPr marL="87313" indent="0" algn="l" fontAlgn="t"/>
                      <a:endParaRPr lang="en-US" sz="1400" b="1" i="0" u="none" strike="noStrike" dirty="0" smtClean="0">
                        <a:solidFill>
                          <a:schemeClr val="tx1"/>
                        </a:solidFill>
                        <a:effectLst/>
                        <a:latin typeface="Arial Narrow" panose="020B0606020202030204" pitchFamily="34" charset="0"/>
                      </a:endParaRPr>
                    </a:p>
                    <a:p>
                      <a:pPr marL="87313" indent="0" algn="l" fontAlgn="t"/>
                      <a:endParaRPr lang="en-US" sz="1400" b="1" i="0" u="none" strike="noStrike" dirty="0" smtClean="0">
                        <a:solidFill>
                          <a:schemeClr val="tx1"/>
                        </a:solidFill>
                        <a:effectLst/>
                        <a:latin typeface="Arial Narrow" panose="020B060602020203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3%</a:t>
                      </a:r>
                    </a:p>
                    <a:p>
                      <a:pPr marL="87313" indent="0" algn="l" fontAlgn="t"/>
                      <a:endParaRPr lang="en-US" sz="1400" b="1"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1,48%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(3 791/7 691)</a:t>
                      </a:r>
                      <a:r>
                        <a:rPr lang="en-US" sz="1400" b="0" i="0" u="none" strike="noStrike" dirty="0" smtClean="0">
                          <a:solidFill>
                            <a:schemeClr val="bg1"/>
                          </a:solidFill>
                          <a:effectLst/>
                          <a:latin typeface="Arial Narrow" panose="020B0606020202030204" pitchFamily="34" charset="0"/>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tx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tx1"/>
                          </a:solidFill>
                          <a:effectLst/>
                          <a:latin typeface="Arial Narrow" panose="020B0606020202030204" pitchFamily="34" charset="0"/>
                        </a:rPr>
                        <a:t>LMN: (1 585/1 574) 3,02%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FS/NC: (422/1 650) 0,77%</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KZN:  (451/838)</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1,61%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WC: (291/1 042)  0,84%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GP: (554/1 303) 1,28%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EC:  (488/1 284) 1,14%</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0000"/>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rgbClr val="FF2121"/>
                          </a:solidFill>
                          <a:effectLst/>
                          <a:uLnTx/>
                          <a:uFillTx/>
                          <a:latin typeface="Arial Narrow" panose="020B0606020202030204" pitchFamily="34" charset="0"/>
                          <a:ea typeface="+mn-ea"/>
                          <a:cs typeface="+mn-cs"/>
                        </a:rPr>
                        <a:t>-1,52%</a:t>
                      </a: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Due to COVID-19  Regulations Restorative Justice programmes and Izimbizo remained suspended  and contact sessions with parolees/ probationers could not be conducted  effectively.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0" i="0" u="none" strike="noStrike" kern="1200" dirty="0">
                          <a:solidFill>
                            <a:schemeClr val="tx1"/>
                          </a:solidFill>
                          <a:effectLst/>
                          <a:latin typeface="Arial Narrow" panose="020B0606020202030204" pitchFamily="34" charset="0"/>
                          <a:ea typeface="+mn-ea"/>
                          <a:cs typeface="+mn-cs"/>
                        </a:rPr>
                        <a:t>Utilization of other means such as  audio </a:t>
                      </a:r>
                      <a:r>
                        <a:rPr lang="en-ZA" sz="1400" b="0" i="0" u="none" strike="noStrike" kern="1200" dirty="0" smtClean="0">
                          <a:solidFill>
                            <a:schemeClr val="tx1"/>
                          </a:solidFill>
                          <a:effectLst/>
                          <a:latin typeface="Arial Narrow" panose="020B0606020202030204" pitchFamily="34" charset="0"/>
                          <a:ea typeface="+mn-ea"/>
                          <a:cs typeface="+mn-cs"/>
                        </a:rPr>
                        <a:t>video </a:t>
                      </a:r>
                      <a:r>
                        <a:rPr lang="en-ZA" sz="1400" b="0" i="0" u="none" strike="noStrike" kern="1200" dirty="0">
                          <a:solidFill>
                            <a:schemeClr val="tx1"/>
                          </a:solidFill>
                          <a:effectLst/>
                          <a:latin typeface="Arial Narrow" panose="020B0606020202030204" pitchFamily="34" charset="0"/>
                          <a:ea typeface="+mn-ea"/>
                          <a:cs typeface="+mn-cs"/>
                        </a:rPr>
                        <a:t>conferencing is encouraged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5: SOCIAL </a:t>
            </a:r>
            <a:r>
              <a:rPr lang="en-US" sz="3000" kern="1200" dirty="0" smtClean="0">
                <a:solidFill>
                  <a:schemeClr val="bg1"/>
                </a:solidFill>
                <a:latin typeface="Arial Black" panose="020B0A04020102020204" pitchFamily="34" charset="0"/>
              </a:rPr>
              <a:t>REINTEGRATION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COMMUNITY REINTEGRATION </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2425003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11862034"/>
              </p:ext>
            </p:extLst>
          </p:nvPr>
        </p:nvGraphicFramePr>
        <p:xfrm>
          <a:off x="350837" y="1110687"/>
          <a:ext cx="8514867" cy="4585878"/>
        </p:xfrm>
        <a:graphic>
          <a:graphicData uri="http://schemas.openxmlformats.org/drawingml/2006/table">
            <a:tbl>
              <a:tblPr firstRow="1" bandRow="1">
                <a:tableStyleId>{5C22544A-7EE6-4342-B048-85BDC9FD1C3A}</a:tableStyleId>
              </a:tblPr>
              <a:tblGrid>
                <a:gridCol w="1585432"/>
                <a:gridCol w="1449344"/>
                <a:gridCol w="1456731"/>
                <a:gridCol w="1288112"/>
                <a:gridCol w="1359673"/>
                <a:gridCol w="1375575"/>
              </a:tblGrid>
              <a:tr h="612528">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Q4/Annual</a:t>
                      </a:r>
                      <a:r>
                        <a:rPr lang="en-US" sz="1400" b="1" i="0" u="none" strike="noStrike" kern="1200" baseline="0" dirty="0" smtClean="0">
                          <a:solidFill>
                            <a:schemeClr val="bg1"/>
                          </a:solidFill>
                          <a:effectLst/>
                          <a:latin typeface="Arial Narrow" panose="020B0606020202030204" pitchFamily="34" charset="0"/>
                          <a:ea typeface="+mn-ea"/>
                          <a:cs typeface="+mn-cs"/>
                        </a:rPr>
                        <a:t> </a:t>
                      </a:r>
                      <a:r>
                        <a:rPr lang="en-US" sz="1400" b="1" i="0" u="none" strike="noStrike" kern="1200" dirty="0" smtClean="0">
                          <a:solidFill>
                            <a:schemeClr val="bg1"/>
                          </a:solidFill>
                          <a:effectLst/>
                          <a:latin typeface="Arial Narrow" panose="020B0606020202030204" pitchFamily="34" charset="0"/>
                          <a:ea typeface="+mn-ea"/>
                          <a:cs typeface="+mn-cs"/>
                        </a:rPr>
                        <a:t>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19868">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Number of economic opportunities facilitated for offenders, parolees and probationers</a:t>
                      </a:r>
                      <a:endParaRPr lang="en-US" sz="1400" b="1" i="0" u="none" strike="noStrike" kern="1200" dirty="0" smtClean="0">
                        <a:solidFill>
                          <a:schemeClr val="bg2">
                            <a:lumMod val="60000"/>
                            <a:lumOff val="40000"/>
                          </a:schemeClr>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30</a:t>
                      </a:r>
                    </a:p>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400" b="0" i="0" u="none" strike="noStrike" dirty="0" smtClean="0">
                          <a:solidFill>
                            <a:schemeClr val="tx1"/>
                          </a:solidFill>
                          <a:effectLst/>
                          <a:latin typeface="Arial Narrow" panose="020B0606020202030204" pitchFamily="34" charset="0"/>
                        </a:rPr>
                        <a:t>LMN:</a:t>
                      </a:r>
                      <a:r>
                        <a:rPr lang="en-US" sz="1400" b="0" i="0" u="none" strike="noStrike" baseline="0" dirty="0" smtClean="0">
                          <a:solidFill>
                            <a:schemeClr val="tx1"/>
                          </a:solidFill>
                          <a:effectLst/>
                          <a:latin typeface="Arial Narrow" panose="020B0606020202030204" pitchFamily="34" charset="0"/>
                        </a:rPr>
                        <a:t> 5</a:t>
                      </a:r>
                      <a:endParaRPr lang="en-US" sz="1400" b="0" i="0" u="none" strike="noStrike" dirty="0" smtClean="0">
                        <a:solidFill>
                          <a:schemeClr val="tx1"/>
                        </a:solidFill>
                        <a:effectLst/>
                        <a:latin typeface="Arial Narrow" panose="020B0606020202030204" pitchFamily="34" charset="0"/>
                      </a:endParaRPr>
                    </a:p>
                    <a:p>
                      <a:pPr marL="87313" indent="0" algn="l" fontAlgn="t"/>
                      <a:r>
                        <a:rPr lang="en-US" sz="1400" b="0" i="0" u="none" strike="noStrike" dirty="0" smtClean="0">
                          <a:solidFill>
                            <a:schemeClr val="tx1"/>
                          </a:solidFill>
                          <a:effectLst/>
                          <a:latin typeface="Arial Narrow" panose="020B0606020202030204" pitchFamily="34" charset="0"/>
                        </a:rPr>
                        <a:t>FS/NC: 5</a:t>
                      </a:r>
                    </a:p>
                    <a:p>
                      <a:pPr marL="87313" indent="0" algn="l" fontAlgn="t"/>
                      <a:r>
                        <a:rPr lang="en-US" sz="1400" b="0" i="0" u="none" strike="noStrike" dirty="0" smtClean="0">
                          <a:solidFill>
                            <a:schemeClr val="tx1"/>
                          </a:solidFill>
                          <a:effectLst/>
                          <a:latin typeface="Arial Narrow" panose="020B0606020202030204" pitchFamily="34" charset="0"/>
                        </a:rPr>
                        <a:t>KZN: 5</a:t>
                      </a:r>
                    </a:p>
                    <a:p>
                      <a:pPr marL="87313" indent="0" algn="l" fontAlgn="t"/>
                      <a:r>
                        <a:rPr lang="en-US" sz="1400" b="0" i="0" u="none" strike="noStrike" dirty="0" smtClean="0">
                          <a:solidFill>
                            <a:schemeClr val="tx1"/>
                          </a:solidFill>
                          <a:effectLst/>
                          <a:latin typeface="Arial Narrow" panose="020B0606020202030204" pitchFamily="34" charset="0"/>
                        </a:rPr>
                        <a:t>WC:</a:t>
                      </a:r>
                      <a:r>
                        <a:rPr lang="en-US" sz="1400" b="0" i="0" u="none" strike="noStrike" baseline="0" dirty="0" smtClean="0">
                          <a:solidFill>
                            <a:schemeClr val="tx1"/>
                          </a:solidFill>
                          <a:effectLst/>
                          <a:latin typeface="Arial Narrow" panose="020B0606020202030204" pitchFamily="34" charset="0"/>
                        </a:rPr>
                        <a:t> 5</a:t>
                      </a:r>
                      <a:endParaRPr lang="en-US" sz="1400" b="0" i="0" u="none" strike="noStrike" dirty="0" smtClean="0">
                        <a:solidFill>
                          <a:schemeClr val="tx1"/>
                        </a:solidFill>
                        <a:effectLst/>
                        <a:latin typeface="Arial Narrow" panose="020B0606020202030204" pitchFamily="34" charset="0"/>
                      </a:endParaRPr>
                    </a:p>
                    <a:p>
                      <a:pPr marL="87313" indent="0" algn="l" fontAlgn="t"/>
                      <a:r>
                        <a:rPr lang="en-US" sz="1400" b="0" i="0" u="none" strike="noStrike" dirty="0" smtClean="0">
                          <a:solidFill>
                            <a:schemeClr val="tx1"/>
                          </a:solidFill>
                          <a:effectLst/>
                          <a:latin typeface="Arial Narrow" panose="020B0606020202030204" pitchFamily="34" charset="0"/>
                        </a:rPr>
                        <a:t>GP:</a:t>
                      </a:r>
                      <a:r>
                        <a:rPr lang="en-US" sz="1400" b="0" i="0" u="none" strike="noStrike" baseline="0" dirty="0" smtClean="0">
                          <a:solidFill>
                            <a:schemeClr val="tx1"/>
                          </a:solidFill>
                          <a:effectLst/>
                          <a:latin typeface="Arial Narrow" panose="020B0606020202030204" pitchFamily="34" charset="0"/>
                        </a:rPr>
                        <a:t> 5</a:t>
                      </a:r>
                      <a:endParaRPr lang="en-US" sz="1400" b="0" i="0" u="none" strike="noStrike" dirty="0" smtClean="0">
                        <a:solidFill>
                          <a:schemeClr val="tx1"/>
                        </a:solidFill>
                        <a:effectLst/>
                        <a:latin typeface="Arial Narrow" panose="020B0606020202030204" pitchFamily="34" charset="0"/>
                      </a:endParaRPr>
                    </a:p>
                    <a:p>
                      <a:pPr marL="87313" indent="0" algn="l" fontAlgn="t"/>
                      <a:r>
                        <a:rPr lang="en-US" sz="1400" b="0" i="0" u="none" strike="noStrike" dirty="0" smtClean="0">
                          <a:solidFill>
                            <a:schemeClr val="tx1"/>
                          </a:solidFill>
                          <a:effectLst/>
                          <a:latin typeface="Arial Narrow" panose="020B0606020202030204" pitchFamily="34" charset="0"/>
                        </a:rPr>
                        <a:t>EC:</a:t>
                      </a:r>
                      <a:r>
                        <a:rPr lang="en-US" sz="1400" b="0" i="0" u="none" strike="noStrike" baseline="0" dirty="0" smtClean="0">
                          <a:solidFill>
                            <a:schemeClr val="tx1"/>
                          </a:solidFill>
                          <a:effectLst/>
                          <a:latin typeface="Arial Narrow" panose="020B0606020202030204" pitchFamily="34" charset="0"/>
                        </a:rPr>
                        <a:t> 5</a:t>
                      </a:r>
                      <a:endParaRPr lang="en-US" sz="1400" b="0" i="0" u="none" strike="noStrike" dirty="0" smtClean="0">
                        <a:solidFill>
                          <a:schemeClr val="tx1"/>
                        </a:solidFill>
                        <a:effectLst/>
                        <a:latin typeface="Arial Narrow" panose="020B0606020202030204" pitchFamily="34" charset="0"/>
                      </a:endParaRPr>
                    </a:p>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363 </a:t>
                      </a:r>
                    </a:p>
                    <a:p>
                      <a:pPr marL="87313" indent="0" algn="l" fontAlgn="t"/>
                      <a:endParaRPr lang="en-US" sz="1400" b="1"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42</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FS/NC: 20</a:t>
                      </a:r>
                    </a:p>
                    <a:p>
                      <a:pPr marL="87313" indent="0" algn="l" fontAlgn="t"/>
                      <a:r>
                        <a:rPr lang="en-US" sz="1400" b="0" i="0" u="none" strike="noStrike" dirty="0" smtClean="0">
                          <a:solidFill>
                            <a:schemeClr val="bg1"/>
                          </a:solidFill>
                          <a:effectLst/>
                          <a:latin typeface="Arial Narrow" panose="020B0606020202030204" pitchFamily="34" charset="0"/>
                        </a:rPr>
                        <a:t>KZN: 28</a:t>
                      </a:r>
                    </a:p>
                    <a:p>
                      <a:pPr marL="87313" indent="0" algn="l" fontAlgn="t"/>
                      <a:r>
                        <a:rPr lang="en-US" sz="1400" b="0" i="0" u="none" strike="noStrike" dirty="0" smtClean="0">
                          <a:solidFill>
                            <a:schemeClr val="bg1"/>
                          </a:solidFill>
                          <a:effectLst/>
                          <a:latin typeface="Arial Narrow" panose="020B0606020202030204" pitchFamily="34" charset="0"/>
                        </a:rPr>
                        <a:t>WC:</a:t>
                      </a:r>
                      <a:r>
                        <a:rPr lang="en-US" sz="1400" b="0" i="0" u="none" strike="noStrike" baseline="0" dirty="0" smtClean="0">
                          <a:solidFill>
                            <a:schemeClr val="bg1"/>
                          </a:solidFill>
                          <a:effectLst/>
                          <a:latin typeface="Arial Narrow" panose="020B0606020202030204" pitchFamily="34" charset="0"/>
                        </a:rPr>
                        <a:t> 227</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GP: 12</a:t>
                      </a:r>
                    </a:p>
                    <a:p>
                      <a:pPr marL="87313" indent="0" algn="l" fontAlgn="t"/>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34</a:t>
                      </a:r>
                      <a:endParaRPr lang="en-US" sz="1400" b="0" i="0" u="none" strike="noStrike" dirty="0" smtClean="0">
                        <a:solidFill>
                          <a:schemeClr val="bg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0" i="0" u="none" strike="noStrike" kern="1200" baseline="0" dirty="0" smtClean="0">
                          <a:solidFill>
                            <a:schemeClr val="tx1"/>
                          </a:solidFill>
                          <a:effectLst/>
                          <a:latin typeface="Arial Narrow" panose="020B0606020202030204" pitchFamily="34" charset="0"/>
                          <a:ea typeface="+mn-ea"/>
                          <a:cs typeface="+mn-cs"/>
                          <a:sym typeface="Wingdings" panose="05000000000000000000" pitchFamily="2" charset="2"/>
                        </a:rPr>
                        <a:t>333</a:t>
                      </a: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ZA" sz="1400" b="0" i="0" u="none" strike="noStrike" kern="1200" dirty="0" smtClean="0">
                          <a:solidFill>
                            <a:schemeClr val="tx1"/>
                          </a:solidFill>
                          <a:effectLst/>
                          <a:latin typeface="Arial Narrow" panose="020B0606020202030204" pitchFamily="34" charset="0"/>
                          <a:ea typeface="+mn-ea"/>
                          <a:cs typeface="+mn-cs"/>
                        </a:rPr>
                        <a:t>Marketing </a:t>
                      </a:r>
                      <a:r>
                        <a:rPr lang="en-ZA" sz="1400" b="0" i="0" u="none" strike="noStrike" kern="1200" dirty="0">
                          <a:solidFill>
                            <a:schemeClr val="tx1"/>
                          </a:solidFill>
                          <a:effectLst/>
                          <a:latin typeface="Arial Narrow" panose="020B0606020202030204" pitchFamily="34" charset="0"/>
                          <a:ea typeface="+mn-ea"/>
                          <a:cs typeface="+mn-cs"/>
                        </a:rPr>
                        <a:t>of Social </a:t>
                      </a:r>
                      <a:r>
                        <a:rPr lang="en-ZA" sz="1400" b="0" i="0" u="none" strike="noStrike" kern="1200" dirty="0" smtClean="0">
                          <a:solidFill>
                            <a:schemeClr val="tx1"/>
                          </a:solidFill>
                          <a:effectLst/>
                          <a:latin typeface="Arial Narrow" panose="020B0606020202030204" pitchFamily="34" charset="0"/>
                          <a:ea typeface="+mn-ea"/>
                          <a:cs typeface="+mn-cs"/>
                        </a:rPr>
                        <a:t>Reintegration initiatives </a:t>
                      </a:r>
                      <a:r>
                        <a:rPr lang="en-ZA" sz="1400" b="0" i="0" u="none" strike="noStrike" kern="1200" dirty="0">
                          <a:solidFill>
                            <a:schemeClr val="tx1"/>
                          </a:solidFill>
                          <a:effectLst/>
                          <a:latin typeface="Arial Narrow" panose="020B0606020202030204" pitchFamily="34" charset="0"/>
                          <a:ea typeface="+mn-ea"/>
                          <a:cs typeface="+mn-cs"/>
                        </a:rPr>
                        <a:t>to Communi</a:t>
                      </a:r>
                      <a:r>
                        <a:rPr lang="en-ZA" sz="1400" b="0" i="0" u="none" strike="noStrike" dirty="0">
                          <a:solidFill>
                            <a:schemeClr val="tx1"/>
                          </a:solidFill>
                          <a:effectLst/>
                          <a:latin typeface="Arial Narrow" panose="020B0606020202030204" pitchFamily="34" charset="0"/>
                        </a:rPr>
                        <a:t>ties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sym typeface="Wingdings" panose="05000000000000000000" pitchFamily="2" charset="2"/>
                        </a:rPr>
                        <a:t>n/a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68140">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Number of parolees and probationers participating in community initiatives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6 000</a:t>
                      </a:r>
                    </a:p>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400" b="0" i="0" u="none" strike="noStrike" dirty="0" smtClean="0">
                          <a:solidFill>
                            <a:schemeClr val="tx1"/>
                          </a:solidFill>
                          <a:effectLst/>
                          <a:latin typeface="Arial Narrow" panose="020B0606020202030204" pitchFamily="34" charset="0"/>
                        </a:rPr>
                        <a:t>LMN:</a:t>
                      </a:r>
                      <a:r>
                        <a:rPr lang="en-US" sz="1400" b="0" i="0" u="none" strike="noStrike" baseline="0" dirty="0" smtClean="0">
                          <a:solidFill>
                            <a:schemeClr val="tx1"/>
                          </a:solidFill>
                          <a:effectLst/>
                          <a:latin typeface="Arial Narrow" panose="020B0606020202030204" pitchFamily="34" charset="0"/>
                        </a:rPr>
                        <a:t> 1 000</a:t>
                      </a:r>
                      <a:endParaRPr lang="en-US" sz="1400" b="0" i="0" u="none" strike="noStrike" dirty="0" smtClean="0">
                        <a:solidFill>
                          <a:schemeClr val="tx1"/>
                        </a:solidFill>
                        <a:effectLst/>
                        <a:latin typeface="Arial Narrow" panose="020B0606020202030204" pitchFamily="34" charset="0"/>
                      </a:endParaRPr>
                    </a:p>
                    <a:p>
                      <a:pPr marL="87313" indent="0" algn="l" fontAlgn="t"/>
                      <a:r>
                        <a:rPr lang="en-US" sz="1400" b="0" i="0" u="none" strike="noStrike" dirty="0" smtClean="0">
                          <a:solidFill>
                            <a:schemeClr val="tx1"/>
                          </a:solidFill>
                          <a:effectLst/>
                          <a:latin typeface="Arial Narrow" panose="020B0606020202030204" pitchFamily="34" charset="0"/>
                        </a:rPr>
                        <a:t>FS/NC: </a:t>
                      </a:r>
                      <a:r>
                        <a:rPr lang="en-US" sz="1400" b="0" i="0" u="none" strike="noStrike" baseline="0" dirty="0" smtClean="0">
                          <a:solidFill>
                            <a:schemeClr val="tx1"/>
                          </a:solidFill>
                          <a:effectLst/>
                          <a:latin typeface="Arial Narrow" panose="020B0606020202030204" pitchFamily="34" charset="0"/>
                        </a:rPr>
                        <a:t>1 000</a:t>
                      </a:r>
                      <a:endParaRPr lang="en-US" sz="1400" b="0" i="0" u="none" strike="noStrike" dirty="0" smtClean="0">
                        <a:solidFill>
                          <a:schemeClr val="tx1"/>
                        </a:solidFill>
                        <a:effectLst/>
                        <a:latin typeface="Arial Narrow" panose="020B0606020202030204" pitchFamily="34" charset="0"/>
                      </a:endParaRPr>
                    </a:p>
                    <a:p>
                      <a:pPr marL="87313" indent="0" algn="l" fontAlgn="t"/>
                      <a:r>
                        <a:rPr lang="en-US" sz="1400" b="0" i="0" u="none" strike="noStrike" dirty="0" smtClean="0">
                          <a:solidFill>
                            <a:schemeClr val="tx1"/>
                          </a:solidFill>
                          <a:effectLst/>
                          <a:latin typeface="Arial Narrow" panose="020B0606020202030204" pitchFamily="34" charset="0"/>
                        </a:rPr>
                        <a:t>KZN: </a:t>
                      </a:r>
                      <a:r>
                        <a:rPr lang="en-US" sz="1400" b="0" i="0" u="none" strike="noStrike" baseline="0" dirty="0" smtClean="0">
                          <a:solidFill>
                            <a:schemeClr val="tx1"/>
                          </a:solidFill>
                          <a:effectLst/>
                          <a:latin typeface="Arial Narrow" panose="020B0606020202030204" pitchFamily="34" charset="0"/>
                        </a:rPr>
                        <a:t>1 000</a:t>
                      </a:r>
                    </a:p>
                    <a:p>
                      <a:pPr marL="87313" indent="0" algn="l" fontAlgn="t"/>
                      <a:r>
                        <a:rPr lang="en-US" sz="1400" b="0" i="0" u="none" strike="noStrike" dirty="0" smtClean="0">
                          <a:solidFill>
                            <a:schemeClr val="tx1"/>
                          </a:solidFill>
                          <a:effectLst/>
                          <a:latin typeface="Arial Narrow" panose="020B0606020202030204" pitchFamily="34" charset="0"/>
                        </a:rPr>
                        <a:t>WC:</a:t>
                      </a:r>
                      <a:r>
                        <a:rPr lang="en-US" sz="1400" b="0" i="0" u="none" strike="noStrike" baseline="0" dirty="0" smtClean="0">
                          <a:solidFill>
                            <a:schemeClr val="tx1"/>
                          </a:solidFill>
                          <a:effectLst/>
                          <a:latin typeface="Arial Narrow" panose="020B0606020202030204" pitchFamily="34" charset="0"/>
                        </a:rPr>
                        <a:t> 1 000</a:t>
                      </a:r>
                    </a:p>
                    <a:p>
                      <a:pPr marL="87313" indent="0" algn="l" fontAlgn="t"/>
                      <a:r>
                        <a:rPr lang="en-US" sz="1400" b="0" i="0" u="none" strike="noStrike" dirty="0" smtClean="0">
                          <a:solidFill>
                            <a:schemeClr val="tx1"/>
                          </a:solidFill>
                          <a:effectLst/>
                          <a:latin typeface="Arial Narrow" panose="020B0606020202030204" pitchFamily="34" charset="0"/>
                        </a:rPr>
                        <a:t>GP:</a:t>
                      </a:r>
                      <a:r>
                        <a:rPr lang="en-US" sz="1400" b="0" i="0" u="none" strike="noStrike" baseline="0" dirty="0" smtClean="0">
                          <a:solidFill>
                            <a:schemeClr val="tx1"/>
                          </a:solidFill>
                          <a:effectLst/>
                          <a:latin typeface="Arial Narrow" panose="020B0606020202030204" pitchFamily="34" charset="0"/>
                        </a:rPr>
                        <a:t> 1 000</a:t>
                      </a:r>
                    </a:p>
                    <a:p>
                      <a:pPr marL="87313" indent="0" algn="l" fontAlgn="t"/>
                      <a:r>
                        <a:rPr lang="en-US" sz="1400" b="0" i="0" u="none" strike="noStrike" dirty="0" smtClean="0">
                          <a:solidFill>
                            <a:schemeClr val="tx1"/>
                          </a:solidFill>
                          <a:effectLst/>
                          <a:latin typeface="Arial Narrow" panose="020B0606020202030204" pitchFamily="34" charset="0"/>
                        </a:rPr>
                        <a:t>EC:</a:t>
                      </a:r>
                      <a:r>
                        <a:rPr lang="en-US" sz="1400" b="0" i="0" u="none" strike="noStrike" baseline="0" dirty="0" smtClean="0">
                          <a:solidFill>
                            <a:schemeClr val="tx1"/>
                          </a:solidFill>
                          <a:effectLst/>
                          <a:latin typeface="Arial Narrow" panose="020B0606020202030204" pitchFamily="34" charset="0"/>
                        </a:rPr>
                        <a:t> 1 000</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6 002</a:t>
                      </a:r>
                    </a:p>
                    <a:p>
                      <a:pPr marL="87313" indent="0" algn="l" fontAlgn="t"/>
                      <a:endParaRPr lang="en-US" sz="1400" b="1"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3 186</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rgbClr val="FF0000"/>
                          </a:solidFill>
                          <a:effectLst/>
                          <a:latin typeface="Arial Narrow" panose="020B0606020202030204" pitchFamily="34" charset="0"/>
                        </a:rPr>
                        <a:t>FS/NC: 284 </a:t>
                      </a:r>
                    </a:p>
                    <a:p>
                      <a:pPr marL="87313" indent="0" algn="l" fontAlgn="t"/>
                      <a:r>
                        <a:rPr lang="en-US" sz="1400" b="0" i="0" u="none" strike="noStrike" dirty="0" smtClean="0">
                          <a:solidFill>
                            <a:schemeClr val="bg1"/>
                          </a:solidFill>
                          <a:effectLst/>
                          <a:latin typeface="Arial Narrow" panose="020B0606020202030204" pitchFamily="34" charset="0"/>
                        </a:rPr>
                        <a:t>KZN: 1 135 </a:t>
                      </a:r>
                    </a:p>
                    <a:p>
                      <a:pPr marL="87313" indent="0" algn="l" fontAlgn="t"/>
                      <a:r>
                        <a:rPr lang="en-US" sz="1400" b="0" i="0" u="none" strike="noStrike" dirty="0" smtClean="0">
                          <a:solidFill>
                            <a:srgbClr val="FF0000"/>
                          </a:solidFill>
                          <a:effectLst/>
                          <a:latin typeface="Arial Narrow" panose="020B0606020202030204" pitchFamily="34" charset="0"/>
                        </a:rPr>
                        <a:t>WC:</a:t>
                      </a:r>
                      <a:r>
                        <a:rPr lang="en-US" sz="1400" b="0" i="0" u="none" strike="noStrike" baseline="0" dirty="0" smtClean="0">
                          <a:solidFill>
                            <a:srgbClr val="FF0000"/>
                          </a:solidFill>
                          <a:effectLst/>
                          <a:latin typeface="Arial Narrow" panose="020B0606020202030204" pitchFamily="34" charset="0"/>
                        </a:rPr>
                        <a:t> 198</a:t>
                      </a:r>
                      <a:endParaRPr lang="en-US" sz="1400" b="0" i="0" u="none" strike="noStrike" dirty="0" smtClean="0">
                        <a:solidFill>
                          <a:srgbClr val="FF0000"/>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GP:</a:t>
                      </a:r>
                      <a:r>
                        <a:rPr lang="en-US" sz="1400" b="0" i="0" u="none" strike="noStrike" baseline="0" dirty="0" smtClean="0">
                          <a:solidFill>
                            <a:schemeClr val="bg1"/>
                          </a:solidFill>
                          <a:effectLst/>
                          <a:latin typeface="Arial Narrow" panose="020B0606020202030204" pitchFamily="34" charset="0"/>
                        </a:rPr>
                        <a:t> 1 135 </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rgbClr val="FF0000"/>
                          </a:solidFill>
                          <a:effectLst/>
                          <a:latin typeface="Arial Narrow" panose="020B0606020202030204" pitchFamily="34" charset="0"/>
                        </a:rPr>
                        <a:t>EC:</a:t>
                      </a:r>
                      <a:r>
                        <a:rPr lang="en-US" sz="1400" b="0" i="0" u="none" strike="noStrike" baseline="0" dirty="0" smtClean="0">
                          <a:solidFill>
                            <a:srgbClr val="FF0000"/>
                          </a:solidFill>
                          <a:effectLst/>
                          <a:latin typeface="Arial Narrow" panose="020B0606020202030204" pitchFamily="34" charset="0"/>
                        </a:rPr>
                        <a:t> 64 </a:t>
                      </a:r>
                      <a:endParaRPr lang="en-US" sz="1400" b="0" i="0" u="none" strike="noStrike" dirty="0" smtClean="0">
                        <a:solidFill>
                          <a:srgbClr val="FF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0" indent="0" algn="l" fontAlgn="t"/>
                      <a:r>
                        <a:rPr lang="en-US" sz="14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rPr>
                        <a:t>2</a:t>
                      </a: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a:solidFill>
                            <a:schemeClr val="tx1"/>
                          </a:solidFill>
                          <a:effectLst/>
                          <a:latin typeface="Arial Narrow" panose="020B0606020202030204" pitchFamily="34" charset="0"/>
                        </a:rPr>
                        <a:t>Target has been achieved due to Good relationship with community based stake holders.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5725" indent="0" algn="l" fontAlgn="t"/>
                      <a:r>
                        <a:rPr lang="en-US" sz="1400" b="0" i="0" u="none" strike="noStrike" dirty="0" smtClean="0">
                          <a:solidFill>
                            <a:schemeClr val="tx1"/>
                          </a:solidFill>
                          <a:effectLst/>
                          <a:latin typeface="Arial Narrow" panose="020B0606020202030204" pitchFamily="34" charset="0"/>
                        </a:rPr>
                        <a:t>n/a</a:t>
                      </a:r>
                      <a:endParaRPr lang="en-US" sz="14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32329"/>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5: SOCIAL </a:t>
            </a:r>
            <a:r>
              <a:rPr lang="en-US" sz="3000" kern="1200" dirty="0" smtClean="0">
                <a:solidFill>
                  <a:schemeClr val="bg1"/>
                </a:solidFill>
                <a:latin typeface="Arial Black" panose="020B0A04020102020204" pitchFamily="34" charset="0"/>
              </a:rPr>
              <a:t>REINTEGRATION</a:t>
            </a:r>
            <a:r>
              <a:rPr lang="en-US" sz="2400" kern="1200" dirty="0" smtClean="0">
                <a:solidFill>
                  <a:schemeClr val="bg1"/>
                </a:solidFill>
                <a:latin typeface="Arial Black" panose="020B0A04020102020204" pitchFamily="34" charset="0"/>
              </a:rPr>
              <a:t/>
            </a:r>
            <a:br>
              <a:rPr lang="en-US" sz="24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COMMUNITY REINTEGRATION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77121655"/>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1"/>
          <p:cNvSpPr/>
          <p:nvPr/>
        </p:nvSpPr>
        <p:spPr>
          <a:xfrm>
            <a:off x="0" y="10880"/>
            <a:ext cx="9144000" cy="6858003"/>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grpSp>
        <p:nvGrpSpPr>
          <p:cNvPr id="6" name="Group 5">
            <a:extLst>
              <a:ext uri="{FF2B5EF4-FFF2-40B4-BE49-F238E27FC236}">
                <a16:creationId xmlns:a16="http://schemas.microsoft.com/office/drawing/2014/main" xmlns="" id="{AE2A3745-C6D2-4E91-8176-3384E632447B}"/>
              </a:ext>
            </a:extLst>
          </p:cNvPr>
          <p:cNvGrpSpPr/>
          <p:nvPr/>
        </p:nvGrpSpPr>
        <p:grpSpPr>
          <a:xfrm>
            <a:off x="0" y="1496170"/>
            <a:ext cx="9231086" cy="3882303"/>
            <a:chOff x="0" y="1447800"/>
            <a:chExt cx="12308115" cy="5176404"/>
          </a:xfrm>
        </p:grpSpPr>
        <p:sp>
          <p:nvSpPr>
            <p:cNvPr id="4" name="Rectangle 3">
              <a:extLst>
                <a:ext uri="{FF2B5EF4-FFF2-40B4-BE49-F238E27FC236}">
                  <a16:creationId xmlns:a16="http://schemas.microsoft.com/office/drawing/2014/main" xmlns="" id="{81127C15-6540-4B80-A44D-518CF9108CBC}"/>
                </a:ext>
              </a:extLst>
            </p:cNvPr>
            <p:cNvSpPr/>
            <p:nvPr/>
          </p:nvSpPr>
          <p:spPr>
            <a:xfrm>
              <a:off x="0" y="1447800"/>
              <a:ext cx="12192000" cy="6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5" name="Rectangle 4">
              <a:extLst>
                <a:ext uri="{FF2B5EF4-FFF2-40B4-BE49-F238E27FC236}">
                  <a16:creationId xmlns:a16="http://schemas.microsoft.com/office/drawing/2014/main" xmlns="" id="{6D01CC6F-ED22-47AB-9095-06CAC7881C24}"/>
                </a:ext>
              </a:extLst>
            </p:cNvPr>
            <p:cNvSpPr/>
            <p:nvPr/>
          </p:nvSpPr>
          <p:spPr>
            <a:xfrm>
              <a:off x="0" y="6563245"/>
              <a:ext cx="12308115" cy="60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grpSp>
      <p:sp>
        <p:nvSpPr>
          <p:cNvPr id="9" name="Rectangle 8">
            <a:extLst>
              <a:ext uri="{FF2B5EF4-FFF2-40B4-BE49-F238E27FC236}">
                <a16:creationId xmlns:a16="http://schemas.microsoft.com/office/drawing/2014/main" xmlns="" id="{28D8E245-71A4-4861-8D99-1B324D6EEE25}"/>
              </a:ext>
            </a:extLst>
          </p:cNvPr>
          <p:cNvSpPr/>
          <p:nvPr/>
        </p:nvSpPr>
        <p:spPr>
          <a:xfrm>
            <a:off x="2086899" y="1546356"/>
            <a:ext cx="7057101" cy="3787053"/>
          </a:xfrm>
          <a:prstGeom prst="rect">
            <a:avLst/>
          </a:prstGeom>
          <a:solidFill>
            <a:srgbClr val="00B05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13" name="Rectangle 12">
            <a:extLst>
              <a:ext uri="{FF2B5EF4-FFF2-40B4-BE49-F238E27FC236}">
                <a16:creationId xmlns:a16="http://schemas.microsoft.com/office/drawing/2014/main" xmlns="" id="{6D716DC1-81C6-4E96-AB36-1B94848BED6A}"/>
              </a:ext>
            </a:extLst>
          </p:cNvPr>
          <p:cNvSpPr/>
          <p:nvPr/>
        </p:nvSpPr>
        <p:spPr>
          <a:xfrm rot="5400000" flipV="1">
            <a:off x="-1367587" y="3417022"/>
            <a:ext cx="685800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11" name="TextBox 10"/>
          <p:cNvSpPr txBox="1"/>
          <p:nvPr/>
        </p:nvSpPr>
        <p:spPr>
          <a:xfrm>
            <a:off x="1999813" y="1526040"/>
            <a:ext cx="7102821" cy="3500958"/>
          </a:xfrm>
          <a:prstGeom prst="rect">
            <a:avLst/>
          </a:prstGeom>
          <a:noFill/>
        </p:spPr>
        <p:txBody>
          <a:bodyPr wrap="square" rtlCol="0">
            <a:spAutoFit/>
          </a:bodyPr>
          <a:lstStyle/>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Department of Correctional Services (DCS)</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Head Office: Correctional Services</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124 WF Nkomo Street</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WF Nkomo &amp; Sophie De Bruyn Streets</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Pretoria Central</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Private Bag X</a:t>
            </a:r>
            <a:r>
              <a:rPr kumimoji="0" lang="en-US" sz="1600" b="1" i="0" u="none" strike="noStrike" kern="0" cap="none" spc="0" normalizeH="0" baseline="0" noProof="0" dirty="0" smtClean="0">
                <a:ln>
                  <a:noFill/>
                </a:ln>
                <a:solidFill>
                  <a:prstClr val="white"/>
                </a:solidFill>
                <a:effectLst/>
                <a:uLnTx/>
                <a:uFillTx/>
                <a:latin typeface="Arial" panose="020B0604020202020204" pitchFamily="34" charset="0"/>
                <a:ea typeface="Calibri" panose="020F0502020204030204" pitchFamily="34" charset="0"/>
                <a:cs typeface="Times New Roman" panose="02020603050405020304" pitchFamily="18" charset="0"/>
              </a:rPr>
              <a:t>136</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Pretoria</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0001</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Website: </a:t>
            </a:r>
            <a:r>
              <a:rPr kumimoji="0" lang="en-ZA" sz="1600" b="1" i="0" u="sng"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rPr>
              <a:t>h</a:t>
            </a:r>
            <a:r>
              <a:rPr kumimoji="0" lang="en-ZA" sz="1600" b="1" i="0" u="sng"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hlinkClick r:id="rId4"/>
              </a:rPr>
              <a:t>ttp://</a:t>
            </a:r>
            <a:r>
              <a:rPr kumimoji="0" lang="en-ZA" sz="1600" b="1" i="0" u="sng"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hlinkClick r:id="rId5"/>
              </a:rPr>
              <a:t>www.dcs.gov.za</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69828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997196"/>
          </a:xfrm>
        </p:spPr>
        <p:txBody>
          <a:bodyPr/>
          <a:lstStyle/>
          <a:p>
            <a:pPr algn="ctr"/>
            <a:r>
              <a:rPr lang="en-ZA" sz="3000" kern="1200" dirty="0" smtClean="0">
                <a:solidFill>
                  <a:schemeClr val="bg1"/>
                </a:solidFill>
                <a:latin typeface="Arial Black" panose="020B0A04020102020204" pitchFamily="34" charset="0"/>
              </a:rPr>
              <a:t>SUMMARY </a:t>
            </a:r>
            <a:r>
              <a:rPr lang="en-ZA" sz="3000" kern="1200" dirty="0">
                <a:solidFill>
                  <a:schemeClr val="bg1"/>
                </a:solidFill>
                <a:latin typeface="Arial Black" panose="020B0A04020102020204" pitchFamily="34" charset="0"/>
              </a:rPr>
              <a:t>OF </a:t>
            </a:r>
            <a:r>
              <a:rPr lang="en-ZA" sz="3000" kern="1200" dirty="0" smtClean="0">
                <a:solidFill>
                  <a:schemeClr val="bg1"/>
                </a:solidFill>
                <a:latin typeface="Arial Black" panose="020B0A04020102020204" pitchFamily="34" charset="0"/>
              </a:rPr>
              <a:t>KEY FINDINGS FOR VALIDATED </a:t>
            </a:r>
            <a:r>
              <a:rPr lang="en-ZA" sz="3000" kern="1200" dirty="0">
                <a:solidFill>
                  <a:schemeClr val="bg1"/>
                </a:solidFill>
                <a:latin typeface="Arial Black" panose="020B0A04020102020204" pitchFamily="34" charset="0"/>
              </a:rPr>
              <a:t>REGIONS </a:t>
            </a:r>
          </a:p>
        </p:txBody>
      </p:sp>
      <p:sp>
        <p:nvSpPr>
          <p:cNvPr id="3" name="Content Placeholder 2"/>
          <p:cNvSpPr>
            <a:spLocks noGrp="1"/>
          </p:cNvSpPr>
          <p:nvPr>
            <p:ph idx="1"/>
          </p:nvPr>
        </p:nvSpPr>
        <p:spPr>
          <a:xfrm>
            <a:off x="269594" y="997196"/>
            <a:ext cx="8608592" cy="5539978"/>
          </a:xfrm>
        </p:spPr>
        <p:txBody>
          <a:bodyPr/>
          <a:lstStyle/>
          <a:p>
            <a:pPr marL="538163" lvl="0" indent="-538163" algn="just">
              <a:lnSpc>
                <a:spcPct val="100000"/>
              </a:lnSpc>
              <a:spcBef>
                <a:spcPts val="1800"/>
              </a:spcBef>
              <a:buClr>
                <a:srgbClr val="339933"/>
              </a:buClr>
            </a:pPr>
            <a:r>
              <a:rPr lang="en-ZA" sz="2000" dirty="0"/>
              <a:t>Misalignment of reported performance information to the source documents </a:t>
            </a:r>
            <a:endParaRPr lang="en-ZA" sz="2000" dirty="0" smtClean="0"/>
          </a:p>
          <a:p>
            <a:pPr marL="538163" lvl="0" indent="-538163" algn="just">
              <a:lnSpc>
                <a:spcPct val="100000"/>
              </a:lnSpc>
              <a:spcBef>
                <a:spcPts val="1800"/>
              </a:spcBef>
              <a:buClr>
                <a:srgbClr val="339933"/>
              </a:buClr>
            </a:pPr>
            <a:r>
              <a:rPr lang="en-ZA" sz="2000" dirty="0" smtClean="0"/>
              <a:t>Some critical source documents e.g. G337, not available for validation </a:t>
            </a:r>
            <a:endParaRPr lang="en-ZA" sz="2000" dirty="0"/>
          </a:p>
          <a:p>
            <a:pPr marL="538163" lvl="0" indent="-538163" algn="just">
              <a:lnSpc>
                <a:spcPct val="100000"/>
              </a:lnSpc>
              <a:spcBef>
                <a:spcPts val="1800"/>
              </a:spcBef>
              <a:buClr>
                <a:srgbClr val="339933"/>
              </a:buClr>
            </a:pPr>
            <a:r>
              <a:rPr lang="en-ZA" sz="2000" dirty="0"/>
              <a:t>Reasons for over /under achievement </a:t>
            </a:r>
            <a:r>
              <a:rPr lang="en-ZA" sz="2000" dirty="0" smtClean="0"/>
              <a:t>not clearly articulated and could </a:t>
            </a:r>
            <a:r>
              <a:rPr lang="en-ZA" sz="2000" dirty="0"/>
              <a:t>not be substantiated     </a:t>
            </a:r>
            <a:r>
              <a:rPr lang="en-ZA" sz="2000" dirty="0" smtClean="0"/>
              <a:t> </a:t>
            </a:r>
            <a:endParaRPr lang="en-ZA" sz="2000" dirty="0"/>
          </a:p>
          <a:p>
            <a:pPr marL="538163" lvl="0" indent="-538163" algn="just">
              <a:lnSpc>
                <a:spcPct val="100000"/>
              </a:lnSpc>
              <a:spcBef>
                <a:spcPts val="1800"/>
              </a:spcBef>
              <a:buClr>
                <a:srgbClr val="339933"/>
              </a:buClr>
            </a:pPr>
            <a:r>
              <a:rPr lang="en-ZA" sz="2000" dirty="0"/>
              <a:t>Copies of source documents instead of original documents </a:t>
            </a:r>
          </a:p>
          <a:p>
            <a:pPr marL="538163" indent="-538163" algn="just">
              <a:lnSpc>
                <a:spcPct val="100000"/>
              </a:lnSpc>
              <a:spcBef>
                <a:spcPts val="1800"/>
              </a:spcBef>
              <a:buClr>
                <a:srgbClr val="339933"/>
              </a:buClr>
            </a:pPr>
            <a:r>
              <a:rPr lang="en-ZA" sz="2000" dirty="0"/>
              <a:t>Changing of targets on  (Overcrowding) </a:t>
            </a:r>
            <a:r>
              <a:rPr lang="en-ZA" sz="2000" dirty="0" smtClean="0"/>
              <a:t>and incorrect </a:t>
            </a:r>
            <a:r>
              <a:rPr lang="en-ZA" sz="2000" dirty="0"/>
              <a:t>Bed Space used </a:t>
            </a:r>
          </a:p>
          <a:p>
            <a:pPr marL="538163" lvl="0" indent="-538163" algn="just">
              <a:lnSpc>
                <a:spcPct val="100000"/>
              </a:lnSpc>
              <a:spcBef>
                <a:spcPts val="1800"/>
              </a:spcBef>
              <a:buClr>
                <a:srgbClr val="339933"/>
              </a:buClr>
            </a:pPr>
            <a:r>
              <a:rPr lang="en-ZA" sz="2000" dirty="0" smtClean="0"/>
              <a:t>Some </a:t>
            </a:r>
            <a:r>
              <a:rPr lang="en-ZA" sz="2000" dirty="0"/>
              <a:t>of the Annexure F </a:t>
            </a:r>
            <a:r>
              <a:rPr lang="en-ZA" sz="2000" dirty="0" smtClean="0"/>
              <a:t>(Certification</a:t>
            </a:r>
            <a:r>
              <a:rPr lang="en-ZA" sz="2000" dirty="0"/>
              <a:t>) and </a:t>
            </a:r>
            <a:r>
              <a:rPr lang="en-ZA" sz="2000" dirty="0" smtClean="0"/>
              <a:t>Registers </a:t>
            </a:r>
            <a:r>
              <a:rPr lang="en-ZA" sz="2000" dirty="0"/>
              <a:t>not signed  off </a:t>
            </a:r>
          </a:p>
          <a:p>
            <a:pPr marL="538163" lvl="0" indent="-538163" algn="just">
              <a:lnSpc>
                <a:spcPct val="100000"/>
              </a:lnSpc>
              <a:spcBef>
                <a:spcPts val="1800"/>
              </a:spcBef>
              <a:buClr>
                <a:srgbClr val="339933"/>
              </a:buClr>
            </a:pPr>
            <a:r>
              <a:rPr lang="en-ZA" sz="2000" dirty="0"/>
              <a:t>I</a:t>
            </a:r>
            <a:r>
              <a:rPr lang="en-ZA" sz="2000" dirty="0" smtClean="0"/>
              <a:t>ncorrect </a:t>
            </a:r>
            <a:r>
              <a:rPr lang="en-ZA" sz="2000" dirty="0"/>
              <a:t>capturing of information on registers </a:t>
            </a:r>
            <a:r>
              <a:rPr lang="en-ZA" sz="2000" dirty="0" smtClean="0"/>
              <a:t>(CSPB</a:t>
            </a:r>
            <a:r>
              <a:rPr lang="en-ZA" sz="2000" dirty="0"/>
              <a:t>)</a:t>
            </a:r>
          </a:p>
          <a:p>
            <a:pPr marL="538163" lvl="0" indent="-538163" algn="just">
              <a:lnSpc>
                <a:spcPct val="100000"/>
              </a:lnSpc>
              <a:spcBef>
                <a:spcPts val="1800"/>
              </a:spcBef>
              <a:buClr>
                <a:srgbClr val="339933"/>
              </a:buClr>
            </a:pPr>
            <a:r>
              <a:rPr lang="en-ZA" sz="2000" dirty="0"/>
              <a:t>U</a:t>
            </a:r>
            <a:r>
              <a:rPr lang="en-ZA" sz="2000" dirty="0" smtClean="0"/>
              <a:t>se </a:t>
            </a:r>
            <a:r>
              <a:rPr lang="en-ZA" sz="2000" dirty="0"/>
              <a:t>of incorrect </a:t>
            </a:r>
            <a:r>
              <a:rPr lang="en-ZA" sz="2000" dirty="0" smtClean="0"/>
              <a:t>Reporting Template </a:t>
            </a:r>
          </a:p>
          <a:p>
            <a:pPr marL="538163" lvl="0" indent="-538163" algn="just">
              <a:lnSpc>
                <a:spcPct val="100000"/>
              </a:lnSpc>
              <a:spcBef>
                <a:spcPts val="1800"/>
              </a:spcBef>
              <a:buClr>
                <a:srgbClr val="339933"/>
              </a:buClr>
            </a:pPr>
            <a:r>
              <a:rPr lang="en-ZA" sz="2000" dirty="0" smtClean="0"/>
              <a:t>Non-compliance </a:t>
            </a:r>
            <a:r>
              <a:rPr lang="en-ZA" sz="2000" dirty="0"/>
              <a:t>to method of calculation in the </a:t>
            </a:r>
            <a:r>
              <a:rPr lang="en-ZA" sz="2000" dirty="0" smtClean="0"/>
              <a:t>Technical Indicator Description </a:t>
            </a:r>
            <a:endParaRPr lang="en-ZA" sz="2000" dirty="0"/>
          </a:p>
        </p:txBody>
      </p:sp>
    </p:spTree>
    <p:extLst>
      <p:ext uri="{BB962C8B-B14F-4D97-AF65-F5344CB8AC3E}">
        <p14:creationId xmlns:p14="http://schemas.microsoft.com/office/powerpoint/2010/main" val="33859862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997196"/>
          </a:xfrm>
        </p:spPr>
        <p:txBody>
          <a:bodyPr/>
          <a:lstStyle/>
          <a:p>
            <a:pPr algn="ctr"/>
            <a:r>
              <a:rPr lang="en-ZA" sz="3000" kern="1200" dirty="0" smtClean="0">
                <a:solidFill>
                  <a:schemeClr val="bg1"/>
                </a:solidFill>
                <a:latin typeface="Arial Black" panose="020B0A04020102020204" pitchFamily="34" charset="0"/>
              </a:rPr>
              <a:t>KEY RISKS FOR THE AUDIT OF PERFORMANCE INFORMATION</a:t>
            </a:r>
            <a:endParaRPr lang="en-ZA" sz="3000" kern="1200" dirty="0">
              <a:solidFill>
                <a:schemeClr val="bg1"/>
              </a:solidFill>
              <a:latin typeface="Arial Black" panose="020B0A04020102020204" pitchFamily="34" charset="0"/>
            </a:endParaRPr>
          </a:p>
        </p:txBody>
      </p:sp>
      <p:sp>
        <p:nvSpPr>
          <p:cNvPr id="3" name="Content Placeholder 2"/>
          <p:cNvSpPr>
            <a:spLocks noGrp="1"/>
          </p:cNvSpPr>
          <p:nvPr>
            <p:ph idx="1"/>
          </p:nvPr>
        </p:nvSpPr>
        <p:spPr>
          <a:xfrm>
            <a:off x="375919" y="1068892"/>
            <a:ext cx="8331201" cy="4658198"/>
          </a:xfrm>
        </p:spPr>
        <p:txBody>
          <a:bodyPr/>
          <a:lstStyle/>
          <a:p>
            <a:pPr marL="538163" lvl="0" indent="-538163" algn="just">
              <a:lnSpc>
                <a:spcPct val="100000"/>
              </a:lnSpc>
              <a:spcAft>
                <a:spcPts val="600"/>
              </a:spcAft>
              <a:buClr>
                <a:srgbClr val="339933"/>
              </a:buClr>
            </a:pPr>
            <a:r>
              <a:rPr lang="en-ZA" sz="2100" dirty="0" smtClean="0"/>
              <a:t>Recurring qualification on “</a:t>
            </a:r>
            <a:r>
              <a:rPr lang="en-US" sz="2100" b="1" i="1" dirty="0"/>
              <a:t>Percentage of overcrowding in correctional facilities in excess of approved  bedspace </a:t>
            </a:r>
            <a:r>
              <a:rPr lang="en-US" sz="2100" b="1" i="1" dirty="0" smtClean="0"/>
              <a:t>capacity</a:t>
            </a:r>
            <a:r>
              <a:rPr lang="en-US" sz="2100" dirty="0" smtClean="0"/>
              <a:t>” </a:t>
            </a:r>
            <a:r>
              <a:rPr lang="en-ZA" sz="2100" dirty="0" smtClean="0"/>
              <a:t> due to the non finalisation of the bedspaces.  No verification of BDS information has taken place.</a:t>
            </a:r>
            <a:endParaRPr lang="en-ZA" sz="2100" dirty="0"/>
          </a:p>
          <a:p>
            <a:pPr marL="538163" lvl="0" indent="-538163" algn="just">
              <a:lnSpc>
                <a:spcPct val="100000"/>
              </a:lnSpc>
              <a:spcAft>
                <a:spcPts val="600"/>
              </a:spcAft>
              <a:buClr>
                <a:srgbClr val="339933"/>
              </a:buClr>
            </a:pPr>
            <a:r>
              <a:rPr lang="en-ZA" sz="2100" dirty="0" smtClean="0"/>
              <a:t>Inconsistent reporting across the Regions on “</a:t>
            </a:r>
            <a:r>
              <a:rPr lang="en-US" sz="2100" b="1" i="1" dirty="0" smtClean="0"/>
              <a:t>Percentage </a:t>
            </a:r>
            <a:r>
              <a:rPr lang="en-US" sz="2100" b="1" i="1" dirty="0"/>
              <a:t>of Remand Detainees (RDs) subjected to Continuous Risk Assessment (CRA</a:t>
            </a:r>
            <a:r>
              <a:rPr lang="en-US" sz="2100" b="1" i="1" dirty="0" smtClean="0"/>
              <a:t>)”</a:t>
            </a:r>
            <a:endParaRPr lang="en-ZA" sz="2100" b="1" i="1" dirty="0"/>
          </a:p>
          <a:p>
            <a:pPr marL="538163" lvl="0" indent="-538163" algn="just">
              <a:lnSpc>
                <a:spcPct val="100000"/>
              </a:lnSpc>
              <a:spcAft>
                <a:spcPts val="600"/>
              </a:spcAft>
              <a:buClr>
                <a:srgbClr val="339933"/>
              </a:buClr>
            </a:pPr>
            <a:r>
              <a:rPr lang="en-ZA" sz="2100" dirty="0" smtClean="0"/>
              <a:t>Change in the method of calculation of Restorative Justice (not aligned to TID)</a:t>
            </a:r>
            <a:endParaRPr lang="en-ZA" sz="2100" dirty="0"/>
          </a:p>
          <a:p>
            <a:pPr marL="538163" indent="-538163" algn="just">
              <a:lnSpc>
                <a:spcPct val="100000"/>
              </a:lnSpc>
              <a:spcAft>
                <a:spcPts val="600"/>
              </a:spcAft>
              <a:buClr>
                <a:srgbClr val="339933"/>
              </a:buClr>
            </a:pPr>
            <a:r>
              <a:rPr lang="en-ZA" sz="2100" dirty="0" smtClean="0"/>
              <a:t>Regions that have not corrected reported information after the validation process.</a:t>
            </a:r>
          </a:p>
        </p:txBody>
      </p:sp>
    </p:spTree>
    <p:extLst>
      <p:ext uri="{BB962C8B-B14F-4D97-AF65-F5344CB8AC3E}">
        <p14:creationId xmlns:p14="http://schemas.microsoft.com/office/powerpoint/2010/main" val="57778084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360" y="1127129"/>
            <a:ext cx="8204518" cy="5121658"/>
          </a:xfrm>
        </p:spPr>
        <p:txBody>
          <a:bodyPr/>
          <a:lstStyle/>
          <a:p>
            <a:pPr marL="355600" indent="-355600" algn="just">
              <a:lnSpc>
                <a:spcPct val="120000"/>
              </a:lnSpc>
              <a:buClr>
                <a:srgbClr val="339933"/>
              </a:buClr>
            </a:pPr>
            <a:r>
              <a:rPr lang="en-ZA" sz="1800" dirty="0" smtClean="0"/>
              <a:t>The APR Circular and Guidelines were sent to Branches on 14 April 2021</a:t>
            </a:r>
          </a:p>
          <a:p>
            <a:pPr marL="355600" indent="-355600" algn="just">
              <a:lnSpc>
                <a:spcPct val="120000"/>
              </a:lnSpc>
              <a:buClr>
                <a:srgbClr val="339933"/>
              </a:buClr>
            </a:pPr>
            <a:r>
              <a:rPr lang="en-ZA" sz="1800" dirty="0" smtClean="0"/>
              <a:t>QPR4 submitted to AGSA on 30 April 2021 which will be used to commence the audit of performance information</a:t>
            </a:r>
          </a:p>
          <a:p>
            <a:pPr marL="355600" indent="-355600" algn="just">
              <a:lnSpc>
                <a:spcPct val="120000"/>
              </a:lnSpc>
              <a:buClr>
                <a:srgbClr val="339933"/>
              </a:buClr>
            </a:pPr>
            <a:r>
              <a:rPr lang="en-ZA" sz="1800" dirty="0" smtClean="0"/>
              <a:t>APR inputs due on 07 May 2021.  Late submissions compromise the quality of the Annual Report.</a:t>
            </a:r>
          </a:p>
          <a:p>
            <a:pPr marL="355600" indent="-355600" algn="just">
              <a:lnSpc>
                <a:spcPct val="120000"/>
              </a:lnSpc>
              <a:buClr>
                <a:srgbClr val="339933"/>
              </a:buClr>
            </a:pPr>
            <a:r>
              <a:rPr lang="en-US" sz="1800" dirty="0"/>
              <a:t>Pre-audited </a:t>
            </a:r>
            <a:r>
              <a:rPr lang="en-US" sz="1800" dirty="0" smtClean="0"/>
              <a:t>APR </a:t>
            </a:r>
            <a:r>
              <a:rPr lang="en-US" sz="1800" dirty="0"/>
              <a:t>2020/21 to be submitted to AGSA and other stakeholders by 31 May </a:t>
            </a:r>
            <a:r>
              <a:rPr lang="en-US" sz="1800" dirty="0" smtClean="0"/>
              <a:t>2021.</a:t>
            </a:r>
          </a:p>
          <a:p>
            <a:pPr marL="355600" indent="-355600" algn="just">
              <a:lnSpc>
                <a:spcPct val="120000"/>
              </a:lnSpc>
              <a:buClr>
                <a:srgbClr val="339933"/>
              </a:buClr>
            </a:pPr>
            <a:r>
              <a:rPr lang="en-US" sz="1800" dirty="0" smtClean="0"/>
              <a:t>From the 2020/21 financial year, Departments are </a:t>
            </a:r>
            <a:r>
              <a:rPr lang="en-US" sz="1800" dirty="0"/>
              <a:t>required to account for all tabled APPs hence Part B provides for reporting in more </a:t>
            </a:r>
            <a:r>
              <a:rPr lang="en-US" sz="1800" dirty="0" smtClean="0"/>
              <a:t>than one table.</a:t>
            </a:r>
            <a:endParaRPr lang="en-US" sz="1800" dirty="0"/>
          </a:p>
          <a:p>
            <a:pPr marL="0" indent="0" algn="just">
              <a:lnSpc>
                <a:spcPct val="120000"/>
              </a:lnSpc>
              <a:buClr>
                <a:srgbClr val="339933"/>
              </a:buClr>
              <a:buNone/>
            </a:pPr>
            <a:endParaRPr lang="en-ZA" sz="1800" dirty="0" smtClean="0"/>
          </a:p>
          <a:p>
            <a:pPr algn="just">
              <a:lnSpc>
                <a:spcPct val="120000"/>
              </a:lnSpc>
            </a:pPr>
            <a:endParaRPr lang="en-ZA" sz="1800" dirty="0"/>
          </a:p>
        </p:txBody>
      </p:sp>
      <p:sp>
        <p:nvSpPr>
          <p:cNvPr id="4" name="Title 1"/>
          <p:cNvSpPr>
            <a:spLocks noGrp="1"/>
          </p:cNvSpPr>
          <p:nvPr>
            <p:ph type="title"/>
          </p:nvPr>
        </p:nvSpPr>
        <p:spPr>
          <a:xfrm>
            <a:off x="0" y="0"/>
            <a:ext cx="9143999" cy="997196"/>
          </a:xfrm>
        </p:spPr>
        <p:txBody>
          <a:bodyPr anchor="ctr"/>
          <a:lstStyle/>
          <a:p>
            <a:pPr algn="ctr"/>
            <a:r>
              <a:rPr lang="en-ZA" sz="3000" kern="1200" dirty="0" smtClean="0">
                <a:solidFill>
                  <a:schemeClr val="bg1"/>
                </a:solidFill>
                <a:latin typeface="Arial Black" panose="020B0A04020102020204" pitchFamily="34" charset="0"/>
              </a:rPr>
              <a:t>ANNUAL REPORT PROCESS</a:t>
            </a:r>
            <a:endParaRPr lang="en-ZA" sz="3000"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49188059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UCNQJqAHKx5wgyv3swwHU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UCNQJqAHKx5wgyv3swwHU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8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10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Custom 3">
      <a:dk1>
        <a:sysClr val="windowText" lastClr="000000"/>
      </a:dk1>
      <a:lt1>
        <a:sysClr val="window" lastClr="FFFFFF"/>
      </a:lt1>
      <a:dk2>
        <a:srgbClr val="44546A"/>
      </a:dk2>
      <a:lt2>
        <a:srgbClr val="E7E6E6"/>
      </a:lt2>
      <a:accent1>
        <a:srgbClr val="4285F4"/>
      </a:accent1>
      <a:accent2>
        <a:srgbClr val="EA4335"/>
      </a:accent2>
      <a:accent3>
        <a:srgbClr val="FBBC05"/>
      </a:accent3>
      <a:accent4>
        <a:srgbClr val="34A853"/>
      </a:accent4>
      <a:accent5>
        <a:srgbClr val="5B9BD5"/>
      </a:accent5>
      <a:accent6>
        <a:srgbClr val="4472C4"/>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5.xml><?xml version="1.0" encoding="utf-8"?>
<a:theme xmlns:a="http://schemas.openxmlformats.org/drawingml/2006/main" name="1_Office Theme">
  <a:themeElements>
    <a:clrScheme name="Custom 11">
      <a:dk1>
        <a:srgbClr val="000000"/>
      </a:dk1>
      <a:lt1>
        <a:srgbClr val="FFFFFF"/>
      </a:lt1>
      <a:dk2>
        <a:srgbClr val="44546A"/>
      </a:dk2>
      <a:lt2>
        <a:srgbClr val="E7E6E6"/>
      </a:lt2>
      <a:accent1>
        <a:srgbClr val="234091"/>
      </a:accent1>
      <a:accent2>
        <a:srgbClr val="455F87"/>
      </a:accent2>
      <a:accent3>
        <a:srgbClr val="96AFD6"/>
      </a:accent3>
      <a:accent4>
        <a:srgbClr val="C7A96E"/>
      </a:accent4>
      <a:accent5>
        <a:srgbClr val="FEFFFE"/>
      </a:accent5>
      <a:accent6>
        <a:srgbClr val="FEFFFE"/>
      </a:accent6>
      <a:hlink>
        <a:srgbClr val="2F5CD6"/>
      </a:hlink>
      <a:folHlink>
        <a:srgbClr val="954F72"/>
      </a:folHlink>
    </a:clrScheme>
    <a:fontScheme name="Custom 4">
      <a:majorFont>
        <a:latin typeface="Georgia"/>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6.xml><?xml version="1.0" encoding="utf-8"?>
<a:theme xmlns:a="http://schemas.openxmlformats.org/drawingml/2006/main" name="2_Office Theme">
  <a:themeElements>
    <a:clrScheme name="Custom 111">
      <a:dk1>
        <a:sysClr val="windowText" lastClr="000000"/>
      </a:dk1>
      <a:lt1>
        <a:sysClr val="window" lastClr="FFFFFF"/>
      </a:lt1>
      <a:dk2>
        <a:srgbClr val="3F3F3F"/>
      </a:dk2>
      <a:lt2>
        <a:srgbClr val="E7E6E6"/>
      </a:lt2>
      <a:accent1>
        <a:srgbClr val="2886B9"/>
      </a:accent1>
      <a:accent2>
        <a:srgbClr val="2C486D"/>
      </a:accent2>
      <a:accent3>
        <a:srgbClr val="F3E9DF"/>
      </a:accent3>
      <a:accent4>
        <a:srgbClr val="ED8A73"/>
      </a:accent4>
      <a:accent5>
        <a:srgbClr val="2886B9"/>
      </a:accent5>
      <a:accent6>
        <a:srgbClr val="2C486D"/>
      </a:accent6>
      <a:hlink>
        <a:srgbClr val="0563C1"/>
      </a:hlink>
      <a:folHlink>
        <a:srgbClr val="954F72"/>
      </a:folHlink>
    </a:clrScheme>
    <a:fontScheme name="Modern 03">
      <a:majorFont>
        <a:latin typeface="Segoe U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11">
      <a:dk1>
        <a:sysClr val="windowText" lastClr="000000"/>
      </a:dk1>
      <a:lt1>
        <a:sysClr val="window" lastClr="FFFFFF"/>
      </a:lt1>
      <a:dk2>
        <a:srgbClr val="3F3F3F"/>
      </a:dk2>
      <a:lt2>
        <a:srgbClr val="E7E6E6"/>
      </a:lt2>
      <a:accent1>
        <a:srgbClr val="2886B9"/>
      </a:accent1>
      <a:accent2>
        <a:srgbClr val="2C486D"/>
      </a:accent2>
      <a:accent3>
        <a:srgbClr val="F3E9DF"/>
      </a:accent3>
      <a:accent4>
        <a:srgbClr val="ED8A73"/>
      </a:accent4>
      <a:accent5>
        <a:srgbClr val="2886B9"/>
      </a:accent5>
      <a:accent6>
        <a:srgbClr val="2C486D"/>
      </a:accent6>
      <a:hlink>
        <a:srgbClr val="0563C1"/>
      </a:hlink>
      <a:folHlink>
        <a:srgbClr val="954F72"/>
      </a:folHlink>
    </a:clrScheme>
    <a:fontScheme name="Modern 03">
      <a:majorFont>
        <a:latin typeface="Segoe U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4_Office Theme">
  <a:themeElements>
    <a:clrScheme name="Custom 11">
      <a:dk1>
        <a:srgbClr val="000000"/>
      </a:dk1>
      <a:lt1>
        <a:srgbClr val="FFFFFF"/>
      </a:lt1>
      <a:dk2>
        <a:srgbClr val="44546A"/>
      </a:dk2>
      <a:lt2>
        <a:srgbClr val="E7E6E6"/>
      </a:lt2>
      <a:accent1>
        <a:srgbClr val="234091"/>
      </a:accent1>
      <a:accent2>
        <a:srgbClr val="455F87"/>
      </a:accent2>
      <a:accent3>
        <a:srgbClr val="96AFD6"/>
      </a:accent3>
      <a:accent4>
        <a:srgbClr val="C7A96E"/>
      </a:accent4>
      <a:accent5>
        <a:srgbClr val="FEFFFE"/>
      </a:accent5>
      <a:accent6>
        <a:srgbClr val="FEFFFE"/>
      </a:accent6>
      <a:hlink>
        <a:srgbClr val="2F5CD6"/>
      </a:hlink>
      <a:folHlink>
        <a:srgbClr val="954F72"/>
      </a:folHlink>
    </a:clrScheme>
    <a:fontScheme name="Custom 4">
      <a:majorFont>
        <a:latin typeface="Georgia"/>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4E9DBE-A48A-42A4-BC2E-428F51C2B2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TC018754819991</Template>
  <TotalTime>90293</TotalTime>
  <Words>6963</Words>
  <Application>Microsoft Office PowerPoint</Application>
  <PresentationFormat>On-screen Show (4:3)</PresentationFormat>
  <Paragraphs>1785</Paragraphs>
  <Slides>67</Slides>
  <Notes>9</Notes>
  <HiddenSlides>0</HiddenSlides>
  <MMClips>0</MMClips>
  <ScaleCrop>false</ScaleCrop>
  <HeadingPairs>
    <vt:vector size="6" baseType="variant">
      <vt:variant>
        <vt:lpstr>Theme</vt:lpstr>
      </vt:variant>
      <vt:variant>
        <vt:i4>8</vt:i4>
      </vt:variant>
      <vt:variant>
        <vt:lpstr>Embedded OLE Servers</vt:lpstr>
      </vt:variant>
      <vt:variant>
        <vt:i4>1</vt:i4>
      </vt:variant>
      <vt:variant>
        <vt:lpstr>Slide Titles</vt:lpstr>
      </vt:variant>
      <vt:variant>
        <vt:i4>67</vt:i4>
      </vt:variant>
    </vt:vector>
  </HeadingPairs>
  <TitlesOfParts>
    <vt:vector size="76" baseType="lpstr">
      <vt:lpstr>8_Blank</vt:lpstr>
      <vt:lpstr>10_Blank</vt:lpstr>
      <vt:lpstr>7_Blank</vt:lpstr>
      <vt:lpstr>Office Theme</vt:lpstr>
      <vt:lpstr>1_Office Theme</vt:lpstr>
      <vt:lpstr>2_Office Theme</vt:lpstr>
      <vt:lpstr>3_Office Theme</vt:lpstr>
      <vt:lpstr>4_Office Theme</vt:lpstr>
      <vt:lpstr>think-cell Slide</vt:lpstr>
      <vt:lpstr>PowerPoint Presentation</vt:lpstr>
      <vt:lpstr>Presentation outline</vt:lpstr>
      <vt:lpstr>PowerPoint Presentation</vt:lpstr>
      <vt:lpstr>PowerPoint Presentation</vt:lpstr>
      <vt:lpstr>PowerPoint Presentation</vt:lpstr>
      <vt:lpstr>VALIDATION PROCESS 2020/21 </vt:lpstr>
      <vt:lpstr>SUMMARY OF KEY FINDINGS FOR VALIDATED REGIONS </vt:lpstr>
      <vt:lpstr>KEY RISKS FOR THE AUDIT OF PERFORMANCE INFORMATION</vt:lpstr>
      <vt:lpstr>ANNUAL REPORT PROCESS</vt:lpstr>
      <vt:lpstr>PowerPoint Presentation</vt:lpstr>
      <vt:lpstr>OVERALL QUARTER FOUR / ANNUAL PERFORMANCE</vt:lpstr>
      <vt:lpstr>OVERALL QUARTER FOUR PERFORMANCE</vt:lpstr>
      <vt:lpstr>OVERALL ANNUAL PERFORMANCE</vt:lpstr>
      <vt:lpstr>QUARTERLY COMPARATIVE ANALYSIS PER PROGRAMME</vt:lpstr>
      <vt:lpstr>COMPARATIVE ANALYSIS PER REGION FOR Q4</vt:lpstr>
      <vt:lpstr>QUARTERLY COMPARATIVE ANALYSIS PER REGION</vt:lpstr>
      <vt:lpstr>QUARTERLY COMPARATIVE ANALYSIS 2019/20 AND 2020/21</vt:lpstr>
      <vt:lpstr>PowerPoint Presentation</vt:lpstr>
      <vt:lpstr>INDICATORS NOT ACHIEVED DURING Q4 ADMINISTRATION</vt:lpstr>
      <vt:lpstr>INDICATORS  NOT ACHIEVED DURING Q4 ADMINISTRATION</vt:lpstr>
      <vt:lpstr>INDICATORS  NOT ACHIEVED DURING Q4 ADMINISTRATION</vt:lpstr>
      <vt:lpstr>INDICATORS  NOT ACHIEVED DURING Q4 INCARCERATION</vt:lpstr>
      <vt:lpstr>INDICATORS  NOT ACHIEVED DURING Q4 INCARCERATION</vt:lpstr>
      <vt:lpstr>PowerPoint Presentation</vt:lpstr>
      <vt:lpstr>MTSF INDICATORS FOR Q4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PROGRAMME 1: ADMINISTRATION INFORMATION TECHNOLOGY </vt:lpstr>
      <vt:lpstr>PROGRAMME 1: ADMINISTRATION INFORMATION TECHNOLOGY </vt:lpstr>
      <vt:lpstr>PROGRAMME 1: ADMINISTRATION INFORMATION TECHNOLOGY </vt:lpstr>
      <vt:lpstr>PROGRAMME 1: ADMINISTRATION JUDICIAL INSPECTORATE OF CORRECTIONAL SERVICES</vt:lpstr>
      <vt:lpstr>PowerPoint Presentation</vt:lpstr>
      <vt:lpstr>PowerPoint Presentation</vt:lpstr>
      <vt:lpstr>PowerPoint Presentation</vt:lpstr>
      <vt:lpstr>PROGRAMME 2: INCARCERATION FACILITIES</vt:lpstr>
      <vt:lpstr>PROGRAMME 2: INCARCERATION REMAND DETENTION</vt:lpstr>
      <vt:lpstr>PROGRAMME 2: INCARCERATION OFFENDER MANAGEMENT</vt:lpstr>
      <vt:lpstr>PowerPoint Presentation</vt:lpstr>
      <vt:lpstr>PROGRAMME 3: REHABILITATION CORRECTIONAL PROGRAMMES</vt:lpstr>
      <vt:lpstr>PROGRAMME 3: REHABILITATION OFFENDER DEVELOPMENT</vt:lpstr>
      <vt:lpstr>PROGRAMME 3: REHABILITATION OFFENDER DEVELOPMENT</vt:lpstr>
      <vt:lpstr>PROGRAMME 3: REHABILITATION OFFENDER DEVELOPMENT</vt:lpstr>
      <vt:lpstr>PROGRAMME 3: REHABILITATION OFFENDER DEVELOPMENT</vt:lpstr>
      <vt:lpstr>PROGRAMME 3: REHABILITATION OFFENDER DEVELOPMENT</vt:lpstr>
      <vt:lpstr>PROGRAMME 3: REHABILITATION OFFENDER DEVELOPMENT</vt:lpstr>
      <vt:lpstr>PROGRAMME 3: REHABILITATION OFFENDER DEVELOPMENT</vt:lpstr>
      <vt:lpstr>PROGRAMME 3: REHABILITATION PSYCHOLOGICAL, SOCIAL WORK AND SPIRITUAL SERVICES</vt:lpstr>
      <vt:lpstr>PowerPoint Presentation</vt:lpstr>
      <vt:lpstr>PROGRAMME 4: CARE HEALTH AND HYGIENE SERVICES  </vt:lpstr>
      <vt:lpstr>PROGRAMME 4: CARE HEALTH AND HYGIENE SERVICES  </vt:lpstr>
      <vt:lpstr>PROGRAMME 4: CARE HEALTH AND HYGIENE SERVICES   </vt:lpstr>
      <vt:lpstr>PROGRAMME 4: CARE HEALTH AND HYGIENE SERVICES   </vt:lpstr>
      <vt:lpstr>PROGRAMME 4: CARE HEALTH AND HYGIENE SERVICES  </vt:lpstr>
      <vt:lpstr>PROGRAMME 4: CARE HEALTH AND HYGIENE SERVICES  </vt:lpstr>
      <vt:lpstr>PowerPoint Presentation</vt:lpstr>
      <vt:lpstr>PowerPoint Presentation</vt:lpstr>
      <vt:lpstr>PROGRAMME 5: SOCIAL REINTEGRATION  SUPERVISION</vt:lpstr>
      <vt:lpstr>PROGRAMME 5: SOCIAL REINTEGRATION  SUPERVISION</vt:lpstr>
      <vt:lpstr>PROGRAMME 5: SOCIAL REINTEGRATION COMMUNITY REINTEGRATION </vt:lpstr>
      <vt:lpstr>PROGRAMME 5: SOCIAL REINTEGRATION COMMUNITY REINTEGRATION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Moeti, Boitumelo</dc:creator>
  <cp:lastModifiedBy>Ntungufhadzeni Mafenya</cp:lastModifiedBy>
  <cp:revision>5674</cp:revision>
  <cp:lastPrinted>2021-05-10T06:36:41Z</cp:lastPrinted>
  <dcterms:modified xsi:type="dcterms:W3CDTF">2021-05-13T13:09:44Z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TC018754819991</vt:lpwstr>
  </property>
</Properties>
</file>