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814" r:id="rId1"/>
    <p:sldMasterId id="2147483855" r:id="rId2"/>
  </p:sldMasterIdLst>
  <p:notesMasterIdLst>
    <p:notesMasterId r:id="rId16"/>
  </p:notesMasterIdLst>
  <p:handoutMasterIdLst>
    <p:handoutMasterId r:id="rId17"/>
  </p:handoutMasterIdLst>
  <p:sldIdLst>
    <p:sldId id="943" r:id="rId3"/>
    <p:sldId id="1044" r:id="rId4"/>
    <p:sldId id="1008" r:id="rId5"/>
    <p:sldId id="1037" r:id="rId6"/>
    <p:sldId id="1017" r:id="rId7"/>
    <p:sldId id="1025" r:id="rId8"/>
    <p:sldId id="1040" r:id="rId9"/>
    <p:sldId id="1038" r:id="rId10"/>
    <p:sldId id="1045" r:id="rId11"/>
    <p:sldId id="1046" r:id="rId12"/>
    <p:sldId id="1047" r:id="rId13"/>
    <p:sldId id="1007" r:id="rId14"/>
    <p:sldId id="941" r:id="rId15"/>
  </p:sldIdLst>
  <p:sldSz cx="12192000" cy="6858000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5613" indent="1588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2813" indent="1588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0013" indent="1588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7213" indent="1588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247" userDrawn="1">
          <p15:clr>
            <a:srgbClr val="A4A3A4"/>
          </p15:clr>
        </p15:guide>
        <p15:guide id="2" orient="horz" pos="3918" userDrawn="1">
          <p15:clr>
            <a:srgbClr val="A4A3A4"/>
          </p15:clr>
        </p15:guide>
        <p15:guide id="3" orient="horz" pos="1159" userDrawn="1">
          <p15:clr>
            <a:srgbClr val="A4A3A4"/>
          </p15:clr>
        </p15:guide>
        <p15:guide id="4" orient="horz" pos="4156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pos="211" userDrawn="1">
          <p15:clr>
            <a:srgbClr val="A4A3A4"/>
          </p15:clr>
        </p15:guide>
        <p15:guide id="7" pos="746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926C"/>
    <a:srgbClr val="00CC99"/>
    <a:srgbClr val="009900"/>
    <a:srgbClr val="BCEABC"/>
    <a:srgbClr val="A6E4A6"/>
    <a:srgbClr val="86DA86"/>
    <a:srgbClr val="EBF9EB"/>
    <a:srgbClr val="84D684"/>
    <a:srgbClr val="339966"/>
    <a:srgbClr val="00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239" autoAdjust="0"/>
    <p:restoredTop sz="94127" autoAdjust="0"/>
  </p:normalViewPr>
  <p:slideViewPr>
    <p:cSldViewPr snapToObjects="1">
      <p:cViewPr>
        <p:scale>
          <a:sx n="50" d="100"/>
          <a:sy n="50" d="100"/>
        </p:scale>
        <p:origin x="-258" y="-510"/>
      </p:cViewPr>
      <p:guideLst>
        <p:guide orient="horz" pos="4247"/>
        <p:guide orient="horz" pos="3918"/>
        <p:guide orient="horz" pos="1159"/>
        <p:guide orient="horz" pos="4156"/>
        <p:guide pos="3840"/>
        <p:guide pos="211"/>
        <p:guide pos="74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64" d="100"/>
          <a:sy n="64" d="100"/>
        </p:scale>
        <p:origin x="-2760" y="-114"/>
      </p:cViewPr>
      <p:guideLst>
        <p:guide orient="horz" pos="3127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4"/>
            <a:ext cx="2945955" cy="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1" tIns="48321" rIns="96641" bIns="48321" numCol="1" anchor="t" anchorCtr="0" compatLnSpc="1">
            <a:prstTxWarp prst="textNoShape">
              <a:avLst/>
            </a:prstTxWarp>
          </a:bodyPr>
          <a:lstStyle>
            <a:lvl1pPr algn="l" defTabSz="966594">
              <a:lnSpc>
                <a:spcPct val="100000"/>
              </a:lnSpc>
              <a:spcBef>
                <a:spcPct val="0"/>
              </a:spcBef>
              <a:buClrTx/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14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248" y="4"/>
            <a:ext cx="2945955" cy="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1" tIns="48321" rIns="96641" bIns="48321" numCol="1" anchor="t" anchorCtr="0" compatLnSpc="1">
            <a:prstTxWarp prst="textNoShape">
              <a:avLst/>
            </a:prstTxWarp>
          </a:bodyPr>
          <a:lstStyle>
            <a:lvl1pPr algn="r" defTabSz="966594">
              <a:lnSpc>
                <a:spcPct val="100000"/>
              </a:lnSpc>
              <a:spcBef>
                <a:spcPct val="0"/>
              </a:spcBef>
              <a:buClrTx/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14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" y="9429326"/>
            <a:ext cx="2945955" cy="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1" tIns="48321" rIns="96641" bIns="48321" numCol="1" anchor="b" anchorCtr="0" compatLnSpc="1">
            <a:prstTxWarp prst="textNoShape">
              <a:avLst/>
            </a:prstTxWarp>
          </a:bodyPr>
          <a:lstStyle>
            <a:lvl1pPr algn="l" defTabSz="966594">
              <a:lnSpc>
                <a:spcPct val="100000"/>
              </a:lnSpc>
              <a:spcBef>
                <a:spcPct val="0"/>
              </a:spcBef>
              <a:buClrTx/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14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248" y="9429326"/>
            <a:ext cx="2945955" cy="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1" tIns="48321" rIns="96641" bIns="48321" numCol="1" anchor="b" anchorCtr="0" compatLnSpc="1">
            <a:prstTxWarp prst="textNoShape">
              <a:avLst/>
            </a:prstTxWarp>
          </a:bodyPr>
          <a:lstStyle>
            <a:lvl1pPr algn="r" defTabSz="966594">
              <a:lnSpc>
                <a:spcPct val="100000"/>
              </a:lnSpc>
              <a:spcBef>
                <a:spcPct val="0"/>
              </a:spcBef>
              <a:buClrTx/>
              <a:defRPr sz="1300"/>
            </a:lvl1pPr>
          </a:lstStyle>
          <a:p>
            <a:pPr>
              <a:defRPr/>
            </a:pPr>
            <a:fld id="{94C88CBE-E755-4996-AEBD-89E8BD814D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709975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4"/>
            <a:ext cx="2945955" cy="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1" tIns="48321" rIns="96641" bIns="48321" numCol="1" anchor="t" anchorCtr="0" compatLnSpc="1">
            <a:prstTxWarp prst="textNoShape">
              <a:avLst/>
            </a:prstTxWarp>
          </a:bodyPr>
          <a:lstStyle>
            <a:lvl1pPr algn="l" defTabSz="966594">
              <a:lnSpc>
                <a:spcPct val="100000"/>
              </a:lnSpc>
              <a:spcBef>
                <a:spcPct val="0"/>
              </a:spcBef>
              <a:buClrTx/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48" y="4"/>
            <a:ext cx="2945955" cy="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1" tIns="48321" rIns="96641" bIns="48321" numCol="1" anchor="t" anchorCtr="0" compatLnSpc="1">
            <a:prstTxWarp prst="textNoShape">
              <a:avLst/>
            </a:prstTxWarp>
          </a:bodyPr>
          <a:lstStyle>
            <a:lvl1pPr algn="r" defTabSz="966594">
              <a:lnSpc>
                <a:spcPct val="100000"/>
              </a:lnSpc>
              <a:spcBef>
                <a:spcPct val="0"/>
              </a:spcBef>
              <a:buClrTx/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063" y="4715482"/>
            <a:ext cx="5437550" cy="4466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1" tIns="48321" rIns="96641" bIns="483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" y="9429326"/>
            <a:ext cx="2945955" cy="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1" tIns="48321" rIns="96641" bIns="48321" numCol="1" anchor="b" anchorCtr="0" compatLnSpc="1">
            <a:prstTxWarp prst="textNoShape">
              <a:avLst/>
            </a:prstTxWarp>
          </a:bodyPr>
          <a:lstStyle>
            <a:lvl1pPr algn="l" defTabSz="966594">
              <a:lnSpc>
                <a:spcPct val="100000"/>
              </a:lnSpc>
              <a:spcBef>
                <a:spcPct val="0"/>
              </a:spcBef>
              <a:buClrTx/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48" y="9429326"/>
            <a:ext cx="2945955" cy="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1" tIns="48321" rIns="96641" bIns="48321" numCol="1" anchor="b" anchorCtr="0" compatLnSpc="1">
            <a:prstTxWarp prst="textNoShape">
              <a:avLst/>
            </a:prstTxWarp>
          </a:bodyPr>
          <a:lstStyle>
            <a:lvl1pPr algn="r" defTabSz="966594">
              <a:lnSpc>
                <a:spcPct val="100000"/>
              </a:lnSpc>
              <a:spcBef>
                <a:spcPct val="0"/>
              </a:spcBef>
              <a:buClrTx/>
              <a:defRPr sz="1300"/>
            </a:lvl1pPr>
          </a:lstStyle>
          <a:p>
            <a:pPr>
              <a:defRPr/>
            </a:pPr>
            <a:fld id="{8105FAE8-03D8-4D98-AAFC-7A059A2391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03700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5826" algn="l" defTabSz="91433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90" algn="l" defTabSz="91433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56" algn="l" defTabSz="91433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21" algn="l" defTabSz="91433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CE56A3-CE0D-43A0-8814-9EAD3873BAC3}" type="slidenum">
              <a:rPr lang="en-US" smtClean="0">
                <a:solidFill>
                  <a:prstClr val="black"/>
                </a:solidFill>
              </a:rPr>
              <a:pPr/>
              <a:t>0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3050" y="836613"/>
            <a:ext cx="6194425" cy="3484562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7248" y="4715482"/>
            <a:ext cx="4983191" cy="4466002"/>
          </a:xfrm>
          <a:noFill/>
          <a:ln/>
        </p:spPr>
        <p:txBody>
          <a:bodyPr/>
          <a:lstStyle/>
          <a:p>
            <a:pPr eaLnBrk="1" hangingPunct="1"/>
            <a:endParaRPr lang="de-DE" smtClean="0">
              <a:solidFill>
                <a:srgbClr val="000000"/>
              </a:solidFill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0150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AutoShape 73"/>
          <p:cNvGraphicFramePr>
            <a:graphicFrameLocks/>
          </p:cNvGraphicFramePr>
          <p:nvPr/>
        </p:nvGraphicFramePr>
        <p:xfrm>
          <a:off x="0" y="0"/>
          <a:ext cx="211667" cy="158750"/>
        </p:xfrm>
        <a:graphic>
          <a:graphicData uri="http://schemas.openxmlformats.org/presentationml/2006/ole">
            <p:oleObj spid="_x0000_s51372" r:id="rId3" imgW="0" imgH="0" progId="">
              <p:embed/>
            </p:oleObj>
          </a:graphicData>
        </a:graphic>
      </p:graphicFrame>
      <p:sp>
        <p:nvSpPr>
          <p:cNvPr id="6166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1521888" y="3124202"/>
            <a:ext cx="9148233" cy="401648"/>
          </a:xfrm>
          <a:prstGeom prst="rect">
            <a:avLst/>
          </a:prstGeom>
          <a:ln algn="ctr"/>
        </p:spPr>
        <p:txBody>
          <a:bodyPr anchor="ctr"/>
          <a:lstStyle>
            <a:lvl1pPr algn="ctr">
              <a:defRPr sz="2900"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6167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4351342"/>
            <a:ext cx="8534400" cy="221599"/>
          </a:xfrm>
          <a:prstGeom prst="rect">
            <a:avLst/>
          </a:prstGeom>
        </p:spPr>
        <p:txBody>
          <a:bodyPr anchor="ctr"/>
          <a:lstStyle>
            <a:lvl1pPr marL="0" indent="0" algn="ctr">
              <a:buFont typeface="Wingdings" pitchFamily="2" charset="2"/>
              <a:buNone/>
              <a:defRPr i="1"/>
            </a:lvl1pPr>
          </a:lstStyle>
          <a:p>
            <a:r>
              <a:rPr lang="en-US" noProof="0" smtClean="0"/>
              <a:t>Click to edit Master subtitle style</a:t>
            </a:r>
            <a:endParaRPr lang="en-GB" noProof="0"/>
          </a:p>
        </p:txBody>
      </p:sp>
      <p:pic>
        <p:nvPicPr>
          <p:cNvPr id="5" name="Picture 6" descr="C:\Users\jmumaw\Desktop\DCS\Pics\Logo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3201" y="6396039"/>
            <a:ext cx="18161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942241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084" y="596901"/>
            <a:ext cx="11529483" cy="276225"/>
          </a:xfrm>
          <a:prstGeom prst="rect">
            <a:avLst/>
          </a:prstGeo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84785" y="2092328"/>
            <a:ext cx="1772793" cy="354558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pic>
        <p:nvPicPr>
          <p:cNvPr id="5" name="Picture 6" descr="C:\Users\jmumaw\Desktop\DCS\Pics\Log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201" y="6396039"/>
            <a:ext cx="18161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460223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488243" y="596901"/>
            <a:ext cx="369332" cy="4140200"/>
          </a:xfrm>
          <a:prstGeom prst="rect">
            <a:avLst/>
          </a:prstGeom>
        </p:spPr>
        <p:txBody>
          <a:bodyPr vert="eaVert"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00805" y="596901"/>
            <a:ext cx="1772793" cy="4140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xmlns="" val="31612024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8084" y="2092330"/>
            <a:ext cx="11529483" cy="13295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pic>
        <p:nvPicPr>
          <p:cNvPr id="4" name="Picture 6" descr="C:\Users\jmumaw\Desktop\DCS\Pics\Log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201" y="6396039"/>
            <a:ext cx="18161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7006716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DB6A2AF-CE8A-4052-9E11-5A33A14BD1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80BC8BDE-2CDB-4D06-BB98-EFB2EA75D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1EFF71A-9358-4B52-8F69-D818A2998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1F9A7F1-AF4A-4435-83B7-9FD02E3B1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21A303C-E75C-4CB2-B059-CDCB87FAF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43449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52D422B-ED00-40B0-9165-87546F8A1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A960440-5F7E-4060-A858-F632AB3D5F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2DE873D-DFB9-4985-8BF9-F11835D4C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CD25987-3B62-444F-836C-52217B2B3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99C289B-B3FB-499F-8C27-2F4BB1DF2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6964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9ED5997-2C5C-475E-872C-553B60F65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6B594CB-B266-4610-9584-5998A4742F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685AC40-F003-4FA9-A42C-BFFD1131B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B438BE5-E698-48C8-BC01-73323E730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9CC469D-2098-45FC-A204-48FD36847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13259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2E4FF29-24FF-4DE5-ADB9-9A804AF44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898DA1E-348D-4E37-848E-E68E9F06AC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3771B82F-C8CB-4287-8AE0-4CBB4CA41C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1A0E6C2-3321-45C3-AB18-326A30EF3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DE729858-C3DE-4AC6-888E-33B4C6040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C8D0C1C-5108-4F61-8F4F-82344E0E2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49188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A4F2DEA-EB9C-42C7-BFC0-CE9533268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8A942AE-40AA-4307-9C2C-0814D10389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C2A15E67-9C61-4678-8924-1F2A98D2A6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48F47BDE-0CA5-4AC0-9774-66333A0320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F4F71CA5-160B-453D-AC4C-E5A8683CD3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E000ECAD-1DC0-4DB8-B23F-2978DA2F7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D5904712-6C20-43C7-BCC8-45796173A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294997E3-7A47-4FD1-BF6C-E9F8C29D1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6543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3650026-D873-40BB-8914-E0C241D91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70E8D620-46AF-4A8A-813F-7F131B4A9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C0AC39B4-11C7-47A4-8F28-647004B92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19310B8E-38B6-4D4D-B39F-3BF1159EA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11226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B770769F-807C-4E43-BB3A-690A3E862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5DC89C88-05E9-491E-BDFB-6B854351D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8584F9D3-83AC-4455-AEBE-6F04076F5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0657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8084" y="2092330"/>
            <a:ext cx="11529483" cy="13295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pic>
        <p:nvPicPr>
          <p:cNvPr id="5" name="Picture 6" descr="C:\Users\jmumaw\Desktop\DCS\Pics\Log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201" y="6396039"/>
            <a:ext cx="18161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2379054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5913A89-D4A0-487D-A149-C9511B1ED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9402240-6504-4AE9-83C4-538754923F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473F8497-C477-4825-B17D-5CF8B62B87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24D6A41-4772-4D52-AE79-7A6CFB4D7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A8BC2376-8C81-4D02-ABFA-CF217512A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7AFDEF3E-6D04-4CA1-B76A-1CBDF7DDD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9391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6778F86-49DF-434F-A916-CCFADFF83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B2ED303B-92A4-4D0B-89F0-E639F369E4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733CEC67-1110-4B8B-98F4-CF156268B6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D3D3C3E4-F4A6-412E-8CE9-25BA63237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18EA047C-50CA-48A9-BB35-8C6233FBF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25DFE21-9CD8-49CC-AF1B-BDE101142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78864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0869B78-F27F-495B-A2C2-2793284F6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07064751-C514-4419-85E0-DFFC94D1DF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3053D27-EB3C-4610-8A69-DCC125D37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45A532C-1325-482A-9DEB-DDFA0FCBE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D36A21A-59B8-469A-9D91-EEE5988A2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11664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1F475ECF-C99D-4889-88D7-F7E198685A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03439734-D441-499E-B507-BC7A82D1A1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565E774-C302-49D4-9659-E21D0FDEA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97F6840-67C3-4206-A20E-75019B3C2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DDBE94B-D67A-44B7-923C-887C09451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4341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080296"/>
          </a:xfrm>
          <a:prstGeom prst="rect">
            <a:avLst/>
          </a:prstGeom>
        </p:spPr>
        <p:txBody>
          <a:bodyPr/>
          <a:lstStyle>
            <a:lvl1pPr algn="ctr">
              <a:defRPr sz="3900" b="1" cap="all"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8"/>
            <a:ext cx="10363200" cy="276999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2000"/>
            </a:lvl1pPr>
            <a:lvl2pPr marL="457165" indent="0">
              <a:buNone/>
              <a:defRPr sz="1800"/>
            </a:lvl2pPr>
            <a:lvl3pPr marL="914331" indent="0">
              <a:buNone/>
              <a:defRPr sz="1600"/>
            </a:lvl3pPr>
            <a:lvl4pPr marL="1371495" indent="0">
              <a:buNone/>
              <a:defRPr sz="1400"/>
            </a:lvl4pPr>
            <a:lvl5pPr marL="1828660" indent="0">
              <a:buNone/>
              <a:defRPr sz="1400"/>
            </a:lvl5pPr>
            <a:lvl6pPr marL="2285826" indent="0">
              <a:buNone/>
              <a:defRPr sz="1400"/>
            </a:lvl6pPr>
            <a:lvl7pPr marL="2742990" indent="0">
              <a:buNone/>
              <a:defRPr sz="1400"/>
            </a:lvl7pPr>
            <a:lvl8pPr marL="3200156" indent="0">
              <a:buNone/>
              <a:defRPr sz="1400"/>
            </a:lvl8pPr>
            <a:lvl9pPr marL="3657321" indent="0">
              <a:buNone/>
              <a:defRPr sz="14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904357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084" y="596901"/>
            <a:ext cx="11529483" cy="276225"/>
          </a:xfrm>
          <a:prstGeom prst="rect">
            <a:avLst/>
          </a:prstGeo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8084" y="2092329"/>
            <a:ext cx="5662083" cy="218829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3367" y="2092329"/>
            <a:ext cx="5664200" cy="218829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pic>
        <p:nvPicPr>
          <p:cNvPr id="6" name="Picture 6" descr="C:\Users\jmumaw\Desktop\DCS\Pics\Log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201" y="6396039"/>
            <a:ext cx="18161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64402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09605"/>
            <a:ext cx="11582400" cy="2769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535118"/>
            <a:ext cx="5691717" cy="66479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65" indent="0">
              <a:buNone/>
              <a:defRPr sz="2000" b="1"/>
            </a:lvl2pPr>
            <a:lvl3pPr marL="914331" indent="0">
              <a:buNone/>
              <a:defRPr sz="1800" b="1"/>
            </a:lvl3pPr>
            <a:lvl4pPr marL="1371495" indent="0">
              <a:buNone/>
              <a:defRPr sz="1600" b="1"/>
            </a:lvl4pPr>
            <a:lvl5pPr marL="1828660" indent="0">
              <a:buNone/>
              <a:defRPr sz="1600" b="1"/>
            </a:lvl5pPr>
            <a:lvl6pPr marL="2285826" indent="0">
              <a:buNone/>
              <a:defRPr sz="1600" b="1"/>
            </a:lvl6pPr>
            <a:lvl7pPr marL="2742990" indent="0">
              <a:buNone/>
              <a:defRPr sz="1600" b="1"/>
            </a:lvl7pPr>
            <a:lvl8pPr marL="3200156" indent="0">
              <a:buNone/>
              <a:defRPr sz="1600" b="1"/>
            </a:lvl8pPr>
            <a:lvl9pPr marL="3657321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2174876"/>
            <a:ext cx="5691717" cy="1895904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3" y="1535118"/>
            <a:ext cx="5693833" cy="66479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65" indent="0">
              <a:buNone/>
              <a:defRPr sz="2000" b="1"/>
            </a:lvl2pPr>
            <a:lvl3pPr marL="914331" indent="0">
              <a:buNone/>
              <a:defRPr sz="1800" b="1"/>
            </a:lvl3pPr>
            <a:lvl4pPr marL="1371495" indent="0">
              <a:buNone/>
              <a:defRPr sz="1600" b="1"/>
            </a:lvl4pPr>
            <a:lvl5pPr marL="1828660" indent="0">
              <a:buNone/>
              <a:defRPr sz="1600" b="1"/>
            </a:lvl5pPr>
            <a:lvl6pPr marL="2285826" indent="0">
              <a:buNone/>
              <a:defRPr sz="1600" b="1"/>
            </a:lvl6pPr>
            <a:lvl7pPr marL="2742990" indent="0">
              <a:buNone/>
              <a:defRPr sz="1600" b="1"/>
            </a:lvl7pPr>
            <a:lvl8pPr marL="3200156" indent="0">
              <a:buNone/>
              <a:defRPr sz="1600" b="1"/>
            </a:lvl8pPr>
            <a:lvl9pPr marL="3657321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3" y="2174876"/>
            <a:ext cx="5693833" cy="1895904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pic>
        <p:nvPicPr>
          <p:cNvPr id="8" name="Picture 6" descr="C:\Users\jmumaw\Desktop\DCS\Pics\Log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201" y="6396039"/>
            <a:ext cx="18161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231197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084" y="596901"/>
            <a:ext cx="11529483" cy="276225"/>
          </a:xfrm>
          <a:prstGeom prst="rect">
            <a:avLst/>
          </a:prstGeom>
        </p:spPr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GB" noProof="0" dirty="0"/>
          </a:p>
        </p:txBody>
      </p:sp>
      <p:pic>
        <p:nvPicPr>
          <p:cNvPr id="4" name="Picture 6" descr="C:\Users\jmumaw\Desktop\DCS\Pics\Log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201" y="6396039"/>
            <a:ext cx="18161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542286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047225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6" y="623887"/>
            <a:ext cx="4011084" cy="55399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5" y="623888"/>
            <a:ext cx="6815667" cy="251761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6" y="1785942"/>
            <a:ext cx="4011084" cy="199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165" indent="0">
              <a:buNone/>
              <a:defRPr sz="1200"/>
            </a:lvl2pPr>
            <a:lvl3pPr marL="914331" indent="0">
              <a:buNone/>
              <a:defRPr sz="1000"/>
            </a:lvl3pPr>
            <a:lvl4pPr marL="1371495" indent="0">
              <a:buNone/>
              <a:defRPr sz="900"/>
            </a:lvl4pPr>
            <a:lvl5pPr marL="1828660" indent="0">
              <a:buNone/>
              <a:defRPr sz="900"/>
            </a:lvl5pPr>
            <a:lvl6pPr marL="2285826" indent="0">
              <a:buNone/>
              <a:defRPr sz="900"/>
            </a:lvl6pPr>
            <a:lvl7pPr marL="2742990" indent="0">
              <a:buNone/>
              <a:defRPr sz="900"/>
            </a:lvl7pPr>
            <a:lvl8pPr marL="3200156" indent="0">
              <a:buNone/>
              <a:defRPr sz="900"/>
            </a:lvl8pPr>
            <a:lvl9pPr marL="3657321" indent="0">
              <a:buNone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pic>
        <p:nvPicPr>
          <p:cNvPr id="6" name="Picture 6" descr="C:\Users\jmumaw\Desktop\DCS\Pics\Log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201" y="6396039"/>
            <a:ext cx="18161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757840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5"/>
            <a:ext cx="7315200" cy="276999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4319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165" indent="0">
              <a:buNone/>
              <a:defRPr sz="2800"/>
            </a:lvl2pPr>
            <a:lvl3pPr marL="914331" indent="0">
              <a:buNone/>
              <a:defRPr sz="2400"/>
            </a:lvl3pPr>
            <a:lvl4pPr marL="1371495" indent="0">
              <a:buNone/>
              <a:defRPr sz="2000"/>
            </a:lvl4pPr>
            <a:lvl5pPr marL="1828660" indent="0">
              <a:buNone/>
              <a:defRPr sz="2000"/>
            </a:lvl5pPr>
            <a:lvl6pPr marL="2285826" indent="0">
              <a:buNone/>
              <a:defRPr sz="2000"/>
            </a:lvl6pPr>
            <a:lvl7pPr marL="2742990" indent="0">
              <a:buNone/>
              <a:defRPr sz="2000"/>
            </a:lvl7pPr>
            <a:lvl8pPr marL="3200156" indent="0">
              <a:buNone/>
              <a:defRPr sz="2000"/>
            </a:lvl8pPr>
            <a:lvl9pPr marL="3657321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42"/>
            <a:ext cx="7315200" cy="199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165" indent="0">
              <a:buNone/>
              <a:defRPr sz="1200"/>
            </a:lvl2pPr>
            <a:lvl3pPr marL="914331" indent="0">
              <a:buNone/>
              <a:defRPr sz="1000"/>
            </a:lvl3pPr>
            <a:lvl4pPr marL="1371495" indent="0">
              <a:buNone/>
              <a:defRPr sz="900"/>
            </a:lvl4pPr>
            <a:lvl5pPr marL="1828660" indent="0">
              <a:buNone/>
              <a:defRPr sz="900"/>
            </a:lvl5pPr>
            <a:lvl6pPr marL="2285826" indent="0">
              <a:buNone/>
              <a:defRPr sz="900"/>
            </a:lvl6pPr>
            <a:lvl7pPr marL="2742990" indent="0">
              <a:buNone/>
              <a:defRPr sz="900"/>
            </a:lvl7pPr>
            <a:lvl8pPr marL="3200156" indent="0">
              <a:buNone/>
              <a:defRPr sz="900"/>
            </a:lvl8pPr>
            <a:lvl9pPr marL="3657321" indent="0">
              <a:buNone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pic>
        <p:nvPicPr>
          <p:cNvPr id="6" name="Picture 6" descr="C:\Users\jmumaw\Desktop\DCS\Pics\Log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201" y="6396039"/>
            <a:ext cx="18161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75240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8"/>
          <p:cNvSpPr>
            <a:spLocks noChangeArrowheads="1"/>
          </p:cNvSpPr>
          <p:nvPr/>
        </p:nvSpPr>
        <p:spPr bwMode="auto">
          <a:xfrm>
            <a:off x="11533717" y="6705601"/>
            <a:ext cx="353483" cy="138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r" eaLnBrk="0" hangingPunct="0">
              <a:defRPr/>
            </a:pPr>
            <a:fld id="{851172FB-5EEA-4105-882C-8D3DDB9655BA}" type="slidenum">
              <a:rPr lang="en-GB" sz="900">
                <a:solidFill>
                  <a:srgbClr val="77787B"/>
                </a:solidFill>
              </a:rPr>
              <a:pPr algn="r" eaLnBrk="0" hangingPunct="0">
                <a:defRPr/>
              </a:pPr>
              <a:t>‹#›</a:t>
            </a:fld>
            <a:endParaRPr lang="en-GB" sz="900" dirty="0">
              <a:solidFill>
                <a:srgbClr val="7778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2599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51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cs typeface="Arial" charset="0"/>
        </a:defRPr>
      </a:lvl5pPr>
      <a:lvl6pPr marL="457165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cs typeface="Arial" charset="0"/>
        </a:defRPr>
      </a:lvl6pPr>
      <a:lvl7pPr marL="914331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cs typeface="Arial" charset="0"/>
        </a:defRPr>
      </a:lvl7pPr>
      <a:lvl8pPr marL="1371495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cs typeface="Arial" charset="0"/>
        </a:defRPr>
      </a:lvl8pPr>
      <a:lvl9pPr marL="18286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90000"/>
        </a:spcBef>
        <a:spcAft>
          <a:spcPct val="0"/>
        </a:spcAft>
        <a:buClr>
          <a:schemeClr val="bg2"/>
        </a:buClr>
        <a:buFont typeface="Wingdings" pitchFamily="2" charset="2"/>
        <a:buChar char="n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458788" indent="-188913" algn="l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chemeClr val="bg2"/>
        </a:buClr>
        <a:buFont typeface="Arial" charset="0"/>
        <a:buChar char="•"/>
        <a:defRPr sz="1600">
          <a:solidFill>
            <a:schemeClr val="tx1"/>
          </a:solidFill>
          <a:latin typeface="+mn-lt"/>
          <a:cs typeface="+mn-cs"/>
        </a:defRPr>
      </a:lvl2pPr>
      <a:lvl3pPr marL="623888" indent="-16192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bg2"/>
        </a:buClr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3pPr>
      <a:lvl4pPr marL="793750" indent="-166688" algn="l" rtl="0" eaLnBrk="0" fontAlgn="base" hangingPunct="0">
        <a:lnSpc>
          <a:spcPct val="90000"/>
        </a:lnSpc>
        <a:spcBef>
          <a:spcPct val="10000"/>
        </a:spcBef>
        <a:spcAft>
          <a:spcPct val="0"/>
        </a:spcAft>
        <a:buClr>
          <a:schemeClr val="bg2"/>
        </a:buClr>
        <a:buFont typeface="Arial" charset="0"/>
        <a:buChar char="-"/>
        <a:defRPr sz="1600">
          <a:solidFill>
            <a:schemeClr val="tx1"/>
          </a:solidFill>
          <a:latin typeface="+mn-lt"/>
          <a:cs typeface="+mn-cs"/>
        </a:defRPr>
      </a:lvl4pPr>
      <a:lvl5pPr marL="955675" indent="-15875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chemeClr val="bg2"/>
        </a:buClr>
        <a:buFont typeface="Arial" charset="0"/>
        <a:buChar char="­"/>
        <a:defRPr sz="1600">
          <a:solidFill>
            <a:schemeClr val="tx1"/>
          </a:solidFill>
          <a:latin typeface="+mn-lt"/>
          <a:cs typeface="+mn-cs"/>
        </a:defRPr>
      </a:lvl5pPr>
      <a:lvl6pPr marL="1414356" indent="-160326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chemeClr val="bg2"/>
        </a:buClr>
        <a:buFont typeface="Arial" charset="0"/>
        <a:buChar char="­"/>
        <a:defRPr sz="1600">
          <a:solidFill>
            <a:schemeClr val="tx1"/>
          </a:solidFill>
          <a:latin typeface="+mn-lt"/>
          <a:cs typeface="+mn-cs"/>
        </a:defRPr>
      </a:lvl6pPr>
      <a:lvl7pPr marL="1871520" indent="-160326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chemeClr val="bg2"/>
        </a:buClr>
        <a:buFont typeface="Arial" charset="0"/>
        <a:buChar char="­"/>
        <a:defRPr sz="1600">
          <a:solidFill>
            <a:schemeClr val="tx1"/>
          </a:solidFill>
          <a:latin typeface="+mn-lt"/>
          <a:cs typeface="+mn-cs"/>
        </a:defRPr>
      </a:lvl7pPr>
      <a:lvl8pPr marL="2328685" indent="-160326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chemeClr val="bg2"/>
        </a:buClr>
        <a:buFont typeface="Arial" charset="0"/>
        <a:buChar char="­"/>
        <a:defRPr sz="1600">
          <a:solidFill>
            <a:schemeClr val="tx1"/>
          </a:solidFill>
          <a:latin typeface="+mn-lt"/>
          <a:cs typeface="+mn-cs"/>
        </a:defRPr>
      </a:lvl8pPr>
      <a:lvl9pPr marL="2785851" indent="-160326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chemeClr val="bg2"/>
        </a:buClr>
        <a:buFont typeface="Arial" charset="0"/>
        <a:buChar char="­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33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5" algn="l" defTabSz="91433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1" algn="l" defTabSz="91433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5" algn="l" defTabSz="91433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0" algn="l" defTabSz="91433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6" algn="l" defTabSz="91433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0" algn="l" defTabSz="91433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6" algn="l" defTabSz="91433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1" algn="l" defTabSz="91433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280F6169-38FE-4D43-931B-75DCBAF30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D67E026-CA9D-4CE7-8F50-786D9315F1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B87351D-0748-4ECA-8FA1-525802B73D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Verdana" panose="020B060403050404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5/12/2021</a:t>
            </a:fld>
            <a:endParaRPr lang="en-US">
              <a:solidFill>
                <a:prstClr val="black">
                  <a:tint val="75000"/>
                </a:prstClr>
              </a:solidFill>
              <a:latin typeface="Verdana" panose="020B0604030504040204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3C33111-923A-4592-97A8-3CFB72DB7D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Verdana" panose="020B0604030504040204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40A99A5-B9C1-4B3F-B652-92C5DD77A4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Verdana" panose="020B060403050404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Verdana" panose="020B060403050404020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8530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lide1 Template_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2700"/>
            <a:ext cx="121793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03404" y="914400"/>
            <a:ext cx="59687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kern="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NATIONAL MANAGEMENT QUARTERLY</a:t>
            </a:r>
          </a:p>
          <a:p>
            <a:pPr algn="ctr"/>
            <a:r>
              <a:rPr lang="en-US" sz="3600" b="1" kern="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PERFORMANCE </a:t>
            </a:r>
            <a:r>
              <a:rPr lang="en-US" sz="3600" b="1" kern="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REVIEW (Q4) </a:t>
            </a:r>
            <a:endParaRPr lang="en-US" sz="3600" b="1" kern="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  <a:p>
            <a:pPr algn="ctr"/>
            <a:endParaRPr lang="en-US" sz="3600" b="1" kern="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  <a:p>
            <a:pPr algn="ctr"/>
            <a:r>
              <a:rPr lang="en-US" sz="3600" b="1" kern="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LMN  </a:t>
            </a:r>
            <a:r>
              <a:rPr lang="en-US" sz="3600" b="1" kern="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REGION</a:t>
            </a:r>
            <a:endParaRPr lang="en-US" sz="360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4970810"/>
            <a:ext cx="35108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Arial"/>
              </a:rPr>
              <a:t>Date: 17 May 2021</a:t>
            </a:r>
            <a:endParaRPr lang="en-US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23307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Top Corners Rounded 60">
            <a:extLst>
              <a:ext uri="{FF2B5EF4-FFF2-40B4-BE49-F238E27FC236}">
                <a16:creationId xmlns="" xmlns:a16="http://schemas.microsoft.com/office/drawing/2014/main" id="{935013CF-ED1D-4C99-9BBC-342742B95A80}"/>
              </a:ext>
            </a:extLst>
          </p:cNvPr>
          <p:cNvSpPr/>
          <p:nvPr/>
        </p:nvSpPr>
        <p:spPr>
          <a:xfrm rot="5400000">
            <a:off x="4821169" y="-4804500"/>
            <a:ext cx="1440000" cy="11049000"/>
          </a:xfrm>
          <a:prstGeom prst="round2SameRect">
            <a:avLst>
              <a:gd name="adj1" fmla="val 23278"/>
              <a:gd name="adj2" fmla="val 0"/>
            </a:avLst>
          </a:prstGeom>
          <a:gradFill flip="none" rotWithShape="1">
            <a:gsLst>
              <a:gs pos="100000">
                <a:srgbClr val="00CC99">
                  <a:alpha val="67000"/>
                  <a:lumMod val="92000"/>
                </a:srgbClr>
              </a:gs>
              <a:gs pos="30000">
                <a:srgbClr val="006600">
                  <a:alpha val="75000"/>
                </a:srgbClr>
              </a:gs>
              <a:gs pos="59000">
                <a:srgbClr val="009900">
                  <a:alpha val="71000"/>
                </a:srgb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28600" y="1673596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>
                <a:solidFill>
                  <a:prstClr val="black"/>
                </a:solidFill>
              </a:rPr>
              <a:t>     </a:t>
            </a:r>
            <a:r>
              <a:rPr lang="en-GB" sz="1800" b="1" kern="0" dirty="0" smtClean="0">
                <a:solidFill>
                  <a:prstClr val="black"/>
                </a:solidFill>
              </a:rPr>
              <a:t>3. </a:t>
            </a:r>
            <a:r>
              <a:rPr lang="en-GB" sz="1800" b="1" kern="0" dirty="0">
                <a:solidFill>
                  <a:prstClr val="black"/>
                </a:solidFill>
              </a:rPr>
              <a:t>SOURCE OF </a:t>
            </a:r>
            <a:r>
              <a:rPr lang="en-GB" sz="1800" b="1" kern="0" dirty="0" smtClean="0">
                <a:solidFill>
                  <a:prstClr val="black"/>
                </a:solidFill>
              </a:rPr>
              <a:t>UNDER-ACHIEVEMENT AT CORRECTIONAL CENTRE LEVEL</a:t>
            </a:r>
            <a:endParaRPr lang="en-ZA" sz="1800" b="1" kern="0" dirty="0">
              <a:solidFill>
                <a:prstClr val="black"/>
              </a:solidFill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/>
          </p:nvPr>
        </p:nvGraphicFramePr>
        <p:xfrm>
          <a:off x="215901" y="2042928"/>
          <a:ext cx="11747499" cy="2417445"/>
        </p:xfrm>
        <a:graphic>
          <a:graphicData uri="http://schemas.openxmlformats.org/drawingml/2006/table">
            <a:tbl>
              <a:tblPr firstRow="1" bandRow="1"/>
              <a:tblGrid>
                <a:gridCol w="1120623">
                  <a:extLst>
                    <a:ext uri="{9D8B030D-6E8A-4147-A177-3AD203B41FA5}">
                      <a16:colId xmlns="" xmlns:a16="http://schemas.microsoft.com/office/drawing/2014/main" val="3171785473"/>
                    </a:ext>
                  </a:extLst>
                </a:gridCol>
                <a:gridCol w="1477745">
                  <a:extLst>
                    <a:ext uri="{9D8B030D-6E8A-4147-A177-3AD203B41FA5}">
                      <a16:colId xmlns="" xmlns:a16="http://schemas.microsoft.com/office/drawing/2014/main" val="3307568538"/>
                    </a:ext>
                  </a:extLst>
                </a:gridCol>
                <a:gridCol w="1773294">
                  <a:extLst>
                    <a:ext uri="{9D8B030D-6E8A-4147-A177-3AD203B41FA5}">
                      <a16:colId xmlns="" xmlns:a16="http://schemas.microsoft.com/office/drawing/2014/main" val="3177246977"/>
                    </a:ext>
                  </a:extLst>
                </a:gridCol>
                <a:gridCol w="1625519">
                  <a:extLst>
                    <a:ext uri="{9D8B030D-6E8A-4147-A177-3AD203B41FA5}">
                      <a16:colId xmlns="" xmlns:a16="http://schemas.microsoft.com/office/drawing/2014/main" val="1905890460"/>
                    </a:ext>
                  </a:extLst>
                </a:gridCol>
                <a:gridCol w="1980881">
                  <a:extLst>
                    <a:ext uri="{9D8B030D-6E8A-4147-A177-3AD203B41FA5}">
                      <a16:colId xmlns="" xmlns:a16="http://schemas.microsoft.com/office/drawing/2014/main" val="551651354"/>
                    </a:ext>
                  </a:extLst>
                </a:gridCol>
                <a:gridCol w="2173825">
                  <a:extLst>
                    <a:ext uri="{9D8B030D-6E8A-4147-A177-3AD203B41FA5}">
                      <a16:colId xmlns="" xmlns:a16="http://schemas.microsoft.com/office/drawing/2014/main" val="106908959"/>
                    </a:ext>
                  </a:extLst>
                </a:gridCol>
                <a:gridCol w="1595612">
                  <a:extLst>
                    <a:ext uri="{9D8B030D-6E8A-4147-A177-3AD203B41FA5}">
                      <a16:colId xmlns="" xmlns:a16="http://schemas.microsoft.com/office/drawing/2014/main" val="2307743238"/>
                    </a:ext>
                  </a:extLst>
                </a:gridCol>
              </a:tblGrid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Q4 TARGET 2020/21</a:t>
                      </a:r>
                      <a:endParaRPr lang="en-US" sz="12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QUARTER 4</a:t>
                      </a:r>
                      <a:b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</a:b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PERFORMANCE</a:t>
                      </a:r>
                      <a:endParaRPr lang="en-US" sz="12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MANAGEMENT AREAS THAT CONTRIBUTED TOWARDS UNDER-ACHIEVEMENT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CORRECTIONAL CENTRE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REASONS FOR UNDER</a:t>
                      </a:r>
                    </a:p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PERFORMANCE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ROOT CAUSES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ASSOCIATED RISKS </a:t>
                      </a:r>
                      <a:endParaRPr lang="en-ZA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08647457"/>
                  </a:ext>
                </a:extLst>
              </a:tr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b="1" smtClean="0">
                          <a:solidFill>
                            <a:schemeClr val="tx1"/>
                          </a:solidFill>
                        </a:rPr>
                        <a:t>76.00%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400" b="1" i="0" u="none" strike="noStrike">
                          <a:solidFill>
                            <a:schemeClr val="bg1"/>
                          </a:solidFill>
                          <a:latin typeface="Calibri Light"/>
                        </a:rPr>
                        <a:t>66.67%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ZA" sz="140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Rustenburg </a:t>
                      </a:r>
                      <a:endParaRPr lang="en-ZA" sz="1400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ZA" sz="140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Rustenburg </a:t>
                      </a:r>
                      <a:r>
                        <a:rPr lang="en-ZA" sz="140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 CoE</a:t>
                      </a:r>
                      <a:r>
                        <a:rPr lang="en-ZA" sz="1400" baseline="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 </a:t>
                      </a:r>
                      <a:endParaRPr lang="en-ZA" sz="1400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l"/>
                      <a:r>
                        <a:rPr lang="en-ZA" sz="1400" dirty="0" smtClean="0">
                          <a:solidFill>
                            <a:schemeClr val="tx1"/>
                          </a:solidFill>
                        </a:rPr>
                        <a:t>The moral of student was very low due to COVID-19 Regulations and the fact that schools were stopped for few months also had an effect on the studies 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buFont typeface="Wingdings" pitchFamily="2" charset="2"/>
                        <a:buChar char="v"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Covid -19 </a:t>
                      </a:r>
                    </a:p>
                    <a:p>
                      <a:pPr algn="l">
                        <a:buFont typeface="Wingdings" pitchFamily="2" charset="2"/>
                        <a:buNone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Regulations </a:t>
                      </a:r>
                    </a:p>
                    <a:p>
                      <a:pPr algn="l">
                        <a:buFont typeface="Wingdings" pitchFamily="2" charset="2"/>
                        <a:buChar char="v"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Low morale of learners 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buFont typeface="Wingdings" pitchFamily="2" charset="2"/>
                        <a:buChar char="v"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Re-Offending</a:t>
                      </a:r>
                    </a:p>
                    <a:p>
                      <a:pPr algn="l">
                        <a:buFont typeface="Wingdings" pitchFamily="2" charset="2"/>
                        <a:buChar char="v"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Leaving School</a:t>
                      </a:r>
                    </a:p>
                    <a:p>
                      <a:pPr algn="l">
                        <a:buFont typeface="Wingdings" pitchFamily="2" charset="2"/>
                        <a:buChar char="v"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Gangsterism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96501867"/>
                  </a:ext>
                </a:extLst>
              </a:tr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76.00%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400" b="1" i="0" u="none" strike="noStrike" dirty="0">
                          <a:solidFill>
                            <a:schemeClr val="bg1"/>
                          </a:solidFill>
                          <a:latin typeface="Calibri Light"/>
                        </a:rPr>
                        <a:t>37.50%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Kutama-Sinthumule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 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Kutama-Sinthumule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 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50242310"/>
                  </a:ext>
                </a:extLst>
              </a:tr>
            </a:tbl>
          </a:graphicData>
        </a:graphic>
      </p:graphicFrame>
      <p:sp>
        <p:nvSpPr>
          <p:cNvPr id="13" name="Title 1"/>
          <p:cNvSpPr txBox="1">
            <a:spLocks/>
          </p:cNvSpPr>
          <p:nvPr/>
        </p:nvSpPr>
        <p:spPr>
          <a:xfrm>
            <a:off x="29369" y="56775"/>
            <a:ext cx="10956131" cy="52336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16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331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49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6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ZA" sz="3200" kern="0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PERFORMANCE INDICATOR NOT ACHIEVED:</a:t>
            </a:r>
          </a:p>
          <a:p>
            <a:pPr lvl="0" eaLnBrk="1" hangingPunct="1">
              <a:lnSpc>
                <a:spcPct val="100000"/>
              </a:lnSpc>
              <a:spcAft>
                <a:spcPts val="600"/>
              </a:spcAft>
            </a:pPr>
            <a:r>
              <a:rPr lang="en-ZA" sz="2400" b="0" kern="0" dirty="0" smtClean="0">
                <a:solidFill>
                  <a:srgbClr val="FFFFFF"/>
                </a:solidFill>
                <a:latin typeface="Arial Black" panose="020B0A04020102020204" pitchFamily="34" charset="0"/>
                <a:cs typeface="Arial" charset="0"/>
              </a:rPr>
              <a:t>Grade </a:t>
            </a:r>
            <a:r>
              <a:rPr lang="en-ZA" sz="2400" b="0" kern="0" dirty="0" smtClean="0">
                <a:solidFill>
                  <a:srgbClr val="FFFFFF"/>
                </a:solidFill>
                <a:latin typeface="Arial Black" panose="020B0A04020102020204" pitchFamily="34" charset="0"/>
                <a:cs typeface="Arial" charset="0"/>
              </a:rPr>
              <a:t>12 (National Senior Certificate) pass rate obtained per academic year</a:t>
            </a:r>
            <a:endParaRPr lang="en-GB" sz="3200" kern="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724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Top Corners Rounded 60">
            <a:extLst>
              <a:ext uri="{FF2B5EF4-FFF2-40B4-BE49-F238E27FC236}">
                <a16:creationId xmlns="" xmlns:a16="http://schemas.microsoft.com/office/drawing/2014/main" id="{935013CF-ED1D-4C99-9BBC-342742B95A80}"/>
              </a:ext>
            </a:extLst>
          </p:cNvPr>
          <p:cNvSpPr/>
          <p:nvPr/>
        </p:nvSpPr>
        <p:spPr>
          <a:xfrm rot="5400000">
            <a:off x="4821169" y="-4804500"/>
            <a:ext cx="1440000" cy="11049000"/>
          </a:xfrm>
          <a:prstGeom prst="round2SameRect">
            <a:avLst>
              <a:gd name="adj1" fmla="val 23278"/>
              <a:gd name="adj2" fmla="val 0"/>
            </a:avLst>
          </a:prstGeom>
          <a:gradFill flip="none" rotWithShape="1">
            <a:gsLst>
              <a:gs pos="100000">
                <a:srgbClr val="00CC99">
                  <a:alpha val="67000"/>
                  <a:lumMod val="92000"/>
                </a:srgbClr>
              </a:gs>
              <a:gs pos="30000">
                <a:srgbClr val="006600">
                  <a:alpha val="75000"/>
                </a:srgbClr>
              </a:gs>
              <a:gs pos="59000">
                <a:srgbClr val="009900">
                  <a:alpha val="71000"/>
                </a:srgb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28600" y="1673596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/>
              <a:t>     </a:t>
            </a:r>
            <a:r>
              <a:rPr lang="en-GB" sz="1800" b="1" kern="0" dirty="0" smtClean="0"/>
              <a:t>4. PROJECT PLAN TO ADDRESS UNDER PERFORMANCE</a:t>
            </a:r>
            <a:endParaRPr lang="en-ZA" sz="1800" b="1" kern="0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/>
          </p:nvPr>
        </p:nvGraphicFramePr>
        <p:xfrm>
          <a:off x="215900" y="2042928"/>
          <a:ext cx="11671302" cy="1706112"/>
        </p:xfrm>
        <a:graphic>
          <a:graphicData uri="http://schemas.openxmlformats.org/drawingml/2006/table">
            <a:tbl>
              <a:tblPr firstRow="1" bandRow="1"/>
              <a:tblGrid>
                <a:gridCol w="1945217">
                  <a:extLst>
                    <a:ext uri="{9D8B030D-6E8A-4147-A177-3AD203B41FA5}">
                      <a16:colId xmlns="" xmlns:a16="http://schemas.microsoft.com/office/drawing/2014/main" val="3171785473"/>
                    </a:ext>
                  </a:extLst>
                </a:gridCol>
                <a:gridCol w="1945217">
                  <a:extLst>
                    <a:ext uri="{9D8B030D-6E8A-4147-A177-3AD203B41FA5}">
                      <a16:colId xmlns="" xmlns:a16="http://schemas.microsoft.com/office/drawing/2014/main" val="3307568538"/>
                    </a:ext>
                  </a:extLst>
                </a:gridCol>
                <a:gridCol w="1945217">
                  <a:extLst>
                    <a:ext uri="{9D8B030D-6E8A-4147-A177-3AD203B41FA5}">
                      <a16:colId xmlns="" xmlns:a16="http://schemas.microsoft.com/office/drawing/2014/main" val="3177246977"/>
                    </a:ext>
                  </a:extLst>
                </a:gridCol>
                <a:gridCol w="1945217">
                  <a:extLst>
                    <a:ext uri="{9D8B030D-6E8A-4147-A177-3AD203B41FA5}">
                      <a16:colId xmlns="" xmlns:a16="http://schemas.microsoft.com/office/drawing/2014/main" val="1905890460"/>
                    </a:ext>
                  </a:extLst>
                </a:gridCol>
                <a:gridCol w="1945217">
                  <a:extLst>
                    <a:ext uri="{9D8B030D-6E8A-4147-A177-3AD203B41FA5}">
                      <a16:colId xmlns="" xmlns:a16="http://schemas.microsoft.com/office/drawing/2014/main" val="551651354"/>
                    </a:ext>
                  </a:extLst>
                </a:gridCol>
                <a:gridCol w="1945217">
                  <a:extLst>
                    <a:ext uri="{9D8B030D-6E8A-4147-A177-3AD203B41FA5}">
                      <a16:colId xmlns="" xmlns:a16="http://schemas.microsoft.com/office/drawing/2014/main" val="106908959"/>
                    </a:ext>
                  </a:extLst>
                </a:gridCol>
              </a:tblGrid>
              <a:tr h="547872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MANAGEMENT AREA</a:t>
                      </a:r>
                      <a:endParaRPr lang="en-US" sz="14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CORRECTIONAL CENTRE</a:t>
                      </a:r>
                      <a:endParaRPr lang="en-US" sz="14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ACTIVITY / ACTIVITIES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RESPONSIBILITY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TIME FRAME</a:t>
                      </a:r>
                      <a:endParaRPr lang="en-US" sz="14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PROGRESS</a:t>
                      </a:r>
                      <a:endParaRPr lang="en-US" sz="14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08647457"/>
                  </a:ext>
                </a:extLst>
              </a:tr>
              <a:tr h="375654">
                <a:tc>
                  <a:txBody>
                    <a:bodyPr/>
                    <a:lstStyle/>
                    <a:p>
                      <a:r>
                        <a:rPr lang="en-ZA" sz="140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Rustenburg </a:t>
                      </a:r>
                      <a:endParaRPr lang="en-ZA" sz="1400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ZA" sz="140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Rustenburg </a:t>
                      </a:r>
                      <a:r>
                        <a:rPr lang="en-ZA" sz="140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CoE</a:t>
                      </a:r>
                      <a:r>
                        <a:rPr lang="en-ZA" sz="1400" baseline="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 </a:t>
                      </a:r>
                      <a:endParaRPr lang="en-ZA" sz="1400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l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Encouragement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of learners at the beginning of the school calendar 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HCC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School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Principals 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Q2 2021/2021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buFont typeface="Wingdings" pitchFamily="2" charset="2"/>
                        <a:buChar char="v"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All registered</a:t>
                      </a:r>
                    </a:p>
                    <a:p>
                      <a:pPr algn="l">
                        <a:buFont typeface="Wingdings" pitchFamily="2" charset="2"/>
                        <a:buNone/>
                      </a:pP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learners are</a:t>
                      </a:r>
                    </a:p>
                    <a:p>
                      <a:pPr algn="l">
                        <a:buFont typeface="Wingdings" pitchFamily="2" charset="2"/>
                        <a:buNone/>
                      </a:pP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attending  classes</a:t>
                      </a:r>
                    </a:p>
                    <a:p>
                      <a:pPr algn="l">
                        <a:buFont typeface="Wingdings" pitchFamily="2" charset="2"/>
                        <a:buChar char="v"/>
                      </a:pP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Monitoring of the curriculum is done 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96501867"/>
                  </a:ext>
                </a:extLst>
              </a:tr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Kutama-Sinthumule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 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Kutama-Sinthumule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 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50242310"/>
                  </a:ext>
                </a:extLst>
              </a:tr>
            </a:tbl>
          </a:graphicData>
        </a:graphic>
      </p:graphicFrame>
      <p:sp>
        <p:nvSpPr>
          <p:cNvPr id="13" name="Title 1"/>
          <p:cNvSpPr txBox="1">
            <a:spLocks/>
          </p:cNvSpPr>
          <p:nvPr/>
        </p:nvSpPr>
        <p:spPr>
          <a:xfrm>
            <a:off x="29369" y="56775"/>
            <a:ext cx="10956131" cy="52336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16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331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49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6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ZA" sz="3200" kern="0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PLAN TO ADDRESS UNDER PERFORMANCE:</a:t>
            </a:r>
          </a:p>
          <a:p>
            <a:pPr lvl="0" eaLnBrk="1" hangingPunct="1">
              <a:lnSpc>
                <a:spcPct val="100000"/>
              </a:lnSpc>
              <a:spcAft>
                <a:spcPts val="600"/>
              </a:spcAft>
            </a:pPr>
            <a:r>
              <a:rPr lang="en-ZA" sz="2400" b="0" kern="0" dirty="0" smtClean="0">
                <a:solidFill>
                  <a:srgbClr val="FFFFFF"/>
                </a:solidFill>
                <a:latin typeface="Arial Black" panose="020B0A04020102020204" pitchFamily="34" charset="0"/>
                <a:cs typeface="Arial" charset="0"/>
              </a:rPr>
              <a:t>Grade </a:t>
            </a:r>
            <a:r>
              <a:rPr lang="en-ZA" sz="2400" b="0" kern="0" dirty="0" smtClean="0">
                <a:solidFill>
                  <a:srgbClr val="FFFFFF"/>
                </a:solidFill>
                <a:latin typeface="Arial Black" panose="020B0A04020102020204" pitchFamily="34" charset="0"/>
                <a:cs typeface="Arial" charset="0"/>
              </a:rPr>
              <a:t>12 (National Senior Certificate) pass rate obtained per academic year</a:t>
            </a:r>
            <a:r>
              <a:rPr lang="en-US" sz="2400" kern="0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 </a:t>
            </a:r>
            <a:endParaRPr lang="en-ZA" sz="3200" kern="0" dirty="0" smtClean="0">
              <a:solidFill>
                <a:srgbClr val="FFFFFF"/>
              </a:solidFill>
              <a:latin typeface="Arial Black" panose="020B0A04020102020204" pitchFamily="34" charset="0"/>
            </a:endParaRPr>
          </a:p>
          <a:p>
            <a:endParaRPr lang="en-GB" sz="3200" kern="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133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Top Corners Rounded 60">
            <a:extLst>
              <a:ext uri="{FF2B5EF4-FFF2-40B4-BE49-F238E27FC236}">
                <a16:creationId xmlns="" xmlns:a16="http://schemas.microsoft.com/office/drawing/2014/main" id="{935013CF-ED1D-4C99-9BBC-342742B95A80}"/>
              </a:ext>
            </a:extLst>
          </p:cNvPr>
          <p:cNvSpPr/>
          <p:nvPr/>
        </p:nvSpPr>
        <p:spPr>
          <a:xfrm rot="5400000">
            <a:off x="4804500" y="-4804500"/>
            <a:ext cx="1440000" cy="11049000"/>
          </a:xfrm>
          <a:prstGeom prst="round2SameRect">
            <a:avLst>
              <a:gd name="adj1" fmla="val 23278"/>
              <a:gd name="adj2" fmla="val 0"/>
            </a:avLst>
          </a:prstGeom>
          <a:gradFill flip="none" rotWithShape="1">
            <a:gsLst>
              <a:gs pos="100000">
                <a:srgbClr val="00CC99">
                  <a:alpha val="67000"/>
                  <a:lumMod val="92000"/>
                </a:srgbClr>
              </a:gs>
              <a:gs pos="30000">
                <a:srgbClr val="006600">
                  <a:alpha val="75000"/>
                </a:srgbClr>
              </a:gs>
              <a:gs pos="59000">
                <a:srgbClr val="009900">
                  <a:alpha val="71000"/>
                </a:srgb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54000" y="596901"/>
            <a:ext cx="10188575" cy="843099"/>
          </a:xfrm>
          <a:prstGeom prst="rect">
            <a:avLst/>
          </a:prstGeom>
        </p:spPr>
        <p:txBody>
          <a:bodyPr/>
          <a:lstStyle/>
          <a:p>
            <a:r>
              <a:rPr lang="en-ZA" sz="32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SUMMARY OF IMPROVEMENTS FOR Q4</a:t>
            </a:r>
            <a:endParaRPr lang="en-GB" sz="32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0" y="1905000"/>
          <a:ext cx="11049000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49000"/>
              </a:tblGrid>
              <a:tr h="370840">
                <a:tc>
                  <a:txBody>
                    <a:bodyPr/>
                    <a:lstStyle/>
                    <a:p>
                      <a:r>
                        <a:rPr lang="en-ZA" b="0" dirty="0" smtClean="0">
                          <a:solidFill>
                            <a:schemeClr val="tx1"/>
                          </a:solidFill>
                        </a:rPr>
                        <a:t>The Region managed to improve on Restorative Justice indicators</a:t>
                      </a:r>
                      <a:r>
                        <a:rPr lang="en-ZA" b="0" baseline="0" dirty="0" smtClean="0">
                          <a:solidFill>
                            <a:schemeClr val="tx1"/>
                          </a:solidFill>
                        </a:rPr>
                        <a:t> that were not performed from Q1 to Q3</a:t>
                      </a:r>
                      <a:endParaRPr lang="en-Z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ZA" dirty="0" smtClean="0">
                          <a:solidFill>
                            <a:schemeClr val="tx1"/>
                          </a:solidFill>
                        </a:rPr>
                        <a:t>Successful</a:t>
                      </a:r>
                      <a:r>
                        <a:rPr lang="en-ZA" baseline="0" dirty="0" smtClean="0">
                          <a:solidFill>
                            <a:schemeClr val="tx1"/>
                          </a:solidFill>
                        </a:rPr>
                        <a:t> i</a:t>
                      </a:r>
                      <a:r>
                        <a:rPr lang="en-ZA" dirty="0" smtClean="0">
                          <a:solidFill>
                            <a:schemeClr val="tx1"/>
                          </a:solidFill>
                        </a:rPr>
                        <a:t>mplementation</a:t>
                      </a:r>
                      <a:r>
                        <a:rPr lang="en-ZA" baseline="0" dirty="0" smtClean="0">
                          <a:solidFill>
                            <a:schemeClr val="tx1"/>
                          </a:solidFill>
                        </a:rPr>
                        <a:t> of catch-up plans for Spiritual, Psychological and Social Works Services to ensure achievement on these indicators </a:t>
                      </a:r>
                      <a:endParaRPr lang="en-Z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ZA" dirty="0" smtClean="0">
                          <a:solidFill>
                            <a:schemeClr val="tx1"/>
                          </a:solidFill>
                        </a:rPr>
                        <a:t>The Region managed to perfor</a:t>
                      </a:r>
                      <a:r>
                        <a:rPr lang="en-ZA" baseline="0" dirty="0" smtClean="0">
                          <a:solidFill>
                            <a:schemeClr val="tx1"/>
                          </a:solidFill>
                        </a:rPr>
                        <a:t>m on 27 indicators as compared to Q3 were the performance was only on 18 indicators.</a:t>
                      </a:r>
                      <a:endParaRPr lang="en-Z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8021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lide1 Template_1.2_back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2540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58529" y="271596"/>
            <a:ext cx="4522887" cy="707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4000" dirty="0">
                <a:solidFill>
                  <a:prstClr val="white"/>
                </a:solidFill>
                <a:latin typeface="Calibri"/>
                <a:cs typeface="Arial Black"/>
              </a:rPr>
              <a:t>Thank You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03500" y="423997"/>
            <a:ext cx="63381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ZA" sz="2000" b="1" dirty="0">
                <a:solidFill>
                  <a:srgbClr val="005300"/>
                </a:solidFill>
                <a:latin typeface="Calibri"/>
                <a:cs typeface="Arial Black"/>
              </a:rPr>
              <a:t>THANK YOU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ZA" sz="2000" b="1" dirty="0">
              <a:solidFill>
                <a:srgbClr val="005300"/>
              </a:solidFill>
              <a:latin typeface="Calibri"/>
              <a:cs typeface="Arial Black"/>
            </a:endParaRP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ZA" sz="2000" b="1" dirty="0">
                <a:solidFill>
                  <a:srgbClr val="005300"/>
                </a:solidFill>
                <a:latin typeface="Calibri"/>
                <a:cs typeface="Arial Black"/>
              </a:rPr>
              <a:t>STRIVING FOR A SOUTH AFRICA IN WHICH PEOPLE ARE AND FEEL SAFE</a:t>
            </a:r>
          </a:p>
        </p:txBody>
      </p:sp>
    </p:spTree>
    <p:extLst>
      <p:ext uri="{BB962C8B-B14F-4D97-AF65-F5344CB8AC3E}">
        <p14:creationId xmlns:p14="http://schemas.microsoft.com/office/powerpoint/2010/main" xmlns="" val="116540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DBE75937-E151-4B2B-8C64-9A22524FD06C}"/>
              </a:ext>
            </a:extLst>
          </p:cNvPr>
          <p:cNvSpPr/>
          <p:nvPr/>
        </p:nvSpPr>
        <p:spPr>
          <a:xfrm>
            <a:off x="0" y="4292600"/>
            <a:ext cx="12192000" cy="114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D9DE8BFE-FE5B-4B85-95C6-4BC24BEA18CB}"/>
              </a:ext>
            </a:extLst>
          </p:cNvPr>
          <p:cNvSpPr/>
          <p:nvPr/>
        </p:nvSpPr>
        <p:spPr>
          <a:xfrm>
            <a:off x="2311400" y="0"/>
            <a:ext cx="11887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343C31C0-A678-488B-954D-3C31F9292F64}"/>
              </a:ext>
            </a:extLst>
          </p:cNvPr>
          <p:cNvSpPr/>
          <p:nvPr/>
        </p:nvSpPr>
        <p:spPr>
          <a:xfrm>
            <a:off x="2420173" y="-1"/>
            <a:ext cx="9761728" cy="4292600"/>
          </a:xfrm>
          <a:prstGeom prst="rect">
            <a:avLst/>
          </a:prstGeom>
          <a:solidFill>
            <a:schemeClr val="accent6">
              <a:lumMod val="7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6B460027-1BF7-4B04-A53C-BB6E7681BBF8}"/>
              </a:ext>
            </a:extLst>
          </p:cNvPr>
          <p:cNvSpPr/>
          <p:nvPr/>
        </p:nvSpPr>
        <p:spPr>
          <a:xfrm>
            <a:off x="2420173" y="4415868"/>
            <a:ext cx="9761728" cy="2451101"/>
          </a:xfrm>
          <a:prstGeom prst="rect">
            <a:avLst/>
          </a:prstGeom>
          <a:solidFill>
            <a:schemeClr val="accent6">
              <a:lumMod val="60000"/>
              <a:lumOff val="40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07492E08-0E2F-4761-9D2E-B3813C92F001}"/>
              </a:ext>
            </a:extLst>
          </p:cNvPr>
          <p:cNvSpPr/>
          <p:nvPr/>
        </p:nvSpPr>
        <p:spPr>
          <a:xfrm>
            <a:off x="2908169" y="532169"/>
            <a:ext cx="7851332" cy="3323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5400" dirty="0">
                <a:solidFill>
                  <a:prstClr val="white"/>
                </a:solidFill>
                <a:latin typeface="Consolas" panose="020B0609020204030204"/>
              </a:rPr>
              <a:t>2020/21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5400" dirty="0">
                <a:solidFill>
                  <a:prstClr val="white"/>
                </a:solidFill>
                <a:latin typeface="Consolas" panose="020B0609020204030204"/>
              </a:rPr>
              <a:t>PERFORMANCE TARGETS NOT ACHIEVED DURING QUARTER 4</a:t>
            </a:r>
          </a:p>
        </p:txBody>
      </p:sp>
    </p:spTree>
    <p:extLst>
      <p:ext uri="{BB962C8B-B14F-4D97-AF65-F5344CB8AC3E}">
        <p14:creationId xmlns:p14="http://schemas.microsoft.com/office/powerpoint/2010/main" xmlns="" val="894601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Top Corners Rounded 60">
            <a:extLst>
              <a:ext uri="{FF2B5EF4-FFF2-40B4-BE49-F238E27FC236}">
                <a16:creationId xmlns="" xmlns:a16="http://schemas.microsoft.com/office/drawing/2014/main" id="{935013CF-ED1D-4C99-9BBC-342742B95A80}"/>
              </a:ext>
            </a:extLst>
          </p:cNvPr>
          <p:cNvSpPr/>
          <p:nvPr/>
        </p:nvSpPr>
        <p:spPr>
          <a:xfrm rot="5400000">
            <a:off x="4804500" y="-4804500"/>
            <a:ext cx="1440000" cy="11049000"/>
          </a:xfrm>
          <a:prstGeom prst="round2SameRect">
            <a:avLst>
              <a:gd name="adj1" fmla="val 23278"/>
              <a:gd name="adj2" fmla="val 0"/>
            </a:avLst>
          </a:prstGeom>
          <a:gradFill flip="none" rotWithShape="1">
            <a:gsLst>
              <a:gs pos="100000">
                <a:srgbClr val="00CC99">
                  <a:alpha val="67000"/>
                  <a:lumMod val="92000"/>
                </a:srgbClr>
              </a:gs>
              <a:gs pos="30000">
                <a:srgbClr val="006600">
                  <a:alpha val="75000"/>
                </a:srgbClr>
              </a:gs>
              <a:gs pos="59000">
                <a:srgbClr val="009900">
                  <a:alpha val="71000"/>
                </a:srgb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70841"/>
            <a:ext cx="7983537" cy="393699"/>
          </a:xfrm>
        </p:spPr>
        <p:txBody>
          <a:bodyPr/>
          <a:lstStyle/>
          <a:p>
            <a:r>
              <a:rPr lang="en-ZA" sz="2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Notes to the presentation</a:t>
            </a:r>
            <a:endParaRPr lang="en-GB" sz="2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0200" y="1814313"/>
            <a:ext cx="112522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000" dirty="0"/>
              <a:t>Regions to focus on targets not achieved </a:t>
            </a:r>
            <a:r>
              <a:rPr lang="en-ZA" sz="2000" dirty="0" smtClean="0"/>
              <a:t>for the Quarter </a:t>
            </a:r>
            <a:r>
              <a:rPr lang="en-ZA" sz="2000" dirty="0"/>
              <a:t>(</a:t>
            </a:r>
            <a:r>
              <a:rPr lang="en-ZA" sz="2000" b="1" dirty="0"/>
              <a:t>APP tabled in Parliament on </a:t>
            </a:r>
            <a:r>
              <a:rPr lang="en-ZA" sz="2000" b="1" dirty="0" smtClean="0"/>
              <a:t>09 July 2021</a:t>
            </a:r>
            <a:r>
              <a:rPr lang="en-ZA" sz="2000" dirty="0" smtClean="0"/>
              <a:t>)</a:t>
            </a:r>
            <a:endParaRPr lang="en-ZA" sz="2000" dirty="0"/>
          </a:p>
          <a:p>
            <a:endParaRPr lang="en-ZA" sz="2000" dirty="0"/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en-ZA" sz="2000" dirty="0"/>
              <a:t>Reports should indicate what was planned against what was not achieved</a:t>
            </a:r>
            <a:endParaRPr lang="en-GB" sz="2000" dirty="0"/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en-ZA" sz="2000" dirty="0"/>
              <a:t>Include under achievement at source (Correctional Centres and Management Areas)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en-ZA" sz="2000" dirty="0"/>
              <a:t>Identify root causes of the under achievement and associated risks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en-ZA" sz="2000" dirty="0"/>
              <a:t>Explain the corrective actions required in a </a:t>
            </a:r>
            <a:r>
              <a:rPr lang="en-ZA" sz="2000" dirty="0" err="1"/>
              <a:t>projectised</a:t>
            </a:r>
            <a:r>
              <a:rPr lang="en-ZA" sz="2000" dirty="0"/>
              <a:t> approach (i.e. what needs to be done, when and by whom, when is the target expected to be achieved)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en-ZA" sz="2000" dirty="0"/>
              <a:t>What are the long term solutions to ensure that the problems identified do not reoccur 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en-ZA" sz="2000" dirty="0"/>
              <a:t>Where the reasons for under-performance are COVID related, what are the alternative modes of delivery that will be implemented for </a:t>
            </a:r>
            <a:r>
              <a:rPr lang="en-ZA" sz="2000" dirty="0" smtClean="0"/>
              <a:t>Q4 </a:t>
            </a:r>
            <a:r>
              <a:rPr lang="en-ZA" sz="2000" dirty="0"/>
              <a:t>to ensure performance gets back on track</a:t>
            </a:r>
          </a:p>
        </p:txBody>
      </p:sp>
    </p:spTree>
    <p:extLst>
      <p:ext uri="{BB962C8B-B14F-4D97-AF65-F5344CB8AC3E}">
        <p14:creationId xmlns:p14="http://schemas.microsoft.com/office/powerpoint/2010/main" xmlns="" val="4051699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trellis">
          <a:fgClr>
            <a:srgbClr val="FFFFFF"/>
          </a:fgClr>
          <a:bgClr>
            <a:srgbClr val="BCEABC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5498" y="-21773"/>
            <a:ext cx="8392701" cy="6270173"/>
            <a:chOff x="65499" y="-21773"/>
            <a:chExt cx="7302314" cy="5185651"/>
          </a:xfrm>
        </p:grpSpPr>
        <p:sp>
          <p:nvSpPr>
            <p:cNvPr id="3" name="Rectangle: Top Corners Rounded 24">
              <a:extLst>
                <a:ext uri="{FF2B5EF4-FFF2-40B4-BE49-F238E27FC236}">
                  <a16:creationId xmlns="" xmlns:a16="http://schemas.microsoft.com/office/drawing/2014/main" id="{0DC4C310-37AB-43E0-9D8B-683A5AE91EB8}"/>
                </a:ext>
              </a:extLst>
            </p:cNvPr>
            <p:cNvSpPr/>
            <p:nvPr/>
          </p:nvSpPr>
          <p:spPr>
            <a:xfrm rot="10800000">
              <a:off x="575313" y="-10887"/>
              <a:ext cx="6282685" cy="5174765"/>
            </a:xfrm>
            <a:prstGeom prst="round2SameRect">
              <a:avLst>
                <a:gd name="adj1" fmla="val 13687"/>
                <a:gd name="adj2" fmla="val 0"/>
              </a:avLst>
            </a:prstGeom>
            <a:gradFill flip="none" rotWithShape="1">
              <a:gsLst>
                <a:gs pos="99000">
                  <a:srgbClr val="00CC99"/>
                </a:gs>
                <a:gs pos="1000">
                  <a:srgbClr val="009900"/>
                </a:gs>
              </a:gsLst>
              <a:lin ang="162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" name="Isosceles Triangle 3"/>
            <p:cNvSpPr/>
            <p:nvPr/>
          </p:nvSpPr>
          <p:spPr bwMode="auto">
            <a:xfrm>
              <a:off x="6847113" y="-21773"/>
              <a:ext cx="520700" cy="1270000"/>
            </a:xfrm>
            <a:custGeom>
              <a:avLst/>
              <a:gdLst>
                <a:gd name="connsiteX0" fmla="*/ 0 w 431800"/>
                <a:gd name="connsiteY0" fmla="*/ 1143000 h 1143000"/>
                <a:gd name="connsiteX1" fmla="*/ 215900 w 431800"/>
                <a:gd name="connsiteY1" fmla="*/ 0 h 1143000"/>
                <a:gd name="connsiteX2" fmla="*/ 431800 w 431800"/>
                <a:gd name="connsiteY2" fmla="*/ 1143000 h 1143000"/>
                <a:gd name="connsiteX3" fmla="*/ 0 w 431800"/>
                <a:gd name="connsiteY3" fmla="*/ 1143000 h 1143000"/>
                <a:gd name="connsiteX0" fmla="*/ 0 w 647700"/>
                <a:gd name="connsiteY0" fmla="*/ 1117600 h 1117600"/>
                <a:gd name="connsiteX1" fmla="*/ 647700 w 647700"/>
                <a:gd name="connsiteY1" fmla="*/ 0 h 1117600"/>
                <a:gd name="connsiteX2" fmla="*/ 431800 w 647700"/>
                <a:gd name="connsiteY2" fmla="*/ 1117600 h 1117600"/>
                <a:gd name="connsiteX3" fmla="*/ 0 w 647700"/>
                <a:gd name="connsiteY3" fmla="*/ 1117600 h 1117600"/>
                <a:gd name="connsiteX0" fmla="*/ 0 w 647700"/>
                <a:gd name="connsiteY0" fmla="*/ 1117600 h 1244600"/>
                <a:gd name="connsiteX1" fmla="*/ 647700 w 647700"/>
                <a:gd name="connsiteY1" fmla="*/ 0 h 1244600"/>
                <a:gd name="connsiteX2" fmla="*/ 558800 w 647700"/>
                <a:gd name="connsiteY2" fmla="*/ 1244600 h 1244600"/>
                <a:gd name="connsiteX3" fmla="*/ 0 w 647700"/>
                <a:gd name="connsiteY3" fmla="*/ 1117600 h 1244600"/>
                <a:gd name="connsiteX0" fmla="*/ 0 w 647700"/>
                <a:gd name="connsiteY0" fmla="*/ 1270000 h 1397000"/>
                <a:gd name="connsiteX1" fmla="*/ 647700 w 647700"/>
                <a:gd name="connsiteY1" fmla="*/ 0 h 1397000"/>
                <a:gd name="connsiteX2" fmla="*/ 558800 w 647700"/>
                <a:gd name="connsiteY2" fmla="*/ 1397000 h 1397000"/>
                <a:gd name="connsiteX3" fmla="*/ 0 w 647700"/>
                <a:gd name="connsiteY3" fmla="*/ 1270000 h 1397000"/>
                <a:gd name="connsiteX0" fmla="*/ 0 w 469900"/>
                <a:gd name="connsiteY0" fmla="*/ 1701800 h 1701800"/>
                <a:gd name="connsiteX1" fmla="*/ 469900 w 469900"/>
                <a:gd name="connsiteY1" fmla="*/ 0 h 1701800"/>
                <a:gd name="connsiteX2" fmla="*/ 381000 w 469900"/>
                <a:gd name="connsiteY2" fmla="*/ 1397000 h 1701800"/>
                <a:gd name="connsiteX3" fmla="*/ 0 w 469900"/>
                <a:gd name="connsiteY3" fmla="*/ 1701800 h 1701800"/>
                <a:gd name="connsiteX0" fmla="*/ 0 w 596900"/>
                <a:gd name="connsiteY0" fmla="*/ 1346200 h 1397000"/>
                <a:gd name="connsiteX1" fmla="*/ 596900 w 596900"/>
                <a:gd name="connsiteY1" fmla="*/ 0 h 1397000"/>
                <a:gd name="connsiteX2" fmla="*/ 508000 w 596900"/>
                <a:gd name="connsiteY2" fmla="*/ 1397000 h 1397000"/>
                <a:gd name="connsiteX3" fmla="*/ 0 w 596900"/>
                <a:gd name="connsiteY3" fmla="*/ 1346200 h 1397000"/>
                <a:gd name="connsiteX0" fmla="*/ 0 w 596900"/>
                <a:gd name="connsiteY0" fmla="*/ 1346200 h 1397000"/>
                <a:gd name="connsiteX1" fmla="*/ 596900 w 596900"/>
                <a:gd name="connsiteY1" fmla="*/ 0 h 1397000"/>
                <a:gd name="connsiteX2" fmla="*/ 584200 w 596900"/>
                <a:gd name="connsiteY2" fmla="*/ 1397000 h 1397000"/>
                <a:gd name="connsiteX3" fmla="*/ 0 w 596900"/>
                <a:gd name="connsiteY3" fmla="*/ 1346200 h 1397000"/>
                <a:gd name="connsiteX0" fmla="*/ 0 w 584200"/>
                <a:gd name="connsiteY0" fmla="*/ 1193800 h 1244600"/>
                <a:gd name="connsiteX1" fmla="*/ 495300 w 584200"/>
                <a:gd name="connsiteY1" fmla="*/ 0 h 1244600"/>
                <a:gd name="connsiteX2" fmla="*/ 584200 w 584200"/>
                <a:gd name="connsiteY2" fmla="*/ 1244600 h 1244600"/>
                <a:gd name="connsiteX3" fmla="*/ 0 w 584200"/>
                <a:gd name="connsiteY3" fmla="*/ 1193800 h 1244600"/>
                <a:gd name="connsiteX0" fmla="*/ 0 w 584200"/>
                <a:gd name="connsiteY0" fmla="*/ 1219200 h 1270000"/>
                <a:gd name="connsiteX1" fmla="*/ 571500 w 584200"/>
                <a:gd name="connsiteY1" fmla="*/ 0 h 1270000"/>
                <a:gd name="connsiteX2" fmla="*/ 584200 w 584200"/>
                <a:gd name="connsiteY2" fmla="*/ 1270000 h 1270000"/>
                <a:gd name="connsiteX3" fmla="*/ 0 w 584200"/>
                <a:gd name="connsiteY3" fmla="*/ 1219200 h 1270000"/>
                <a:gd name="connsiteX0" fmla="*/ 469900 w 469900"/>
                <a:gd name="connsiteY0" fmla="*/ 1193800 h 1270000"/>
                <a:gd name="connsiteX1" fmla="*/ 0 w 469900"/>
                <a:gd name="connsiteY1" fmla="*/ 0 h 1270000"/>
                <a:gd name="connsiteX2" fmla="*/ 12700 w 469900"/>
                <a:gd name="connsiteY2" fmla="*/ 1270000 h 1270000"/>
                <a:gd name="connsiteX3" fmla="*/ 469900 w 469900"/>
                <a:gd name="connsiteY3" fmla="*/ 1193800 h 1270000"/>
                <a:gd name="connsiteX0" fmla="*/ 469900 w 469900"/>
                <a:gd name="connsiteY0" fmla="*/ 1193800 h 1270000"/>
                <a:gd name="connsiteX1" fmla="*/ 0 w 469900"/>
                <a:gd name="connsiteY1" fmla="*/ 0 h 1270000"/>
                <a:gd name="connsiteX2" fmla="*/ 12700 w 469900"/>
                <a:gd name="connsiteY2" fmla="*/ 1270000 h 1270000"/>
                <a:gd name="connsiteX3" fmla="*/ 469900 w 469900"/>
                <a:gd name="connsiteY3" fmla="*/ 1193800 h 1270000"/>
                <a:gd name="connsiteX0" fmla="*/ 495300 w 495300"/>
                <a:gd name="connsiteY0" fmla="*/ 1193800 h 1270000"/>
                <a:gd name="connsiteX1" fmla="*/ 0 w 495300"/>
                <a:gd name="connsiteY1" fmla="*/ 0 h 1270000"/>
                <a:gd name="connsiteX2" fmla="*/ 12700 w 495300"/>
                <a:gd name="connsiteY2" fmla="*/ 1270000 h 1270000"/>
                <a:gd name="connsiteX3" fmla="*/ 495300 w 495300"/>
                <a:gd name="connsiteY3" fmla="*/ 1193800 h 1270000"/>
                <a:gd name="connsiteX0" fmla="*/ 520700 w 520700"/>
                <a:gd name="connsiteY0" fmla="*/ 1270000 h 1270000"/>
                <a:gd name="connsiteX1" fmla="*/ 0 w 520700"/>
                <a:gd name="connsiteY1" fmla="*/ 0 h 1270000"/>
                <a:gd name="connsiteX2" fmla="*/ 12700 w 520700"/>
                <a:gd name="connsiteY2" fmla="*/ 1270000 h 1270000"/>
                <a:gd name="connsiteX3" fmla="*/ 520700 w 520700"/>
                <a:gd name="connsiteY3" fmla="*/ 1270000 h 127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0700" h="1270000">
                  <a:moveTo>
                    <a:pt x="520700" y="1270000"/>
                  </a:moveTo>
                  <a:lnTo>
                    <a:pt x="0" y="0"/>
                  </a:lnTo>
                  <a:lnTo>
                    <a:pt x="12700" y="1270000"/>
                  </a:lnTo>
                  <a:lnTo>
                    <a:pt x="520700" y="1270000"/>
                  </a:lnTo>
                  <a:close/>
                </a:path>
              </a:pathLst>
            </a:custGeom>
            <a:solidFill>
              <a:srgbClr val="009900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50000"/>
                </a:spcBef>
                <a:buClr>
                  <a:srgbClr val="7D0900"/>
                </a:buClr>
              </a:pPr>
              <a:endParaRPr lang="en-ZA" smtClean="0">
                <a:solidFill>
                  <a:srgbClr val="000000"/>
                </a:solidFill>
              </a:endParaRPr>
            </a:p>
          </p:txBody>
        </p:sp>
        <p:sp>
          <p:nvSpPr>
            <p:cNvPr id="6" name="Isosceles Triangle 3"/>
            <p:cNvSpPr/>
            <p:nvPr/>
          </p:nvSpPr>
          <p:spPr bwMode="auto">
            <a:xfrm rot="10800000" flipV="1">
              <a:off x="65499" y="-10887"/>
              <a:ext cx="520700" cy="1270000"/>
            </a:xfrm>
            <a:custGeom>
              <a:avLst/>
              <a:gdLst>
                <a:gd name="connsiteX0" fmla="*/ 0 w 431800"/>
                <a:gd name="connsiteY0" fmla="*/ 1143000 h 1143000"/>
                <a:gd name="connsiteX1" fmla="*/ 215900 w 431800"/>
                <a:gd name="connsiteY1" fmla="*/ 0 h 1143000"/>
                <a:gd name="connsiteX2" fmla="*/ 431800 w 431800"/>
                <a:gd name="connsiteY2" fmla="*/ 1143000 h 1143000"/>
                <a:gd name="connsiteX3" fmla="*/ 0 w 431800"/>
                <a:gd name="connsiteY3" fmla="*/ 1143000 h 1143000"/>
                <a:gd name="connsiteX0" fmla="*/ 0 w 647700"/>
                <a:gd name="connsiteY0" fmla="*/ 1117600 h 1117600"/>
                <a:gd name="connsiteX1" fmla="*/ 647700 w 647700"/>
                <a:gd name="connsiteY1" fmla="*/ 0 h 1117600"/>
                <a:gd name="connsiteX2" fmla="*/ 431800 w 647700"/>
                <a:gd name="connsiteY2" fmla="*/ 1117600 h 1117600"/>
                <a:gd name="connsiteX3" fmla="*/ 0 w 647700"/>
                <a:gd name="connsiteY3" fmla="*/ 1117600 h 1117600"/>
                <a:gd name="connsiteX0" fmla="*/ 0 w 647700"/>
                <a:gd name="connsiteY0" fmla="*/ 1117600 h 1244600"/>
                <a:gd name="connsiteX1" fmla="*/ 647700 w 647700"/>
                <a:gd name="connsiteY1" fmla="*/ 0 h 1244600"/>
                <a:gd name="connsiteX2" fmla="*/ 558800 w 647700"/>
                <a:gd name="connsiteY2" fmla="*/ 1244600 h 1244600"/>
                <a:gd name="connsiteX3" fmla="*/ 0 w 647700"/>
                <a:gd name="connsiteY3" fmla="*/ 1117600 h 1244600"/>
                <a:gd name="connsiteX0" fmla="*/ 0 w 647700"/>
                <a:gd name="connsiteY0" fmla="*/ 1270000 h 1397000"/>
                <a:gd name="connsiteX1" fmla="*/ 647700 w 647700"/>
                <a:gd name="connsiteY1" fmla="*/ 0 h 1397000"/>
                <a:gd name="connsiteX2" fmla="*/ 558800 w 647700"/>
                <a:gd name="connsiteY2" fmla="*/ 1397000 h 1397000"/>
                <a:gd name="connsiteX3" fmla="*/ 0 w 647700"/>
                <a:gd name="connsiteY3" fmla="*/ 1270000 h 1397000"/>
                <a:gd name="connsiteX0" fmla="*/ 0 w 469900"/>
                <a:gd name="connsiteY0" fmla="*/ 1701800 h 1701800"/>
                <a:gd name="connsiteX1" fmla="*/ 469900 w 469900"/>
                <a:gd name="connsiteY1" fmla="*/ 0 h 1701800"/>
                <a:gd name="connsiteX2" fmla="*/ 381000 w 469900"/>
                <a:gd name="connsiteY2" fmla="*/ 1397000 h 1701800"/>
                <a:gd name="connsiteX3" fmla="*/ 0 w 469900"/>
                <a:gd name="connsiteY3" fmla="*/ 1701800 h 1701800"/>
                <a:gd name="connsiteX0" fmla="*/ 0 w 596900"/>
                <a:gd name="connsiteY0" fmla="*/ 1346200 h 1397000"/>
                <a:gd name="connsiteX1" fmla="*/ 596900 w 596900"/>
                <a:gd name="connsiteY1" fmla="*/ 0 h 1397000"/>
                <a:gd name="connsiteX2" fmla="*/ 508000 w 596900"/>
                <a:gd name="connsiteY2" fmla="*/ 1397000 h 1397000"/>
                <a:gd name="connsiteX3" fmla="*/ 0 w 596900"/>
                <a:gd name="connsiteY3" fmla="*/ 1346200 h 1397000"/>
                <a:gd name="connsiteX0" fmla="*/ 0 w 596900"/>
                <a:gd name="connsiteY0" fmla="*/ 1346200 h 1397000"/>
                <a:gd name="connsiteX1" fmla="*/ 596900 w 596900"/>
                <a:gd name="connsiteY1" fmla="*/ 0 h 1397000"/>
                <a:gd name="connsiteX2" fmla="*/ 584200 w 596900"/>
                <a:gd name="connsiteY2" fmla="*/ 1397000 h 1397000"/>
                <a:gd name="connsiteX3" fmla="*/ 0 w 596900"/>
                <a:gd name="connsiteY3" fmla="*/ 1346200 h 1397000"/>
                <a:gd name="connsiteX0" fmla="*/ 0 w 584200"/>
                <a:gd name="connsiteY0" fmla="*/ 1193800 h 1244600"/>
                <a:gd name="connsiteX1" fmla="*/ 495300 w 584200"/>
                <a:gd name="connsiteY1" fmla="*/ 0 h 1244600"/>
                <a:gd name="connsiteX2" fmla="*/ 584200 w 584200"/>
                <a:gd name="connsiteY2" fmla="*/ 1244600 h 1244600"/>
                <a:gd name="connsiteX3" fmla="*/ 0 w 584200"/>
                <a:gd name="connsiteY3" fmla="*/ 1193800 h 1244600"/>
                <a:gd name="connsiteX0" fmla="*/ 0 w 584200"/>
                <a:gd name="connsiteY0" fmla="*/ 1219200 h 1270000"/>
                <a:gd name="connsiteX1" fmla="*/ 571500 w 584200"/>
                <a:gd name="connsiteY1" fmla="*/ 0 h 1270000"/>
                <a:gd name="connsiteX2" fmla="*/ 584200 w 584200"/>
                <a:gd name="connsiteY2" fmla="*/ 1270000 h 1270000"/>
                <a:gd name="connsiteX3" fmla="*/ 0 w 584200"/>
                <a:gd name="connsiteY3" fmla="*/ 1219200 h 1270000"/>
                <a:gd name="connsiteX0" fmla="*/ 469900 w 469900"/>
                <a:gd name="connsiteY0" fmla="*/ 1193800 h 1270000"/>
                <a:gd name="connsiteX1" fmla="*/ 0 w 469900"/>
                <a:gd name="connsiteY1" fmla="*/ 0 h 1270000"/>
                <a:gd name="connsiteX2" fmla="*/ 12700 w 469900"/>
                <a:gd name="connsiteY2" fmla="*/ 1270000 h 1270000"/>
                <a:gd name="connsiteX3" fmla="*/ 469900 w 469900"/>
                <a:gd name="connsiteY3" fmla="*/ 1193800 h 1270000"/>
                <a:gd name="connsiteX0" fmla="*/ 469900 w 469900"/>
                <a:gd name="connsiteY0" fmla="*/ 1193800 h 1270000"/>
                <a:gd name="connsiteX1" fmla="*/ 0 w 469900"/>
                <a:gd name="connsiteY1" fmla="*/ 0 h 1270000"/>
                <a:gd name="connsiteX2" fmla="*/ 12700 w 469900"/>
                <a:gd name="connsiteY2" fmla="*/ 1270000 h 1270000"/>
                <a:gd name="connsiteX3" fmla="*/ 469900 w 469900"/>
                <a:gd name="connsiteY3" fmla="*/ 1193800 h 1270000"/>
                <a:gd name="connsiteX0" fmla="*/ 495300 w 495300"/>
                <a:gd name="connsiteY0" fmla="*/ 1193800 h 1270000"/>
                <a:gd name="connsiteX1" fmla="*/ 0 w 495300"/>
                <a:gd name="connsiteY1" fmla="*/ 0 h 1270000"/>
                <a:gd name="connsiteX2" fmla="*/ 12700 w 495300"/>
                <a:gd name="connsiteY2" fmla="*/ 1270000 h 1270000"/>
                <a:gd name="connsiteX3" fmla="*/ 495300 w 495300"/>
                <a:gd name="connsiteY3" fmla="*/ 1193800 h 1270000"/>
                <a:gd name="connsiteX0" fmla="*/ 520700 w 520700"/>
                <a:gd name="connsiteY0" fmla="*/ 1270000 h 1270000"/>
                <a:gd name="connsiteX1" fmla="*/ 0 w 520700"/>
                <a:gd name="connsiteY1" fmla="*/ 0 h 1270000"/>
                <a:gd name="connsiteX2" fmla="*/ 12700 w 520700"/>
                <a:gd name="connsiteY2" fmla="*/ 1270000 h 1270000"/>
                <a:gd name="connsiteX3" fmla="*/ 520700 w 520700"/>
                <a:gd name="connsiteY3" fmla="*/ 1270000 h 127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0700" h="1270000">
                  <a:moveTo>
                    <a:pt x="520700" y="1270000"/>
                  </a:moveTo>
                  <a:lnTo>
                    <a:pt x="0" y="0"/>
                  </a:lnTo>
                  <a:lnTo>
                    <a:pt x="12700" y="1270000"/>
                  </a:lnTo>
                  <a:lnTo>
                    <a:pt x="520700" y="1270000"/>
                  </a:lnTo>
                  <a:close/>
                </a:path>
              </a:pathLst>
            </a:custGeom>
            <a:solidFill>
              <a:srgbClr val="009900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50000"/>
                </a:spcBef>
                <a:buClr>
                  <a:srgbClr val="7D0900"/>
                </a:buClr>
              </a:pPr>
              <a:endParaRPr lang="en-ZA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51437" y="1088571"/>
            <a:ext cx="709774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6600" dirty="0" smtClean="0">
                <a:solidFill>
                  <a:prstClr val="white"/>
                </a:solidFill>
                <a:latin typeface="Arial Black" panose="020B0A04020102020204" pitchFamily="34" charset="0"/>
              </a:rPr>
              <a:t>PROGRAMME 2</a:t>
            </a:r>
          </a:p>
          <a:p>
            <a:pPr algn="ctr"/>
            <a:endParaRPr lang="en-ZA" sz="6600" dirty="0">
              <a:solidFill>
                <a:prstClr val="white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ZA" sz="5400" dirty="0" smtClean="0">
                <a:solidFill>
                  <a:prstClr val="white"/>
                </a:solidFill>
                <a:latin typeface="Arial Black" panose="020B0A04020102020204" pitchFamily="34" charset="0"/>
              </a:rPr>
              <a:t>INCARCERATION</a:t>
            </a:r>
            <a:endParaRPr lang="en-ZA" sz="54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36660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Top Corners Rounded 60">
            <a:extLst>
              <a:ext uri="{FF2B5EF4-FFF2-40B4-BE49-F238E27FC236}">
                <a16:creationId xmlns="" xmlns:a16="http://schemas.microsoft.com/office/drawing/2014/main" id="{935013CF-ED1D-4C99-9BBC-342742B95A80}"/>
              </a:ext>
            </a:extLst>
          </p:cNvPr>
          <p:cNvSpPr/>
          <p:nvPr/>
        </p:nvSpPr>
        <p:spPr>
          <a:xfrm rot="5400000">
            <a:off x="5219235" y="-5202567"/>
            <a:ext cx="1440000" cy="11845133"/>
          </a:xfrm>
          <a:prstGeom prst="round2SameRect">
            <a:avLst>
              <a:gd name="adj1" fmla="val 23278"/>
              <a:gd name="adj2" fmla="val 0"/>
            </a:avLst>
          </a:prstGeom>
          <a:gradFill flip="none" rotWithShape="1">
            <a:gsLst>
              <a:gs pos="100000">
                <a:srgbClr val="00CC99">
                  <a:alpha val="67000"/>
                  <a:lumMod val="92000"/>
                </a:srgbClr>
              </a:gs>
              <a:gs pos="30000">
                <a:srgbClr val="006600">
                  <a:alpha val="75000"/>
                </a:srgbClr>
              </a:gs>
              <a:gs pos="59000">
                <a:srgbClr val="009900">
                  <a:alpha val="71000"/>
                </a:srgb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3103" y="0"/>
            <a:ext cx="10956131" cy="52336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16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331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49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6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ZA" sz="3200" kern="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PERFORMANCE INDICATOR NOT ACHIEVED:</a:t>
            </a:r>
          </a:p>
          <a:p>
            <a:pPr>
              <a:spcAft>
                <a:spcPts val="600"/>
              </a:spcAft>
            </a:pPr>
            <a:r>
              <a:rPr lang="en-ZA" sz="2400" kern="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Percentage of confirmed unnatural deaths in Correctional Facilities </a:t>
            </a:r>
            <a:endParaRPr lang="en-ZA" sz="3200" kern="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endParaRPr lang="en-GB" sz="3200" kern="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3200" y="1663700"/>
            <a:ext cx="1000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>
                <a:solidFill>
                  <a:prstClr val="black"/>
                </a:solidFill>
              </a:rPr>
              <a:t>1. REGIONAL TARGET VERSUS PERFORMANCE FOR </a:t>
            </a:r>
            <a:r>
              <a:rPr lang="en-GB" sz="1800" b="1" kern="0" dirty="0" smtClean="0">
                <a:solidFill>
                  <a:prstClr val="black"/>
                </a:solidFill>
              </a:rPr>
              <a:t>4</a:t>
            </a:r>
            <a:r>
              <a:rPr lang="en-GB" sz="1800" b="1" kern="0" baseline="30000" dirty="0" smtClean="0">
                <a:solidFill>
                  <a:prstClr val="black"/>
                </a:solidFill>
              </a:rPr>
              <a:t>th</a:t>
            </a:r>
            <a:r>
              <a:rPr lang="en-GB" sz="1800" b="1" kern="0" dirty="0" smtClean="0">
                <a:solidFill>
                  <a:prstClr val="black"/>
                </a:solidFill>
              </a:rPr>
              <a:t> QUARTER </a:t>
            </a:r>
            <a:r>
              <a:rPr lang="en-GB" sz="1800" b="1" kern="0" dirty="0">
                <a:solidFill>
                  <a:prstClr val="black"/>
                </a:solidFill>
              </a:rPr>
              <a:t>(2020/2021) </a:t>
            </a:r>
            <a:endParaRPr lang="en-ZA" sz="1800" b="1" kern="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6700" y="32004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>
                <a:solidFill>
                  <a:prstClr val="black"/>
                </a:solidFill>
              </a:rPr>
              <a:t>     2. SOURCE OF </a:t>
            </a:r>
            <a:r>
              <a:rPr lang="en-GB" sz="1800" b="1" kern="0" dirty="0" smtClean="0">
                <a:solidFill>
                  <a:prstClr val="black"/>
                </a:solidFill>
              </a:rPr>
              <a:t>UNDER-ACHIEVEMENT AT MANAGEMENT AREA LEVEL</a:t>
            </a:r>
            <a:endParaRPr lang="en-ZA" sz="1800" b="1" kern="0" dirty="0">
              <a:solidFill>
                <a:prstClr val="black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61058956"/>
              </p:ext>
            </p:extLst>
          </p:nvPr>
        </p:nvGraphicFramePr>
        <p:xfrm>
          <a:off x="266700" y="2255520"/>
          <a:ext cx="11658600" cy="944880"/>
        </p:xfrm>
        <a:graphic>
          <a:graphicData uri="http://schemas.openxmlformats.org/drawingml/2006/table">
            <a:tbl>
              <a:tblPr firstRow="1" bandRow="1"/>
              <a:tblGrid>
                <a:gridCol w="1104900">
                  <a:extLst>
                    <a:ext uri="{9D8B030D-6E8A-4147-A177-3AD203B41FA5}">
                      <a16:colId xmlns="" xmlns:a16="http://schemas.microsoft.com/office/drawing/2014/main" val="3171785473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3307568538"/>
                    </a:ext>
                  </a:extLst>
                </a:gridCol>
                <a:gridCol w="1371600">
                  <a:extLst>
                    <a:ext uri="{9D8B030D-6E8A-4147-A177-3AD203B41FA5}">
                      <a16:colId xmlns="" xmlns:a16="http://schemas.microsoft.com/office/drawing/2014/main" val="3177246977"/>
                    </a:ext>
                  </a:extLst>
                </a:gridCol>
                <a:gridCol w="1371600">
                  <a:extLst>
                    <a:ext uri="{9D8B030D-6E8A-4147-A177-3AD203B41FA5}">
                      <a16:colId xmlns="" xmlns:a16="http://schemas.microsoft.com/office/drawing/2014/main" val="1905890460"/>
                    </a:ext>
                  </a:extLst>
                </a:gridCol>
                <a:gridCol w="1333500">
                  <a:extLst>
                    <a:ext uri="{9D8B030D-6E8A-4147-A177-3AD203B41FA5}">
                      <a16:colId xmlns="" xmlns:a16="http://schemas.microsoft.com/office/drawing/2014/main" val="551651354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106908959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2307743238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2723634297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971921"/>
                    </a:ext>
                  </a:extLst>
                </a:gridCol>
              </a:tblGrid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REGION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JANUARY</a:t>
                      </a:r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 2021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/>
                      </a:r>
                      <a:br>
                        <a:rPr lang="en-ZA" sz="110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JANUARY 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FEBRUARY 2021</a:t>
                      </a:r>
                      <a:br>
                        <a:rPr lang="en-ZA" sz="110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FEBRUARY</a:t>
                      </a:r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MARCH 2021 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MARCH 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Q4</a:t>
                      </a:r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TARGET: 2020-2021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08647457"/>
                  </a:ext>
                </a:extLst>
              </a:tr>
              <a:tr h="257836">
                <a:tc>
                  <a:txBody>
                    <a:bodyPr/>
                    <a:lstStyle/>
                    <a:p>
                      <a:r>
                        <a:rPr lang="en-ZA" sz="140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LMN </a:t>
                      </a:r>
                      <a:endParaRPr lang="en-ZA" sz="1400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N/A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 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N/A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 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N/A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 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N/A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 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ZA" sz="1400" b="1" i="0" u="none" strike="noStrike" dirty="0" smtClean="0">
                        <a:solidFill>
                          <a:srgbClr val="000000"/>
                        </a:solidFill>
                        <a:latin typeface="Calibri Light"/>
                      </a:endParaRPr>
                    </a:p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400" b="1" i="0" u="none" strike="noStrike" dirty="0" smtClean="0">
                          <a:solidFill>
                            <a:srgbClr val="000000"/>
                          </a:solidFill>
                          <a:latin typeface="Calibri Light"/>
                        </a:rPr>
                        <a:t>0,032%</a:t>
                      </a:r>
                      <a:endParaRPr lang="en-US" sz="1400" dirty="0">
                        <a:solidFill>
                          <a:schemeClr val="bg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ZA" sz="1400" b="1" i="0" u="none" strike="noStrike" dirty="0" smtClean="0">
                        <a:solidFill>
                          <a:srgbClr val="FF0000"/>
                        </a:solidFill>
                        <a:latin typeface="Calibri Light"/>
                      </a:endParaRPr>
                    </a:p>
                    <a:p>
                      <a:pPr algn="ctr" fontAlgn="t"/>
                      <a:r>
                        <a:rPr lang="en-ZA" sz="1400" b="1" i="0" u="none" strike="noStrike" dirty="0" smtClean="0">
                          <a:solidFill>
                            <a:schemeClr val="bg1"/>
                          </a:solidFill>
                          <a:latin typeface="Calibri Light"/>
                        </a:rPr>
                        <a:t>0.041</a:t>
                      </a:r>
                      <a:r>
                        <a:rPr lang="en-ZA" sz="1400" b="1" i="0" u="none" strike="noStrike" dirty="0">
                          <a:solidFill>
                            <a:schemeClr val="bg1"/>
                          </a:solidFill>
                          <a:latin typeface="Calibri Light"/>
                        </a:rPr>
                        <a:t>%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ZA" sz="1400" b="1" i="0" u="none" strike="noStrike" dirty="0" smtClean="0">
                        <a:solidFill>
                          <a:srgbClr val="000000"/>
                        </a:solidFill>
                        <a:latin typeface="Calibri Light"/>
                      </a:endParaRPr>
                    </a:p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400" b="1" i="0" u="none" strike="noStrike" dirty="0" smtClean="0">
                          <a:solidFill>
                            <a:srgbClr val="000000"/>
                          </a:solidFill>
                          <a:latin typeface="Calibri Light"/>
                        </a:rPr>
                        <a:t>0,032%</a:t>
                      </a:r>
                      <a:endParaRPr lang="en-US" sz="1400" dirty="0">
                        <a:solidFill>
                          <a:schemeClr val="bg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ZA" sz="1400" b="1" i="0" u="none" strike="noStrike" dirty="0" smtClean="0">
                        <a:solidFill>
                          <a:srgbClr val="FF0000"/>
                        </a:solidFill>
                        <a:latin typeface="Calibri Light"/>
                      </a:endParaRPr>
                    </a:p>
                    <a:p>
                      <a:pPr algn="ctr" fontAlgn="t"/>
                      <a:r>
                        <a:rPr lang="en-ZA" sz="1400" b="1" i="0" u="none" strike="noStrike" dirty="0" smtClean="0">
                          <a:solidFill>
                            <a:schemeClr val="bg1"/>
                          </a:solidFill>
                          <a:latin typeface="Calibri Light"/>
                        </a:rPr>
                        <a:t>0.041</a:t>
                      </a:r>
                      <a:r>
                        <a:rPr lang="en-ZA" sz="1400" b="1" i="0" u="none" strike="noStrike" dirty="0">
                          <a:solidFill>
                            <a:schemeClr val="bg1"/>
                          </a:solidFill>
                          <a:latin typeface="Calibri Light"/>
                        </a:rPr>
                        <a:t>%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96501867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02956871"/>
              </p:ext>
            </p:extLst>
          </p:nvPr>
        </p:nvGraphicFramePr>
        <p:xfrm>
          <a:off x="203200" y="3724305"/>
          <a:ext cx="11658600" cy="2304990"/>
        </p:xfrm>
        <a:graphic>
          <a:graphicData uri="http://schemas.openxmlformats.org/drawingml/2006/table">
            <a:tbl>
              <a:tblPr firstRow="1" bandRow="1"/>
              <a:tblGrid>
                <a:gridCol w="1295400">
                  <a:extLst>
                    <a:ext uri="{9D8B030D-6E8A-4147-A177-3AD203B41FA5}">
                      <a16:colId xmlns="" xmlns:a16="http://schemas.microsoft.com/office/drawing/2014/main" val="3171785473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3307568538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3177246977"/>
                    </a:ext>
                  </a:extLst>
                </a:gridCol>
                <a:gridCol w="1447800">
                  <a:extLst>
                    <a:ext uri="{9D8B030D-6E8A-4147-A177-3AD203B41FA5}">
                      <a16:colId xmlns="" xmlns:a16="http://schemas.microsoft.com/office/drawing/2014/main" val="1905890460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551651354"/>
                    </a:ext>
                  </a:extLst>
                </a:gridCol>
                <a:gridCol w="1143000">
                  <a:extLst>
                    <a:ext uri="{9D8B030D-6E8A-4147-A177-3AD203B41FA5}">
                      <a16:colId xmlns="" xmlns:a16="http://schemas.microsoft.com/office/drawing/2014/main" val="106908959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2307743238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2723634297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971921"/>
                    </a:ext>
                  </a:extLst>
                </a:gridCol>
              </a:tblGrid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MANAGEMENT AREA</a:t>
                      </a:r>
                      <a:endParaRPr lang="en-ZA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JANUARY</a:t>
                      </a:r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 2021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/>
                      </a:r>
                      <a:br>
                        <a:rPr lang="en-ZA" sz="110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JANUARY 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FEBRUARY 2021</a:t>
                      </a:r>
                      <a:br>
                        <a:rPr lang="en-ZA" sz="110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FEBRUARY</a:t>
                      </a:r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MARCH 2021 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MARCH 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Q4</a:t>
                      </a:r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TARGET: 2020-2021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08647457"/>
                  </a:ext>
                </a:extLst>
              </a:tr>
              <a:tr h="375654">
                <a:tc>
                  <a:txBody>
                    <a:bodyPr/>
                    <a:lstStyle/>
                    <a:p>
                      <a:pPr algn="l" fontAlgn="t"/>
                      <a:r>
                        <a:rPr lang="en-ZA" sz="1400" b="1" i="0" u="none" strike="noStrike" dirty="0" smtClean="0">
                          <a:solidFill>
                            <a:srgbClr val="000000"/>
                          </a:solidFill>
                          <a:latin typeface="Calibri Light"/>
                        </a:rPr>
                        <a:t>  Bethal </a:t>
                      </a:r>
                      <a:endParaRPr lang="en-ZA" sz="1400" b="1" i="0" u="none" strike="noStrike" dirty="0">
                        <a:solidFill>
                          <a:srgbClr val="000000"/>
                        </a:solidFill>
                        <a:latin typeface="Calibri Light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N/A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 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N/A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 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N/A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 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N/A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 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400" b="1" i="0" u="none" strike="noStrike" dirty="0">
                          <a:solidFill>
                            <a:srgbClr val="000000"/>
                          </a:solidFill>
                          <a:latin typeface="Calibri Light"/>
                        </a:rPr>
                        <a:t>0,032%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400" b="1" i="0" u="none" strike="noStrike" dirty="0">
                          <a:solidFill>
                            <a:schemeClr val="bg1"/>
                          </a:solidFill>
                          <a:latin typeface="Calibri Light"/>
                        </a:rPr>
                        <a:t>0.040%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400" b="1" i="0" u="none" strike="noStrike" dirty="0">
                          <a:solidFill>
                            <a:srgbClr val="000000"/>
                          </a:solidFill>
                          <a:latin typeface="Calibri Light"/>
                        </a:rPr>
                        <a:t>0,032%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400" b="1" i="0" u="none" strike="noStrike" dirty="0">
                          <a:solidFill>
                            <a:schemeClr val="bg1"/>
                          </a:solidFill>
                          <a:latin typeface="Calibri Light"/>
                        </a:rPr>
                        <a:t>0.040%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96501867"/>
                  </a:ext>
                </a:extLst>
              </a:tr>
              <a:tr h="375654">
                <a:tc>
                  <a:txBody>
                    <a:bodyPr/>
                    <a:lstStyle/>
                    <a:p>
                      <a:pPr algn="l" fontAlgn="t"/>
                      <a:r>
                        <a:rPr lang="en-ZA" sz="1400" b="1" i="0" u="none" strike="noStrike" dirty="0" smtClean="0">
                          <a:solidFill>
                            <a:srgbClr val="000000"/>
                          </a:solidFill>
                          <a:latin typeface="Calibri Light"/>
                        </a:rPr>
                        <a:t>  Klerksdorp</a:t>
                      </a:r>
                      <a:endParaRPr lang="en-ZA" sz="1400" b="1" i="0" u="none" strike="noStrike" dirty="0">
                        <a:solidFill>
                          <a:srgbClr val="000000"/>
                        </a:solidFill>
                        <a:latin typeface="Calibri Light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N/A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 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N/A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 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N/A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 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N/A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 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n-ZA" sz="1400" b="1" i="0" u="none" strike="noStrike" smtClean="0">
                          <a:solidFill>
                            <a:srgbClr val="000000"/>
                          </a:solidFill>
                          <a:latin typeface="Calibri Light"/>
                        </a:rPr>
                        <a:t>0,032%</a:t>
                      </a:r>
                      <a:endParaRPr lang="en-ZA" sz="1400" b="1" i="0" u="none" strike="noStrike" dirty="0">
                        <a:solidFill>
                          <a:srgbClr val="000000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400" b="1" i="0" u="none" strike="noStrike" dirty="0">
                          <a:solidFill>
                            <a:schemeClr val="bg1"/>
                          </a:solidFill>
                          <a:latin typeface="Calibri Light"/>
                        </a:rPr>
                        <a:t>0.086%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n-ZA" sz="1400" b="1" i="0" u="none" strike="noStrike" smtClean="0">
                          <a:solidFill>
                            <a:srgbClr val="000000"/>
                          </a:solidFill>
                          <a:latin typeface="Calibri Light"/>
                        </a:rPr>
                        <a:t>0,032%</a:t>
                      </a:r>
                      <a:endParaRPr lang="en-ZA" sz="1400" b="1" i="0" u="none" strike="noStrike" dirty="0">
                        <a:solidFill>
                          <a:srgbClr val="000000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400" b="1" i="0" u="none" strike="noStrike" dirty="0">
                          <a:solidFill>
                            <a:schemeClr val="bg1"/>
                          </a:solidFill>
                          <a:latin typeface="Calibri Light"/>
                        </a:rPr>
                        <a:t>0.086%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50242310"/>
                  </a:ext>
                </a:extLst>
              </a:tr>
              <a:tr h="375654">
                <a:tc>
                  <a:txBody>
                    <a:bodyPr/>
                    <a:lstStyle/>
                    <a:p>
                      <a:pPr algn="l" fontAlgn="t"/>
                      <a:r>
                        <a:rPr lang="en-ZA" sz="1400" b="1" i="0" u="none" strike="noStrike" dirty="0" smtClean="0">
                          <a:solidFill>
                            <a:srgbClr val="000000"/>
                          </a:solidFill>
                          <a:latin typeface="Calibri Light"/>
                        </a:rPr>
                        <a:t>  Rustenburg </a:t>
                      </a:r>
                      <a:endParaRPr lang="en-ZA" sz="1400" b="1" i="0" u="none" strike="noStrike" dirty="0">
                        <a:solidFill>
                          <a:srgbClr val="000000"/>
                        </a:solidFill>
                        <a:latin typeface="Calibri Light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N/A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 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N/A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 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N/A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 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N/A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 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n-ZA" sz="1400" b="1" i="0" u="none" strike="noStrike" smtClean="0">
                          <a:solidFill>
                            <a:srgbClr val="000000"/>
                          </a:solidFill>
                          <a:latin typeface="Calibri Light"/>
                        </a:rPr>
                        <a:t>0,032%</a:t>
                      </a:r>
                      <a:endParaRPr lang="en-ZA" sz="1400" b="1" i="0" u="none" strike="noStrike" dirty="0">
                        <a:solidFill>
                          <a:srgbClr val="000000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400" b="1" i="0" u="none" strike="noStrike" dirty="0">
                          <a:solidFill>
                            <a:schemeClr val="bg1"/>
                          </a:solidFill>
                          <a:latin typeface="Calibri Light"/>
                        </a:rPr>
                        <a:t>0.147%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n-ZA" sz="1400" b="1" i="0" u="none" strike="noStrike" smtClean="0">
                          <a:solidFill>
                            <a:srgbClr val="000000"/>
                          </a:solidFill>
                          <a:latin typeface="Calibri Light"/>
                        </a:rPr>
                        <a:t>0,032%</a:t>
                      </a:r>
                      <a:endParaRPr lang="en-ZA" sz="1400" b="1" i="0" u="none" strike="noStrike" dirty="0">
                        <a:solidFill>
                          <a:srgbClr val="000000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400" b="1" i="0" u="none" strike="noStrike" dirty="0">
                          <a:solidFill>
                            <a:schemeClr val="bg1"/>
                          </a:solidFill>
                          <a:latin typeface="Calibri Light"/>
                        </a:rPr>
                        <a:t>0.147%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418693148"/>
                  </a:ext>
                </a:extLst>
              </a:tr>
              <a:tr h="375654">
                <a:tc>
                  <a:txBody>
                    <a:bodyPr/>
                    <a:lstStyle/>
                    <a:p>
                      <a:pPr algn="l" fontAlgn="t"/>
                      <a:r>
                        <a:rPr lang="en-ZA" sz="1400" b="1" i="0" u="none" strike="noStrike" dirty="0" smtClean="0">
                          <a:solidFill>
                            <a:srgbClr val="000000"/>
                          </a:solidFill>
                          <a:latin typeface="Calibri Light"/>
                        </a:rPr>
                        <a:t>  Thohoyandou </a:t>
                      </a:r>
                      <a:endParaRPr lang="en-ZA" sz="1400" b="1" i="0" u="none" strike="noStrike" dirty="0">
                        <a:solidFill>
                          <a:srgbClr val="000000"/>
                        </a:solidFill>
                        <a:latin typeface="Calibri Light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N/A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 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N/A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 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N/A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 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N/A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 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n-ZA" sz="1400" b="1" i="0" u="none" strike="noStrike" smtClean="0">
                          <a:solidFill>
                            <a:srgbClr val="000000"/>
                          </a:solidFill>
                          <a:latin typeface="Calibri Light"/>
                        </a:rPr>
                        <a:t>0,032%</a:t>
                      </a:r>
                      <a:endParaRPr lang="en-ZA" sz="1400" b="1" i="0" u="none" strike="noStrike" dirty="0">
                        <a:solidFill>
                          <a:srgbClr val="000000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400" b="1" i="0" u="none" strike="noStrike" dirty="0">
                          <a:solidFill>
                            <a:schemeClr val="bg1"/>
                          </a:solidFill>
                          <a:latin typeface="Calibri Light"/>
                        </a:rPr>
                        <a:t>0.046%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n-ZA" sz="1400" b="1" i="0" u="none" strike="noStrike" smtClean="0">
                          <a:solidFill>
                            <a:srgbClr val="000000"/>
                          </a:solidFill>
                          <a:latin typeface="Calibri Light"/>
                        </a:rPr>
                        <a:t>0,032%</a:t>
                      </a:r>
                      <a:endParaRPr lang="en-ZA" sz="1400" b="1" i="0" u="none" strike="noStrike" dirty="0">
                        <a:solidFill>
                          <a:srgbClr val="000000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400" b="1" i="0" u="none" strike="noStrike" dirty="0">
                          <a:solidFill>
                            <a:schemeClr val="bg1"/>
                          </a:solidFill>
                          <a:latin typeface="Calibri Light"/>
                        </a:rPr>
                        <a:t>0.046%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94879642"/>
                  </a:ext>
                </a:extLst>
              </a:tr>
              <a:tr h="375654">
                <a:tc>
                  <a:txBody>
                    <a:bodyPr/>
                    <a:lstStyle/>
                    <a:p>
                      <a:pPr algn="l" fontAlgn="t"/>
                      <a:r>
                        <a:rPr lang="en-ZA" sz="1400" b="1" i="0" u="none" strike="noStrike" dirty="0" smtClean="0">
                          <a:solidFill>
                            <a:srgbClr val="000000"/>
                          </a:solidFill>
                          <a:latin typeface="Calibri Light"/>
                        </a:rPr>
                        <a:t>  Witbank </a:t>
                      </a:r>
                      <a:endParaRPr lang="en-ZA" sz="1400" b="1" i="0" u="none" strike="noStrike" dirty="0">
                        <a:solidFill>
                          <a:srgbClr val="000000"/>
                        </a:solidFill>
                        <a:latin typeface="Calibri Light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N/A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 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N/A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 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N/A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 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N/A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 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400" b="1" i="0" u="none" strike="noStrike" dirty="0" smtClean="0">
                          <a:solidFill>
                            <a:srgbClr val="000000"/>
                          </a:solidFill>
                          <a:latin typeface="Calibri Light"/>
                        </a:rPr>
                        <a:t>0,032%</a:t>
                      </a:r>
                      <a:endParaRPr lang="en-ZA" sz="1400" b="1" i="0" u="none" strike="noStrike" dirty="0">
                        <a:solidFill>
                          <a:srgbClr val="000000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400" b="1" i="0" u="none" strike="noStrike" dirty="0">
                          <a:solidFill>
                            <a:schemeClr val="bg1"/>
                          </a:solidFill>
                          <a:latin typeface="Calibri Light"/>
                        </a:rPr>
                        <a:t>0.048%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400" b="1" i="0" u="none" strike="noStrike" dirty="0" smtClean="0">
                          <a:solidFill>
                            <a:srgbClr val="000000"/>
                          </a:solidFill>
                          <a:latin typeface="Calibri Light"/>
                        </a:rPr>
                        <a:t>0,032%</a:t>
                      </a:r>
                      <a:endParaRPr lang="en-ZA" sz="1400" b="1" i="0" u="none" strike="noStrike" dirty="0">
                        <a:solidFill>
                          <a:srgbClr val="000000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400" b="1" i="0" u="none" strike="noStrike" dirty="0">
                          <a:solidFill>
                            <a:schemeClr val="bg1"/>
                          </a:solidFill>
                          <a:latin typeface="Calibri Light"/>
                        </a:rPr>
                        <a:t>0.048%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99006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Top Corners Rounded 60">
            <a:extLst>
              <a:ext uri="{FF2B5EF4-FFF2-40B4-BE49-F238E27FC236}">
                <a16:creationId xmlns="" xmlns:a16="http://schemas.microsoft.com/office/drawing/2014/main" id="{935013CF-ED1D-4C99-9BBC-342742B95A80}"/>
              </a:ext>
            </a:extLst>
          </p:cNvPr>
          <p:cNvSpPr/>
          <p:nvPr/>
        </p:nvSpPr>
        <p:spPr>
          <a:xfrm rot="5400000">
            <a:off x="4821169" y="-4804500"/>
            <a:ext cx="1440000" cy="11049000"/>
          </a:xfrm>
          <a:prstGeom prst="round2SameRect">
            <a:avLst>
              <a:gd name="adj1" fmla="val 23278"/>
              <a:gd name="adj2" fmla="val 0"/>
            </a:avLst>
          </a:prstGeom>
          <a:gradFill flip="none" rotWithShape="1">
            <a:gsLst>
              <a:gs pos="100000">
                <a:srgbClr val="00CC99">
                  <a:alpha val="67000"/>
                  <a:lumMod val="92000"/>
                </a:srgbClr>
              </a:gs>
              <a:gs pos="30000">
                <a:srgbClr val="006600">
                  <a:alpha val="75000"/>
                </a:srgbClr>
              </a:gs>
              <a:gs pos="59000">
                <a:srgbClr val="009900">
                  <a:alpha val="71000"/>
                </a:srgb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28600" y="1673596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>
                <a:solidFill>
                  <a:prstClr val="black"/>
                </a:solidFill>
              </a:rPr>
              <a:t>     </a:t>
            </a:r>
            <a:r>
              <a:rPr lang="en-GB" sz="1800" b="1" kern="0" dirty="0" smtClean="0">
                <a:solidFill>
                  <a:prstClr val="black"/>
                </a:solidFill>
              </a:rPr>
              <a:t>3. </a:t>
            </a:r>
            <a:r>
              <a:rPr lang="en-GB" sz="1800" b="1" kern="0" dirty="0">
                <a:solidFill>
                  <a:prstClr val="black"/>
                </a:solidFill>
              </a:rPr>
              <a:t>SOURCE OF </a:t>
            </a:r>
            <a:r>
              <a:rPr lang="en-GB" sz="1800" b="1" kern="0" dirty="0" smtClean="0">
                <a:solidFill>
                  <a:prstClr val="black"/>
                </a:solidFill>
              </a:rPr>
              <a:t>UNDER-ACHIEVEMENT AT CORRECTIONAL CENTRE LEVEL</a:t>
            </a:r>
            <a:endParaRPr lang="en-ZA" sz="1800" b="1" kern="0" dirty="0">
              <a:solidFill>
                <a:prstClr val="black"/>
              </a:solidFill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72878256"/>
              </p:ext>
            </p:extLst>
          </p:nvPr>
        </p:nvGraphicFramePr>
        <p:xfrm>
          <a:off x="215900" y="2042928"/>
          <a:ext cx="11518899" cy="2797647"/>
        </p:xfrm>
        <a:graphic>
          <a:graphicData uri="http://schemas.openxmlformats.org/drawingml/2006/table">
            <a:tbl>
              <a:tblPr firstRow="1" bandRow="1"/>
              <a:tblGrid>
                <a:gridCol w="1645557">
                  <a:extLst>
                    <a:ext uri="{9D8B030D-6E8A-4147-A177-3AD203B41FA5}">
                      <a16:colId xmlns="" xmlns:a16="http://schemas.microsoft.com/office/drawing/2014/main" val="3171785473"/>
                    </a:ext>
                  </a:extLst>
                </a:gridCol>
                <a:gridCol w="1645557">
                  <a:extLst>
                    <a:ext uri="{9D8B030D-6E8A-4147-A177-3AD203B41FA5}">
                      <a16:colId xmlns="" xmlns:a16="http://schemas.microsoft.com/office/drawing/2014/main" val="3307568538"/>
                    </a:ext>
                  </a:extLst>
                </a:gridCol>
                <a:gridCol w="1645557">
                  <a:extLst>
                    <a:ext uri="{9D8B030D-6E8A-4147-A177-3AD203B41FA5}">
                      <a16:colId xmlns="" xmlns:a16="http://schemas.microsoft.com/office/drawing/2014/main" val="3177246977"/>
                    </a:ext>
                  </a:extLst>
                </a:gridCol>
                <a:gridCol w="1645557">
                  <a:extLst>
                    <a:ext uri="{9D8B030D-6E8A-4147-A177-3AD203B41FA5}">
                      <a16:colId xmlns="" xmlns:a16="http://schemas.microsoft.com/office/drawing/2014/main" val="1905890460"/>
                    </a:ext>
                  </a:extLst>
                </a:gridCol>
                <a:gridCol w="1645557">
                  <a:extLst>
                    <a:ext uri="{9D8B030D-6E8A-4147-A177-3AD203B41FA5}">
                      <a16:colId xmlns="" xmlns:a16="http://schemas.microsoft.com/office/drawing/2014/main" val="551651354"/>
                    </a:ext>
                  </a:extLst>
                </a:gridCol>
                <a:gridCol w="1386115">
                  <a:extLst>
                    <a:ext uri="{9D8B030D-6E8A-4147-A177-3AD203B41FA5}">
                      <a16:colId xmlns="" xmlns:a16="http://schemas.microsoft.com/office/drawing/2014/main" val="106908959"/>
                    </a:ext>
                  </a:extLst>
                </a:gridCol>
                <a:gridCol w="1904999">
                  <a:extLst>
                    <a:ext uri="{9D8B030D-6E8A-4147-A177-3AD203B41FA5}">
                      <a16:colId xmlns="" xmlns:a16="http://schemas.microsoft.com/office/drawing/2014/main" val="2307743238"/>
                    </a:ext>
                  </a:extLst>
                </a:gridCol>
              </a:tblGrid>
              <a:tr h="700272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Q4 TARGET 2020/21</a:t>
                      </a:r>
                      <a:endParaRPr lang="en-US" sz="12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QUARTER 4</a:t>
                      </a:r>
                      <a:b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</a:b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PERFORMANCE</a:t>
                      </a:r>
                      <a:endParaRPr lang="en-US" sz="12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MANAGEMENT AREAS THAT CONTRIBUTED TOWARDS UNDER-ACHIEVEMENT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CORRECTIONAL CENTRE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REASONS FOR UNDER</a:t>
                      </a:r>
                    </a:p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PERFORMANCE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ROOT CAUSES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ASSOCIATED RISKS </a:t>
                      </a:r>
                      <a:endParaRPr lang="en-ZA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08647457"/>
                  </a:ext>
                </a:extLst>
              </a:tr>
              <a:tr h="309747">
                <a:tc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400" b="1" i="0" u="none" strike="noStrike" dirty="0" smtClean="0">
                          <a:solidFill>
                            <a:srgbClr val="000000"/>
                          </a:solidFill>
                          <a:latin typeface="Calibri Light"/>
                        </a:rPr>
                        <a:t>0,032%</a:t>
                      </a:r>
                      <a:endParaRPr lang="en-US" sz="1400" dirty="0">
                        <a:solidFill>
                          <a:schemeClr val="bg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400" b="1" i="0" u="none" strike="noStrike" dirty="0">
                          <a:solidFill>
                            <a:schemeClr val="bg1"/>
                          </a:solidFill>
                          <a:latin typeface="Calibri Light"/>
                        </a:rPr>
                        <a:t>0.040%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ZA" sz="1400" b="0" i="0" u="none" strike="noStrike" dirty="0" smtClean="0">
                          <a:solidFill>
                            <a:srgbClr val="000000"/>
                          </a:solidFill>
                          <a:latin typeface="Calibri Light"/>
                        </a:rPr>
                        <a:t>  Bethal 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latin typeface="Calibri Light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l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Volksrust 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5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Ineffective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Management of Offenders</a:t>
                      </a:r>
                      <a:endParaRPr lang="en-US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5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l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Fighting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l"/>
                      <a:endParaRPr lang="en-US" sz="14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endParaRPr lang="en-US" sz="14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endParaRPr lang="en-US" sz="14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endParaRPr lang="en-US" sz="14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endParaRPr lang="en-US" sz="14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endParaRPr lang="en-US" sz="14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endParaRPr lang="en-US" sz="14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5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"/>
                          <a:cs typeface="Arial" panose="020B0604020202020204" pitchFamily="34" charset="0"/>
                        </a:rPr>
                        <a:t>Non- accomplishment of the vision, mission and strategic objectives of the department </a:t>
                      </a:r>
                    </a:p>
                    <a:p>
                      <a:pPr algn="l"/>
                      <a:endParaRPr lang="en-US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endParaRPr lang="en-US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endParaRPr lang="en-US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96501867"/>
                  </a:ext>
                </a:extLst>
              </a:tr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400" b="1" i="0" u="none" strike="noStrike" dirty="0" smtClean="0">
                          <a:solidFill>
                            <a:srgbClr val="000000"/>
                          </a:solidFill>
                          <a:latin typeface="Calibri Light"/>
                        </a:rPr>
                        <a:t>0,032%</a:t>
                      </a:r>
                      <a:endParaRPr lang="en-US" sz="1400" dirty="0">
                        <a:solidFill>
                          <a:schemeClr val="bg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400" b="1" i="0" u="none" strike="noStrike" dirty="0">
                          <a:solidFill>
                            <a:schemeClr val="bg1"/>
                          </a:solidFill>
                          <a:latin typeface="Calibri Light"/>
                        </a:rPr>
                        <a:t>0.086%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ZA" sz="1400" b="0" i="0" u="none" strike="noStrike" dirty="0" smtClean="0">
                          <a:solidFill>
                            <a:srgbClr val="000000"/>
                          </a:solidFill>
                          <a:latin typeface="Calibri Light"/>
                        </a:rPr>
                        <a:t>  Klerksdorp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latin typeface="Calibri Light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l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Klerksdorp CC</a:t>
                      </a:r>
                    </a:p>
                    <a:p>
                      <a:pPr algn="l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Potchefstroom CC 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50242310"/>
                  </a:ext>
                </a:extLst>
              </a:tr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400" b="1" i="0" u="none" strike="noStrike" dirty="0" smtClean="0">
                          <a:solidFill>
                            <a:srgbClr val="000000"/>
                          </a:solidFill>
                          <a:latin typeface="Calibri Light"/>
                        </a:rPr>
                        <a:t>0,032%</a:t>
                      </a:r>
                      <a:endParaRPr lang="en-US" sz="1400" dirty="0">
                        <a:solidFill>
                          <a:schemeClr val="bg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400" b="1" i="0" u="none" strike="noStrike" dirty="0">
                          <a:solidFill>
                            <a:schemeClr val="bg1"/>
                          </a:solidFill>
                          <a:latin typeface="Calibri Light"/>
                        </a:rPr>
                        <a:t>0.147%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ZA" sz="1400" b="0" i="0" u="none" strike="noStrike" dirty="0" smtClean="0">
                          <a:solidFill>
                            <a:srgbClr val="000000"/>
                          </a:solidFill>
                          <a:latin typeface="Calibri Light"/>
                        </a:rPr>
                        <a:t>  Rustenburg 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latin typeface="Calibri Light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l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Losperfontein </a:t>
                      </a:r>
                    </a:p>
                    <a:p>
                      <a:pPr algn="l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Rustenburg CC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418693148"/>
                  </a:ext>
                </a:extLst>
              </a:tr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400" b="1" i="0" u="none" strike="noStrike" dirty="0" smtClean="0">
                          <a:solidFill>
                            <a:srgbClr val="000000"/>
                          </a:solidFill>
                          <a:latin typeface="Calibri Light"/>
                        </a:rPr>
                        <a:t>0,032%</a:t>
                      </a:r>
                      <a:endParaRPr lang="en-US" sz="1400" dirty="0">
                        <a:solidFill>
                          <a:schemeClr val="bg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400" b="1" i="0" u="none" strike="noStrike" dirty="0">
                          <a:solidFill>
                            <a:schemeClr val="bg1"/>
                          </a:solidFill>
                          <a:latin typeface="Calibri Light"/>
                        </a:rPr>
                        <a:t>0.046%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ZA" sz="1400" b="0" i="0" u="none" strike="noStrike" dirty="0" smtClean="0">
                          <a:solidFill>
                            <a:srgbClr val="000000"/>
                          </a:solidFill>
                          <a:latin typeface="Calibri Light"/>
                        </a:rPr>
                        <a:t>  Thohoyandou 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latin typeface="Calibri Light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l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Medium B 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94879642"/>
                  </a:ext>
                </a:extLst>
              </a:tr>
              <a:tr h="375654">
                <a:tc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400" b="0" i="0" u="none" strike="noStrike" dirty="0" smtClean="0">
                          <a:solidFill>
                            <a:srgbClr val="000000"/>
                          </a:solidFill>
                          <a:latin typeface="Calibri Light"/>
                        </a:rPr>
                        <a:t>0,032</a:t>
                      </a:r>
                      <a:r>
                        <a:rPr lang="en-ZA" sz="1400" b="1" i="0" u="none" strike="noStrike" dirty="0" smtClean="0">
                          <a:solidFill>
                            <a:srgbClr val="000000"/>
                          </a:solidFill>
                          <a:latin typeface="Calibri Light"/>
                        </a:rPr>
                        <a:t>%</a:t>
                      </a:r>
                      <a:endParaRPr lang="en-US" sz="1400" dirty="0">
                        <a:solidFill>
                          <a:schemeClr val="bg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400" b="1" i="0" u="none" strike="noStrike" dirty="0">
                          <a:solidFill>
                            <a:schemeClr val="bg1"/>
                          </a:solidFill>
                          <a:latin typeface="Calibri Light"/>
                        </a:rPr>
                        <a:t>0.048%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ZA" sz="1400" b="0" i="0" u="none" strike="noStrike" dirty="0" smtClean="0">
                          <a:solidFill>
                            <a:srgbClr val="000000"/>
                          </a:solidFill>
                          <a:latin typeface="Calibri Light"/>
                        </a:rPr>
                        <a:t>  Witbank 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latin typeface="Calibri Light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Witbank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CC 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</a:tbl>
          </a:graphicData>
        </a:graphic>
      </p:graphicFrame>
      <p:sp>
        <p:nvSpPr>
          <p:cNvPr id="13" name="Title 1"/>
          <p:cNvSpPr txBox="1">
            <a:spLocks/>
          </p:cNvSpPr>
          <p:nvPr/>
        </p:nvSpPr>
        <p:spPr>
          <a:xfrm>
            <a:off x="29369" y="56775"/>
            <a:ext cx="10956131" cy="52336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16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331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49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6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ZA" sz="3200" kern="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PERFORMANCE INDICATOR NOT ACHIEVED:</a:t>
            </a:r>
          </a:p>
          <a:p>
            <a:pPr>
              <a:spcAft>
                <a:spcPts val="600"/>
              </a:spcAft>
            </a:pPr>
            <a:r>
              <a:rPr lang="en-ZA" sz="2400" kern="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Percentage of confirmed unnatural deaths in Correctional Facilities </a:t>
            </a:r>
            <a:endParaRPr lang="en-GB" sz="3200" kern="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957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Top Corners Rounded 60">
            <a:extLst>
              <a:ext uri="{FF2B5EF4-FFF2-40B4-BE49-F238E27FC236}">
                <a16:creationId xmlns="" xmlns:a16="http://schemas.microsoft.com/office/drawing/2014/main" id="{935013CF-ED1D-4C99-9BBC-342742B95A80}"/>
              </a:ext>
            </a:extLst>
          </p:cNvPr>
          <p:cNvSpPr/>
          <p:nvPr/>
        </p:nvSpPr>
        <p:spPr>
          <a:xfrm rot="5400000">
            <a:off x="4821169" y="-4804500"/>
            <a:ext cx="1440000" cy="11049000"/>
          </a:xfrm>
          <a:prstGeom prst="round2SameRect">
            <a:avLst>
              <a:gd name="adj1" fmla="val 23278"/>
              <a:gd name="adj2" fmla="val 0"/>
            </a:avLst>
          </a:prstGeom>
          <a:gradFill flip="none" rotWithShape="1">
            <a:gsLst>
              <a:gs pos="100000">
                <a:srgbClr val="00CC99">
                  <a:alpha val="67000"/>
                  <a:lumMod val="92000"/>
                </a:srgbClr>
              </a:gs>
              <a:gs pos="30000">
                <a:srgbClr val="006600">
                  <a:alpha val="75000"/>
                </a:srgbClr>
              </a:gs>
              <a:gs pos="59000">
                <a:srgbClr val="009900">
                  <a:alpha val="71000"/>
                </a:srgb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28600" y="1673596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>
                <a:solidFill>
                  <a:prstClr val="black"/>
                </a:solidFill>
              </a:rPr>
              <a:t>     </a:t>
            </a:r>
            <a:r>
              <a:rPr lang="en-GB" sz="1800" b="1" kern="0" dirty="0" smtClean="0">
                <a:solidFill>
                  <a:prstClr val="black"/>
                </a:solidFill>
              </a:rPr>
              <a:t>4. PROJECT PLAN TO ADDRESS UNDER PERFORMANCE</a:t>
            </a:r>
            <a:endParaRPr lang="en-ZA" sz="1800" b="1" kern="0" dirty="0">
              <a:solidFill>
                <a:prstClr val="black"/>
              </a:solidFill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96994002"/>
              </p:ext>
            </p:extLst>
          </p:nvPr>
        </p:nvGraphicFramePr>
        <p:xfrm>
          <a:off x="215900" y="2042928"/>
          <a:ext cx="11671302" cy="3464028"/>
        </p:xfrm>
        <a:graphic>
          <a:graphicData uri="http://schemas.openxmlformats.org/drawingml/2006/table">
            <a:tbl>
              <a:tblPr firstRow="1" bandRow="1"/>
              <a:tblGrid>
                <a:gridCol w="1945217">
                  <a:extLst>
                    <a:ext uri="{9D8B030D-6E8A-4147-A177-3AD203B41FA5}">
                      <a16:colId xmlns="" xmlns:a16="http://schemas.microsoft.com/office/drawing/2014/main" val="3171785473"/>
                    </a:ext>
                  </a:extLst>
                </a:gridCol>
                <a:gridCol w="1945217">
                  <a:extLst>
                    <a:ext uri="{9D8B030D-6E8A-4147-A177-3AD203B41FA5}">
                      <a16:colId xmlns="" xmlns:a16="http://schemas.microsoft.com/office/drawing/2014/main" val="3307568538"/>
                    </a:ext>
                  </a:extLst>
                </a:gridCol>
                <a:gridCol w="2294466">
                  <a:extLst>
                    <a:ext uri="{9D8B030D-6E8A-4147-A177-3AD203B41FA5}">
                      <a16:colId xmlns="" xmlns:a16="http://schemas.microsoft.com/office/drawing/2014/main" val="3177246977"/>
                    </a:ext>
                  </a:extLst>
                </a:gridCol>
                <a:gridCol w="1595968">
                  <a:extLst>
                    <a:ext uri="{9D8B030D-6E8A-4147-A177-3AD203B41FA5}">
                      <a16:colId xmlns="" xmlns:a16="http://schemas.microsoft.com/office/drawing/2014/main" val="1905890460"/>
                    </a:ext>
                  </a:extLst>
                </a:gridCol>
                <a:gridCol w="1945217">
                  <a:extLst>
                    <a:ext uri="{9D8B030D-6E8A-4147-A177-3AD203B41FA5}">
                      <a16:colId xmlns="" xmlns:a16="http://schemas.microsoft.com/office/drawing/2014/main" val="551651354"/>
                    </a:ext>
                  </a:extLst>
                </a:gridCol>
                <a:gridCol w="1945217">
                  <a:extLst>
                    <a:ext uri="{9D8B030D-6E8A-4147-A177-3AD203B41FA5}">
                      <a16:colId xmlns="" xmlns:a16="http://schemas.microsoft.com/office/drawing/2014/main" val="106908959"/>
                    </a:ext>
                  </a:extLst>
                </a:gridCol>
              </a:tblGrid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MANAGEMENT AREA</a:t>
                      </a:r>
                      <a:endParaRPr lang="en-US" sz="14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CORRECTIONAL CENTRE</a:t>
                      </a:r>
                      <a:endParaRPr lang="en-US" sz="14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ACTIVITY / ACTIVITIES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RESPONSIBILITY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TIME FRAME</a:t>
                      </a:r>
                      <a:endParaRPr lang="en-US" sz="14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PROGRESS</a:t>
                      </a:r>
                      <a:endParaRPr lang="en-US" sz="14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08647457"/>
                  </a:ext>
                </a:extLst>
              </a:tr>
              <a:tr h="375654">
                <a:tc>
                  <a:txBody>
                    <a:bodyPr/>
                    <a:lstStyle/>
                    <a:p>
                      <a:pPr algn="l" fontAlgn="t"/>
                      <a:r>
                        <a:rPr lang="en-ZA" sz="1400" b="0" i="0" u="none" strike="noStrike" dirty="0" smtClean="0">
                          <a:solidFill>
                            <a:srgbClr val="000000"/>
                          </a:solidFill>
                          <a:latin typeface="Calibri Light"/>
                        </a:rPr>
                        <a:t>  Bethal 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latin typeface="Calibri Light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l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Volksrust 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5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285750" indent="-285750" algn="l">
                        <a:buFont typeface="Wingdings" panose="05000000000000000000" pitchFamily="2" charset="2"/>
                        <a:buChar char="v"/>
                      </a:pP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Improve</a:t>
                      </a:r>
                      <a:r>
                        <a:rPr lang="en-GB" sz="140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management of complaints and request.</a:t>
                      </a:r>
                    </a:p>
                    <a:p>
                      <a:pPr marL="285750" indent="-285750" algn="l">
                        <a:buFont typeface="Wingdings" panose="05000000000000000000" pitchFamily="2" charset="2"/>
                        <a:buChar char="v"/>
                      </a:pPr>
                      <a:r>
                        <a:rPr lang="en-GB" sz="140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Intensify inmates movement control measures.</a:t>
                      </a:r>
                    </a:p>
                    <a:p>
                      <a:pPr marL="285750" indent="-285750" algn="l">
                        <a:buFont typeface="Wingdings" panose="05000000000000000000" pitchFamily="2" charset="2"/>
                        <a:buChar char="v"/>
                      </a:pPr>
                      <a:r>
                        <a:rPr lang="en-GB" sz="140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Enhance preventative measures to ensure contrabands free correctional centres.</a:t>
                      </a:r>
                    </a:p>
                    <a:p>
                      <a:pPr marL="285750" indent="-285750" algn="l">
                        <a:buFont typeface="Wingdings" panose="05000000000000000000" pitchFamily="2" charset="2"/>
                        <a:buChar char="v"/>
                      </a:pPr>
                      <a:r>
                        <a:rPr lang="en-GB" sz="140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Improve stakeholder management.</a:t>
                      </a:r>
                      <a:endParaRPr lang="en-GB" sz="14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5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Area Commissioners 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HCCs</a:t>
                      </a:r>
                    </a:p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5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Q1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2021/2022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5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Not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Applicable 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96501867"/>
                  </a:ext>
                </a:extLst>
              </a:tr>
              <a:tr h="375654">
                <a:tc>
                  <a:txBody>
                    <a:bodyPr/>
                    <a:lstStyle/>
                    <a:p>
                      <a:pPr algn="l" fontAlgn="t"/>
                      <a:r>
                        <a:rPr lang="en-ZA" sz="1400" b="0" i="0" u="none" strike="noStrike" dirty="0" smtClean="0">
                          <a:solidFill>
                            <a:srgbClr val="000000"/>
                          </a:solidFill>
                          <a:latin typeface="Calibri Light"/>
                        </a:rPr>
                        <a:t>  Klerksdorp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latin typeface="Calibri Light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l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Klerksdorp CC</a:t>
                      </a:r>
                    </a:p>
                    <a:p>
                      <a:pPr algn="l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Potchefstroom CC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50242310"/>
                  </a:ext>
                </a:extLst>
              </a:tr>
              <a:tr h="375654">
                <a:tc>
                  <a:txBody>
                    <a:bodyPr/>
                    <a:lstStyle/>
                    <a:p>
                      <a:pPr algn="l" fontAlgn="t"/>
                      <a:r>
                        <a:rPr lang="en-ZA" sz="1400" b="0" i="0" u="none" strike="noStrike" dirty="0" smtClean="0">
                          <a:solidFill>
                            <a:srgbClr val="000000"/>
                          </a:solidFill>
                          <a:latin typeface="Calibri Light"/>
                        </a:rPr>
                        <a:t>  Rustenburg 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latin typeface="Calibri Light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l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Losperfontein </a:t>
                      </a:r>
                    </a:p>
                    <a:p>
                      <a:pPr algn="l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Rustenburg CC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418693148"/>
                  </a:ext>
                </a:extLst>
              </a:tr>
              <a:tr h="375654">
                <a:tc>
                  <a:txBody>
                    <a:bodyPr/>
                    <a:lstStyle/>
                    <a:p>
                      <a:pPr algn="l" fontAlgn="t"/>
                      <a:r>
                        <a:rPr lang="en-ZA" sz="1400" b="0" i="0" u="none" strike="noStrike" dirty="0" smtClean="0">
                          <a:solidFill>
                            <a:srgbClr val="000000"/>
                          </a:solidFill>
                          <a:latin typeface="Calibri Light"/>
                        </a:rPr>
                        <a:t>  Thohoyandou 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latin typeface="Calibri Light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l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Medium B 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94879642"/>
                  </a:ext>
                </a:extLst>
              </a:tr>
              <a:tr h="375654">
                <a:tc>
                  <a:txBody>
                    <a:bodyPr/>
                    <a:lstStyle/>
                    <a:p>
                      <a:pPr algn="l" fontAlgn="t"/>
                      <a:r>
                        <a:rPr lang="en-ZA" sz="1400" b="0" i="0" u="none" strike="noStrike" dirty="0" smtClean="0">
                          <a:solidFill>
                            <a:srgbClr val="000000"/>
                          </a:solidFill>
                          <a:latin typeface="Calibri Light"/>
                        </a:rPr>
                        <a:t>  Witbank 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latin typeface="Calibri Light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Witbank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CC </a:t>
                      </a:r>
                      <a:endParaRPr lang="en-US" sz="14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endParaRPr lang="en-US" sz="14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endParaRPr lang="en-US" sz="14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endParaRPr lang="en-US" sz="14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endParaRPr lang="en-US" sz="140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</a:tbl>
          </a:graphicData>
        </a:graphic>
      </p:graphicFrame>
      <p:sp>
        <p:nvSpPr>
          <p:cNvPr id="13" name="Title 1"/>
          <p:cNvSpPr txBox="1">
            <a:spLocks/>
          </p:cNvSpPr>
          <p:nvPr/>
        </p:nvSpPr>
        <p:spPr>
          <a:xfrm>
            <a:off x="109538" y="56775"/>
            <a:ext cx="10956131" cy="52336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16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331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49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6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ZA" sz="3200" kern="0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PLAN TO ADDRESS UNDER PERFORMANCE:</a:t>
            </a:r>
          </a:p>
          <a:p>
            <a:pPr>
              <a:spcAft>
                <a:spcPts val="600"/>
              </a:spcAft>
            </a:pPr>
            <a:r>
              <a:rPr lang="en-ZA" sz="2400" kern="0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Percentage of confirmed unnatural deaths in Correctional Facilities </a:t>
            </a:r>
            <a:endParaRPr lang="en-GB" sz="3200" kern="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707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trellis">
          <a:fgClr>
            <a:srgbClr val="FFFFFF"/>
          </a:fgClr>
          <a:bgClr>
            <a:srgbClr val="BCEABC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5498" y="-21773"/>
            <a:ext cx="8392701" cy="6270173"/>
            <a:chOff x="65499" y="-21773"/>
            <a:chExt cx="7302314" cy="5185651"/>
          </a:xfrm>
        </p:grpSpPr>
        <p:sp>
          <p:nvSpPr>
            <p:cNvPr id="3" name="Rectangle: Top Corners Rounded 24">
              <a:extLst>
                <a:ext uri="{FF2B5EF4-FFF2-40B4-BE49-F238E27FC236}">
                  <a16:creationId xmlns="" xmlns:a16="http://schemas.microsoft.com/office/drawing/2014/main" id="{0DC4C310-37AB-43E0-9D8B-683A5AE91EB8}"/>
                </a:ext>
              </a:extLst>
            </p:cNvPr>
            <p:cNvSpPr/>
            <p:nvPr/>
          </p:nvSpPr>
          <p:spPr>
            <a:xfrm rot="10800000">
              <a:off x="575313" y="-10887"/>
              <a:ext cx="6282685" cy="5174765"/>
            </a:xfrm>
            <a:prstGeom prst="round2SameRect">
              <a:avLst>
                <a:gd name="adj1" fmla="val 13687"/>
                <a:gd name="adj2" fmla="val 0"/>
              </a:avLst>
            </a:prstGeom>
            <a:gradFill flip="none" rotWithShape="1">
              <a:gsLst>
                <a:gs pos="99000">
                  <a:srgbClr val="00CC99"/>
                </a:gs>
                <a:gs pos="1000">
                  <a:srgbClr val="009900"/>
                </a:gs>
              </a:gsLst>
              <a:lin ang="162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" name="Isosceles Triangle 3"/>
            <p:cNvSpPr/>
            <p:nvPr/>
          </p:nvSpPr>
          <p:spPr bwMode="auto">
            <a:xfrm>
              <a:off x="6847113" y="-21773"/>
              <a:ext cx="520700" cy="1270000"/>
            </a:xfrm>
            <a:custGeom>
              <a:avLst/>
              <a:gdLst>
                <a:gd name="connsiteX0" fmla="*/ 0 w 431800"/>
                <a:gd name="connsiteY0" fmla="*/ 1143000 h 1143000"/>
                <a:gd name="connsiteX1" fmla="*/ 215900 w 431800"/>
                <a:gd name="connsiteY1" fmla="*/ 0 h 1143000"/>
                <a:gd name="connsiteX2" fmla="*/ 431800 w 431800"/>
                <a:gd name="connsiteY2" fmla="*/ 1143000 h 1143000"/>
                <a:gd name="connsiteX3" fmla="*/ 0 w 431800"/>
                <a:gd name="connsiteY3" fmla="*/ 1143000 h 1143000"/>
                <a:gd name="connsiteX0" fmla="*/ 0 w 647700"/>
                <a:gd name="connsiteY0" fmla="*/ 1117600 h 1117600"/>
                <a:gd name="connsiteX1" fmla="*/ 647700 w 647700"/>
                <a:gd name="connsiteY1" fmla="*/ 0 h 1117600"/>
                <a:gd name="connsiteX2" fmla="*/ 431800 w 647700"/>
                <a:gd name="connsiteY2" fmla="*/ 1117600 h 1117600"/>
                <a:gd name="connsiteX3" fmla="*/ 0 w 647700"/>
                <a:gd name="connsiteY3" fmla="*/ 1117600 h 1117600"/>
                <a:gd name="connsiteX0" fmla="*/ 0 w 647700"/>
                <a:gd name="connsiteY0" fmla="*/ 1117600 h 1244600"/>
                <a:gd name="connsiteX1" fmla="*/ 647700 w 647700"/>
                <a:gd name="connsiteY1" fmla="*/ 0 h 1244600"/>
                <a:gd name="connsiteX2" fmla="*/ 558800 w 647700"/>
                <a:gd name="connsiteY2" fmla="*/ 1244600 h 1244600"/>
                <a:gd name="connsiteX3" fmla="*/ 0 w 647700"/>
                <a:gd name="connsiteY3" fmla="*/ 1117600 h 1244600"/>
                <a:gd name="connsiteX0" fmla="*/ 0 w 647700"/>
                <a:gd name="connsiteY0" fmla="*/ 1270000 h 1397000"/>
                <a:gd name="connsiteX1" fmla="*/ 647700 w 647700"/>
                <a:gd name="connsiteY1" fmla="*/ 0 h 1397000"/>
                <a:gd name="connsiteX2" fmla="*/ 558800 w 647700"/>
                <a:gd name="connsiteY2" fmla="*/ 1397000 h 1397000"/>
                <a:gd name="connsiteX3" fmla="*/ 0 w 647700"/>
                <a:gd name="connsiteY3" fmla="*/ 1270000 h 1397000"/>
                <a:gd name="connsiteX0" fmla="*/ 0 w 469900"/>
                <a:gd name="connsiteY0" fmla="*/ 1701800 h 1701800"/>
                <a:gd name="connsiteX1" fmla="*/ 469900 w 469900"/>
                <a:gd name="connsiteY1" fmla="*/ 0 h 1701800"/>
                <a:gd name="connsiteX2" fmla="*/ 381000 w 469900"/>
                <a:gd name="connsiteY2" fmla="*/ 1397000 h 1701800"/>
                <a:gd name="connsiteX3" fmla="*/ 0 w 469900"/>
                <a:gd name="connsiteY3" fmla="*/ 1701800 h 1701800"/>
                <a:gd name="connsiteX0" fmla="*/ 0 w 596900"/>
                <a:gd name="connsiteY0" fmla="*/ 1346200 h 1397000"/>
                <a:gd name="connsiteX1" fmla="*/ 596900 w 596900"/>
                <a:gd name="connsiteY1" fmla="*/ 0 h 1397000"/>
                <a:gd name="connsiteX2" fmla="*/ 508000 w 596900"/>
                <a:gd name="connsiteY2" fmla="*/ 1397000 h 1397000"/>
                <a:gd name="connsiteX3" fmla="*/ 0 w 596900"/>
                <a:gd name="connsiteY3" fmla="*/ 1346200 h 1397000"/>
                <a:gd name="connsiteX0" fmla="*/ 0 w 596900"/>
                <a:gd name="connsiteY0" fmla="*/ 1346200 h 1397000"/>
                <a:gd name="connsiteX1" fmla="*/ 596900 w 596900"/>
                <a:gd name="connsiteY1" fmla="*/ 0 h 1397000"/>
                <a:gd name="connsiteX2" fmla="*/ 584200 w 596900"/>
                <a:gd name="connsiteY2" fmla="*/ 1397000 h 1397000"/>
                <a:gd name="connsiteX3" fmla="*/ 0 w 596900"/>
                <a:gd name="connsiteY3" fmla="*/ 1346200 h 1397000"/>
                <a:gd name="connsiteX0" fmla="*/ 0 w 584200"/>
                <a:gd name="connsiteY0" fmla="*/ 1193800 h 1244600"/>
                <a:gd name="connsiteX1" fmla="*/ 495300 w 584200"/>
                <a:gd name="connsiteY1" fmla="*/ 0 h 1244600"/>
                <a:gd name="connsiteX2" fmla="*/ 584200 w 584200"/>
                <a:gd name="connsiteY2" fmla="*/ 1244600 h 1244600"/>
                <a:gd name="connsiteX3" fmla="*/ 0 w 584200"/>
                <a:gd name="connsiteY3" fmla="*/ 1193800 h 1244600"/>
                <a:gd name="connsiteX0" fmla="*/ 0 w 584200"/>
                <a:gd name="connsiteY0" fmla="*/ 1219200 h 1270000"/>
                <a:gd name="connsiteX1" fmla="*/ 571500 w 584200"/>
                <a:gd name="connsiteY1" fmla="*/ 0 h 1270000"/>
                <a:gd name="connsiteX2" fmla="*/ 584200 w 584200"/>
                <a:gd name="connsiteY2" fmla="*/ 1270000 h 1270000"/>
                <a:gd name="connsiteX3" fmla="*/ 0 w 584200"/>
                <a:gd name="connsiteY3" fmla="*/ 1219200 h 1270000"/>
                <a:gd name="connsiteX0" fmla="*/ 469900 w 469900"/>
                <a:gd name="connsiteY0" fmla="*/ 1193800 h 1270000"/>
                <a:gd name="connsiteX1" fmla="*/ 0 w 469900"/>
                <a:gd name="connsiteY1" fmla="*/ 0 h 1270000"/>
                <a:gd name="connsiteX2" fmla="*/ 12700 w 469900"/>
                <a:gd name="connsiteY2" fmla="*/ 1270000 h 1270000"/>
                <a:gd name="connsiteX3" fmla="*/ 469900 w 469900"/>
                <a:gd name="connsiteY3" fmla="*/ 1193800 h 1270000"/>
                <a:gd name="connsiteX0" fmla="*/ 469900 w 469900"/>
                <a:gd name="connsiteY0" fmla="*/ 1193800 h 1270000"/>
                <a:gd name="connsiteX1" fmla="*/ 0 w 469900"/>
                <a:gd name="connsiteY1" fmla="*/ 0 h 1270000"/>
                <a:gd name="connsiteX2" fmla="*/ 12700 w 469900"/>
                <a:gd name="connsiteY2" fmla="*/ 1270000 h 1270000"/>
                <a:gd name="connsiteX3" fmla="*/ 469900 w 469900"/>
                <a:gd name="connsiteY3" fmla="*/ 1193800 h 1270000"/>
                <a:gd name="connsiteX0" fmla="*/ 495300 w 495300"/>
                <a:gd name="connsiteY0" fmla="*/ 1193800 h 1270000"/>
                <a:gd name="connsiteX1" fmla="*/ 0 w 495300"/>
                <a:gd name="connsiteY1" fmla="*/ 0 h 1270000"/>
                <a:gd name="connsiteX2" fmla="*/ 12700 w 495300"/>
                <a:gd name="connsiteY2" fmla="*/ 1270000 h 1270000"/>
                <a:gd name="connsiteX3" fmla="*/ 495300 w 495300"/>
                <a:gd name="connsiteY3" fmla="*/ 1193800 h 1270000"/>
                <a:gd name="connsiteX0" fmla="*/ 520700 w 520700"/>
                <a:gd name="connsiteY0" fmla="*/ 1270000 h 1270000"/>
                <a:gd name="connsiteX1" fmla="*/ 0 w 520700"/>
                <a:gd name="connsiteY1" fmla="*/ 0 h 1270000"/>
                <a:gd name="connsiteX2" fmla="*/ 12700 w 520700"/>
                <a:gd name="connsiteY2" fmla="*/ 1270000 h 1270000"/>
                <a:gd name="connsiteX3" fmla="*/ 520700 w 520700"/>
                <a:gd name="connsiteY3" fmla="*/ 1270000 h 127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0700" h="1270000">
                  <a:moveTo>
                    <a:pt x="520700" y="1270000"/>
                  </a:moveTo>
                  <a:lnTo>
                    <a:pt x="0" y="0"/>
                  </a:lnTo>
                  <a:lnTo>
                    <a:pt x="12700" y="1270000"/>
                  </a:lnTo>
                  <a:lnTo>
                    <a:pt x="520700" y="1270000"/>
                  </a:lnTo>
                  <a:close/>
                </a:path>
              </a:pathLst>
            </a:custGeom>
            <a:solidFill>
              <a:srgbClr val="009900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50000"/>
                </a:spcBef>
                <a:buClr>
                  <a:srgbClr val="7D0900"/>
                </a:buClr>
              </a:pPr>
              <a:endParaRPr lang="en-ZA" smtClean="0">
                <a:solidFill>
                  <a:srgbClr val="000000"/>
                </a:solidFill>
              </a:endParaRPr>
            </a:p>
          </p:txBody>
        </p:sp>
        <p:sp>
          <p:nvSpPr>
            <p:cNvPr id="6" name="Isosceles Triangle 3"/>
            <p:cNvSpPr/>
            <p:nvPr/>
          </p:nvSpPr>
          <p:spPr bwMode="auto">
            <a:xfrm rot="10800000" flipV="1">
              <a:off x="65499" y="-10887"/>
              <a:ext cx="520700" cy="1270000"/>
            </a:xfrm>
            <a:custGeom>
              <a:avLst/>
              <a:gdLst>
                <a:gd name="connsiteX0" fmla="*/ 0 w 431800"/>
                <a:gd name="connsiteY0" fmla="*/ 1143000 h 1143000"/>
                <a:gd name="connsiteX1" fmla="*/ 215900 w 431800"/>
                <a:gd name="connsiteY1" fmla="*/ 0 h 1143000"/>
                <a:gd name="connsiteX2" fmla="*/ 431800 w 431800"/>
                <a:gd name="connsiteY2" fmla="*/ 1143000 h 1143000"/>
                <a:gd name="connsiteX3" fmla="*/ 0 w 431800"/>
                <a:gd name="connsiteY3" fmla="*/ 1143000 h 1143000"/>
                <a:gd name="connsiteX0" fmla="*/ 0 w 647700"/>
                <a:gd name="connsiteY0" fmla="*/ 1117600 h 1117600"/>
                <a:gd name="connsiteX1" fmla="*/ 647700 w 647700"/>
                <a:gd name="connsiteY1" fmla="*/ 0 h 1117600"/>
                <a:gd name="connsiteX2" fmla="*/ 431800 w 647700"/>
                <a:gd name="connsiteY2" fmla="*/ 1117600 h 1117600"/>
                <a:gd name="connsiteX3" fmla="*/ 0 w 647700"/>
                <a:gd name="connsiteY3" fmla="*/ 1117600 h 1117600"/>
                <a:gd name="connsiteX0" fmla="*/ 0 w 647700"/>
                <a:gd name="connsiteY0" fmla="*/ 1117600 h 1244600"/>
                <a:gd name="connsiteX1" fmla="*/ 647700 w 647700"/>
                <a:gd name="connsiteY1" fmla="*/ 0 h 1244600"/>
                <a:gd name="connsiteX2" fmla="*/ 558800 w 647700"/>
                <a:gd name="connsiteY2" fmla="*/ 1244600 h 1244600"/>
                <a:gd name="connsiteX3" fmla="*/ 0 w 647700"/>
                <a:gd name="connsiteY3" fmla="*/ 1117600 h 1244600"/>
                <a:gd name="connsiteX0" fmla="*/ 0 w 647700"/>
                <a:gd name="connsiteY0" fmla="*/ 1270000 h 1397000"/>
                <a:gd name="connsiteX1" fmla="*/ 647700 w 647700"/>
                <a:gd name="connsiteY1" fmla="*/ 0 h 1397000"/>
                <a:gd name="connsiteX2" fmla="*/ 558800 w 647700"/>
                <a:gd name="connsiteY2" fmla="*/ 1397000 h 1397000"/>
                <a:gd name="connsiteX3" fmla="*/ 0 w 647700"/>
                <a:gd name="connsiteY3" fmla="*/ 1270000 h 1397000"/>
                <a:gd name="connsiteX0" fmla="*/ 0 w 469900"/>
                <a:gd name="connsiteY0" fmla="*/ 1701800 h 1701800"/>
                <a:gd name="connsiteX1" fmla="*/ 469900 w 469900"/>
                <a:gd name="connsiteY1" fmla="*/ 0 h 1701800"/>
                <a:gd name="connsiteX2" fmla="*/ 381000 w 469900"/>
                <a:gd name="connsiteY2" fmla="*/ 1397000 h 1701800"/>
                <a:gd name="connsiteX3" fmla="*/ 0 w 469900"/>
                <a:gd name="connsiteY3" fmla="*/ 1701800 h 1701800"/>
                <a:gd name="connsiteX0" fmla="*/ 0 w 596900"/>
                <a:gd name="connsiteY0" fmla="*/ 1346200 h 1397000"/>
                <a:gd name="connsiteX1" fmla="*/ 596900 w 596900"/>
                <a:gd name="connsiteY1" fmla="*/ 0 h 1397000"/>
                <a:gd name="connsiteX2" fmla="*/ 508000 w 596900"/>
                <a:gd name="connsiteY2" fmla="*/ 1397000 h 1397000"/>
                <a:gd name="connsiteX3" fmla="*/ 0 w 596900"/>
                <a:gd name="connsiteY3" fmla="*/ 1346200 h 1397000"/>
                <a:gd name="connsiteX0" fmla="*/ 0 w 596900"/>
                <a:gd name="connsiteY0" fmla="*/ 1346200 h 1397000"/>
                <a:gd name="connsiteX1" fmla="*/ 596900 w 596900"/>
                <a:gd name="connsiteY1" fmla="*/ 0 h 1397000"/>
                <a:gd name="connsiteX2" fmla="*/ 584200 w 596900"/>
                <a:gd name="connsiteY2" fmla="*/ 1397000 h 1397000"/>
                <a:gd name="connsiteX3" fmla="*/ 0 w 596900"/>
                <a:gd name="connsiteY3" fmla="*/ 1346200 h 1397000"/>
                <a:gd name="connsiteX0" fmla="*/ 0 w 584200"/>
                <a:gd name="connsiteY0" fmla="*/ 1193800 h 1244600"/>
                <a:gd name="connsiteX1" fmla="*/ 495300 w 584200"/>
                <a:gd name="connsiteY1" fmla="*/ 0 h 1244600"/>
                <a:gd name="connsiteX2" fmla="*/ 584200 w 584200"/>
                <a:gd name="connsiteY2" fmla="*/ 1244600 h 1244600"/>
                <a:gd name="connsiteX3" fmla="*/ 0 w 584200"/>
                <a:gd name="connsiteY3" fmla="*/ 1193800 h 1244600"/>
                <a:gd name="connsiteX0" fmla="*/ 0 w 584200"/>
                <a:gd name="connsiteY0" fmla="*/ 1219200 h 1270000"/>
                <a:gd name="connsiteX1" fmla="*/ 571500 w 584200"/>
                <a:gd name="connsiteY1" fmla="*/ 0 h 1270000"/>
                <a:gd name="connsiteX2" fmla="*/ 584200 w 584200"/>
                <a:gd name="connsiteY2" fmla="*/ 1270000 h 1270000"/>
                <a:gd name="connsiteX3" fmla="*/ 0 w 584200"/>
                <a:gd name="connsiteY3" fmla="*/ 1219200 h 1270000"/>
                <a:gd name="connsiteX0" fmla="*/ 469900 w 469900"/>
                <a:gd name="connsiteY0" fmla="*/ 1193800 h 1270000"/>
                <a:gd name="connsiteX1" fmla="*/ 0 w 469900"/>
                <a:gd name="connsiteY1" fmla="*/ 0 h 1270000"/>
                <a:gd name="connsiteX2" fmla="*/ 12700 w 469900"/>
                <a:gd name="connsiteY2" fmla="*/ 1270000 h 1270000"/>
                <a:gd name="connsiteX3" fmla="*/ 469900 w 469900"/>
                <a:gd name="connsiteY3" fmla="*/ 1193800 h 1270000"/>
                <a:gd name="connsiteX0" fmla="*/ 469900 w 469900"/>
                <a:gd name="connsiteY0" fmla="*/ 1193800 h 1270000"/>
                <a:gd name="connsiteX1" fmla="*/ 0 w 469900"/>
                <a:gd name="connsiteY1" fmla="*/ 0 h 1270000"/>
                <a:gd name="connsiteX2" fmla="*/ 12700 w 469900"/>
                <a:gd name="connsiteY2" fmla="*/ 1270000 h 1270000"/>
                <a:gd name="connsiteX3" fmla="*/ 469900 w 469900"/>
                <a:gd name="connsiteY3" fmla="*/ 1193800 h 1270000"/>
                <a:gd name="connsiteX0" fmla="*/ 495300 w 495300"/>
                <a:gd name="connsiteY0" fmla="*/ 1193800 h 1270000"/>
                <a:gd name="connsiteX1" fmla="*/ 0 w 495300"/>
                <a:gd name="connsiteY1" fmla="*/ 0 h 1270000"/>
                <a:gd name="connsiteX2" fmla="*/ 12700 w 495300"/>
                <a:gd name="connsiteY2" fmla="*/ 1270000 h 1270000"/>
                <a:gd name="connsiteX3" fmla="*/ 495300 w 495300"/>
                <a:gd name="connsiteY3" fmla="*/ 1193800 h 1270000"/>
                <a:gd name="connsiteX0" fmla="*/ 520700 w 520700"/>
                <a:gd name="connsiteY0" fmla="*/ 1270000 h 1270000"/>
                <a:gd name="connsiteX1" fmla="*/ 0 w 520700"/>
                <a:gd name="connsiteY1" fmla="*/ 0 h 1270000"/>
                <a:gd name="connsiteX2" fmla="*/ 12700 w 520700"/>
                <a:gd name="connsiteY2" fmla="*/ 1270000 h 1270000"/>
                <a:gd name="connsiteX3" fmla="*/ 520700 w 520700"/>
                <a:gd name="connsiteY3" fmla="*/ 1270000 h 127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0700" h="1270000">
                  <a:moveTo>
                    <a:pt x="520700" y="1270000"/>
                  </a:moveTo>
                  <a:lnTo>
                    <a:pt x="0" y="0"/>
                  </a:lnTo>
                  <a:lnTo>
                    <a:pt x="12700" y="1270000"/>
                  </a:lnTo>
                  <a:lnTo>
                    <a:pt x="520700" y="1270000"/>
                  </a:lnTo>
                  <a:close/>
                </a:path>
              </a:pathLst>
            </a:custGeom>
            <a:solidFill>
              <a:srgbClr val="009900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50000"/>
                </a:spcBef>
                <a:buClr>
                  <a:srgbClr val="7D0900"/>
                </a:buClr>
              </a:pPr>
              <a:endParaRPr lang="en-ZA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51437" y="1088571"/>
            <a:ext cx="709774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6600" dirty="0" smtClean="0">
                <a:solidFill>
                  <a:prstClr val="white"/>
                </a:solidFill>
                <a:latin typeface="Arial Black" panose="020B0A04020102020204" pitchFamily="34" charset="0"/>
              </a:rPr>
              <a:t>PROGRAMME 3</a:t>
            </a:r>
          </a:p>
          <a:p>
            <a:pPr algn="ctr"/>
            <a:endParaRPr lang="en-ZA" sz="6600" dirty="0">
              <a:solidFill>
                <a:prstClr val="white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ZA" sz="5400" dirty="0" smtClean="0">
                <a:solidFill>
                  <a:prstClr val="white"/>
                </a:solidFill>
                <a:latin typeface="Arial Black" panose="020B0A04020102020204" pitchFamily="34" charset="0"/>
              </a:rPr>
              <a:t>REHABILITATION</a:t>
            </a:r>
            <a:endParaRPr lang="en-ZA" sz="54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05551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Top Corners Rounded 60">
            <a:extLst>
              <a:ext uri="{FF2B5EF4-FFF2-40B4-BE49-F238E27FC236}">
                <a16:creationId xmlns="" xmlns:a16="http://schemas.microsoft.com/office/drawing/2014/main" id="{935013CF-ED1D-4C99-9BBC-342742B95A80}"/>
              </a:ext>
            </a:extLst>
          </p:cNvPr>
          <p:cNvSpPr/>
          <p:nvPr/>
        </p:nvSpPr>
        <p:spPr>
          <a:xfrm rot="5400000">
            <a:off x="4821169" y="-4804500"/>
            <a:ext cx="1440000" cy="11049000"/>
          </a:xfrm>
          <a:prstGeom prst="round2SameRect">
            <a:avLst>
              <a:gd name="adj1" fmla="val 23278"/>
              <a:gd name="adj2" fmla="val 0"/>
            </a:avLst>
          </a:prstGeom>
          <a:gradFill flip="none" rotWithShape="1">
            <a:gsLst>
              <a:gs pos="100000">
                <a:srgbClr val="00CC99">
                  <a:alpha val="67000"/>
                  <a:lumMod val="92000"/>
                </a:srgbClr>
              </a:gs>
              <a:gs pos="30000">
                <a:srgbClr val="006600">
                  <a:alpha val="75000"/>
                </a:srgbClr>
              </a:gs>
              <a:gs pos="59000">
                <a:srgbClr val="009900">
                  <a:alpha val="71000"/>
                </a:srgb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3103" y="0"/>
            <a:ext cx="10956131" cy="52336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16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331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49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6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ZA" sz="3200" kern="0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PERFORMANCE INDICATOR NOT ACHIEVED:</a:t>
            </a:r>
          </a:p>
          <a:p>
            <a:pPr lvl="0" eaLnBrk="1" hangingPunct="1">
              <a:lnSpc>
                <a:spcPct val="100000"/>
              </a:lnSpc>
              <a:spcAft>
                <a:spcPts val="600"/>
              </a:spcAft>
            </a:pPr>
            <a:r>
              <a:rPr lang="en-ZA" sz="2400" b="0" kern="0" dirty="0" smtClean="0">
                <a:solidFill>
                  <a:srgbClr val="FFFFFF"/>
                </a:solidFill>
                <a:latin typeface="Arial Black" panose="020B0A04020102020204" pitchFamily="34" charset="0"/>
                <a:cs typeface="Arial" charset="0"/>
              </a:rPr>
              <a:t>Grade </a:t>
            </a:r>
            <a:r>
              <a:rPr lang="en-ZA" sz="2400" b="0" kern="0" dirty="0" smtClean="0">
                <a:solidFill>
                  <a:srgbClr val="FFFFFF"/>
                </a:solidFill>
                <a:latin typeface="Arial Black" panose="020B0A04020102020204" pitchFamily="34" charset="0"/>
                <a:cs typeface="Arial" charset="0"/>
              </a:rPr>
              <a:t>12 (National Senior Certificate) pass rate obtained per academic year</a:t>
            </a:r>
            <a:endParaRPr lang="en-ZA" sz="3200" kern="0" dirty="0" smtClean="0">
              <a:solidFill>
                <a:srgbClr val="FFFFFF"/>
              </a:solidFill>
              <a:latin typeface="Arial Black" panose="020B0A04020102020204" pitchFamily="34" charset="0"/>
            </a:endParaRPr>
          </a:p>
          <a:p>
            <a:endParaRPr lang="en-GB" sz="3200" kern="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3200" y="1663700"/>
            <a:ext cx="1000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>
                <a:solidFill>
                  <a:prstClr val="black"/>
                </a:solidFill>
              </a:rPr>
              <a:t>1. REGIONAL TARGET VERSUS PERFORMANCE FOR </a:t>
            </a:r>
            <a:r>
              <a:rPr lang="en-GB" sz="1800" b="1" kern="0" dirty="0" smtClean="0">
                <a:solidFill>
                  <a:prstClr val="black"/>
                </a:solidFill>
              </a:rPr>
              <a:t>4</a:t>
            </a:r>
            <a:r>
              <a:rPr lang="en-GB" sz="1800" b="1" kern="0" baseline="30000" dirty="0" smtClean="0">
                <a:solidFill>
                  <a:prstClr val="black"/>
                </a:solidFill>
              </a:rPr>
              <a:t>th</a:t>
            </a:r>
            <a:r>
              <a:rPr lang="en-GB" sz="1800" b="1" kern="0" dirty="0" smtClean="0">
                <a:solidFill>
                  <a:prstClr val="black"/>
                </a:solidFill>
              </a:rPr>
              <a:t> QUARTER </a:t>
            </a:r>
            <a:r>
              <a:rPr lang="en-GB" sz="1800" b="1" kern="0" dirty="0">
                <a:solidFill>
                  <a:prstClr val="black"/>
                </a:solidFill>
              </a:rPr>
              <a:t>(2020/2021) </a:t>
            </a:r>
            <a:endParaRPr lang="en-ZA" sz="1800" b="1" kern="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6700" y="3461266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>
                <a:solidFill>
                  <a:prstClr val="black"/>
                </a:solidFill>
              </a:rPr>
              <a:t>     2. SOURCE OF </a:t>
            </a:r>
            <a:r>
              <a:rPr lang="en-GB" sz="1800" b="1" kern="0" dirty="0" smtClean="0">
                <a:solidFill>
                  <a:prstClr val="black"/>
                </a:solidFill>
              </a:rPr>
              <a:t>UNDER-ACHIEVEMENT AT MANAGEMENT AREA LEVEL</a:t>
            </a:r>
            <a:endParaRPr lang="en-ZA" sz="1800" b="1" kern="0" dirty="0">
              <a:solidFill>
                <a:prstClr val="black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266700" y="2058644"/>
          <a:ext cx="11658600" cy="1158240"/>
        </p:xfrm>
        <a:graphic>
          <a:graphicData uri="http://schemas.openxmlformats.org/drawingml/2006/table">
            <a:tbl>
              <a:tblPr firstRow="1" bandRow="1"/>
              <a:tblGrid>
                <a:gridCol w="1104900">
                  <a:extLst>
                    <a:ext uri="{9D8B030D-6E8A-4147-A177-3AD203B41FA5}">
                      <a16:colId xmlns="" xmlns:a16="http://schemas.microsoft.com/office/drawing/2014/main" val="3171785473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3307568538"/>
                    </a:ext>
                  </a:extLst>
                </a:gridCol>
                <a:gridCol w="1371600">
                  <a:extLst>
                    <a:ext uri="{9D8B030D-6E8A-4147-A177-3AD203B41FA5}">
                      <a16:colId xmlns="" xmlns:a16="http://schemas.microsoft.com/office/drawing/2014/main" val="3177246977"/>
                    </a:ext>
                  </a:extLst>
                </a:gridCol>
                <a:gridCol w="1371600">
                  <a:extLst>
                    <a:ext uri="{9D8B030D-6E8A-4147-A177-3AD203B41FA5}">
                      <a16:colId xmlns="" xmlns:a16="http://schemas.microsoft.com/office/drawing/2014/main" val="1905890460"/>
                    </a:ext>
                  </a:extLst>
                </a:gridCol>
                <a:gridCol w="1333500">
                  <a:extLst>
                    <a:ext uri="{9D8B030D-6E8A-4147-A177-3AD203B41FA5}">
                      <a16:colId xmlns="" xmlns:a16="http://schemas.microsoft.com/office/drawing/2014/main" val="551651354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106908959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2307743238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2723634297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971921"/>
                    </a:ext>
                  </a:extLst>
                </a:gridCol>
              </a:tblGrid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REGION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OCTOBER 2021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/>
                      </a:r>
                      <a:br>
                        <a:rPr lang="en-ZA" sz="110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OCTOBER</a:t>
                      </a:r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NOVEMBER</a:t>
                      </a:r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2021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/>
                      </a:r>
                      <a:br>
                        <a:rPr lang="en-ZA" sz="110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NOVEMBER 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DECEMBER</a:t>
                      </a:r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2021 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DECEMBER</a:t>
                      </a:r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Q4</a:t>
                      </a:r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TARGET: 2020-2021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08647457"/>
                  </a:ext>
                </a:extLst>
              </a:tr>
              <a:tr h="375654">
                <a:tc>
                  <a:txBody>
                    <a:bodyPr/>
                    <a:lstStyle/>
                    <a:p>
                      <a:r>
                        <a:rPr lang="en-ZA" sz="1400" b="1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LMN </a:t>
                      </a:r>
                      <a:endParaRPr lang="en-ZA" sz="1400" b="1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N/A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N/A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N/A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N/A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76.00%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 smtClean="0">
                        <a:solidFill>
                          <a:schemeClr val="bg1"/>
                        </a:solidFill>
                        <a:latin typeface="Calibri Light"/>
                      </a:endParaRPr>
                    </a:p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Calibri Light"/>
                        </a:rPr>
                        <a:t>60.87%</a:t>
                      </a:r>
                    </a:p>
                    <a:p>
                      <a:pPr algn="ctr"/>
                      <a:endParaRPr lang="en-US" sz="1400" b="1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76.00%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Calibri Light"/>
                        </a:rPr>
                        <a:t>60.87%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96501867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/>
          </p:nvPr>
        </p:nvGraphicFramePr>
        <p:xfrm>
          <a:off x="266700" y="3886200"/>
          <a:ext cx="11658600" cy="1320534"/>
        </p:xfrm>
        <a:graphic>
          <a:graphicData uri="http://schemas.openxmlformats.org/drawingml/2006/table">
            <a:tbl>
              <a:tblPr firstRow="1" bandRow="1"/>
              <a:tblGrid>
                <a:gridCol w="1295400">
                  <a:extLst>
                    <a:ext uri="{9D8B030D-6E8A-4147-A177-3AD203B41FA5}">
                      <a16:colId xmlns="" xmlns:a16="http://schemas.microsoft.com/office/drawing/2014/main" val="3171785473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3307568538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3177246977"/>
                    </a:ext>
                  </a:extLst>
                </a:gridCol>
                <a:gridCol w="1447800">
                  <a:extLst>
                    <a:ext uri="{9D8B030D-6E8A-4147-A177-3AD203B41FA5}">
                      <a16:colId xmlns="" xmlns:a16="http://schemas.microsoft.com/office/drawing/2014/main" val="1905890460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551651354"/>
                    </a:ext>
                  </a:extLst>
                </a:gridCol>
                <a:gridCol w="1143000">
                  <a:extLst>
                    <a:ext uri="{9D8B030D-6E8A-4147-A177-3AD203B41FA5}">
                      <a16:colId xmlns="" xmlns:a16="http://schemas.microsoft.com/office/drawing/2014/main" val="106908959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2307743238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2723634297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971921"/>
                    </a:ext>
                  </a:extLst>
                </a:gridCol>
              </a:tblGrid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MANAGEMENT AREA</a:t>
                      </a:r>
                      <a:endParaRPr lang="en-ZA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OCTOBER 2021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/>
                      </a:r>
                      <a:br>
                        <a:rPr lang="en-ZA" sz="110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OCTOBER</a:t>
                      </a:r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NOVEMBER</a:t>
                      </a:r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2021</a:t>
                      </a:r>
                      <a:br>
                        <a:rPr lang="en-ZA" sz="110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NOVEMBER 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DECEMBER</a:t>
                      </a:r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 2021 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DECEMBER</a:t>
                      </a:r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Q4</a:t>
                      </a:r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TARGET: 2020-2021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08647457"/>
                  </a:ext>
                </a:extLst>
              </a:tr>
              <a:tr h="375654">
                <a:tc>
                  <a:txBody>
                    <a:bodyPr/>
                    <a:lstStyle/>
                    <a:p>
                      <a:r>
                        <a:rPr lang="en-ZA" sz="140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Rustenburg </a:t>
                      </a:r>
                      <a:endParaRPr lang="en-ZA" sz="1400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N/A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N/A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N/A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N/A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76.00%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400" b="1" i="0" u="none" strike="noStrike">
                          <a:solidFill>
                            <a:schemeClr val="bg1"/>
                          </a:solidFill>
                          <a:latin typeface="Calibri Light"/>
                        </a:rPr>
                        <a:t>66.67%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b="1" smtClean="0">
                          <a:solidFill>
                            <a:schemeClr val="tx1"/>
                          </a:solidFill>
                        </a:rPr>
                        <a:t>76.00%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400" b="1" i="0" u="none" strike="noStrike">
                          <a:solidFill>
                            <a:schemeClr val="bg1"/>
                          </a:solidFill>
                          <a:latin typeface="Calibri Light"/>
                        </a:rPr>
                        <a:t>66.67%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96501867"/>
                  </a:ext>
                </a:extLst>
              </a:tr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Kutama-Sinthumule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 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N/A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N/A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N/A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Calibri Light"/>
                        </a:rPr>
                        <a:t>N/A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76.00%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400" b="1" i="0" u="none" strike="noStrike" dirty="0">
                          <a:solidFill>
                            <a:schemeClr val="bg1"/>
                          </a:solidFill>
                          <a:latin typeface="Calibri Light"/>
                        </a:rPr>
                        <a:t>37.50%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76.00%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400" b="1" i="0" u="none" strike="noStrike" dirty="0">
                          <a:solidFill>
                            <a:schemeClr val="bg1"/>
                          </a:solidFill>
                          <a:latin typeface="Calibri Light"/>
                        </a:rPr>
                        <a:t>37.50%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502423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7359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7D0900"/>
      </a:lt2>
      <a:accent1>
        <a:srgbClr val="808080"/>
      </a:accent1>
      <a:accent2>
        <a:srgbClr val="A0A0A0"/>
      </a:accent2>
      <a:accent3>
        <a:srgbClr val="FFFFFF"/>
      </a:accent3>
      <a:accent4>
        <a:srgbClr val="000000"/>
      </a:accent4>
      <a:accent5>
        <a:srgbClr val="C0C0C0"/>
      </a:accent5>
      <a:accent6>
        <a:srgbClr val="919191"/>
      </a:accent6>
      <a:hlink>
        <a:srgbClr val="B9B9B9"/>
      </a:hlink>
      <a:folHlink>
        <a:srgbClr val="DCDCDC"/>
      </a:folHlink>
    </a:clrScheme>
    <a:fontScheme name="Blank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2000" tIns="72000" rIns="72000" bIns="720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90000"/>
          </a:lnSpc>
          <a:spcBef>
            <a:spcPct val="50000"/>
          </a:spcBef>
          <a:spcAft>
            <a:spcPct val="0"/>
          </a:spcAft>
          <a:buClr>
            <a:schemeClr val="bg2"/>
          </a:buClr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2000" tIns="72000" rIns="72000" bIns="720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90000"/>
          </a:lnSpc>
          <a:spcBef>
            <a:spcPct val="50000"/>
          </a:spcBef>
          <a:spcAft>
            <a:spcPct val="0"/>
          </a:spcAft>
          <a:buClr>
            <a:schemeClr val="bg2"/>
          </a:buClr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7D0900"/>
        </a:lt2>
        <a:accent1>
          <a:srgbClr val="808080"/>
        </a:accent1>
        <a:accent2>
          <a:srgbClr val="A0A0A0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919191"/>
        </a:accent6>
        <a:hlink>
          <a:srgbClr val="B9B9B9"/>
        </a:hlink>
        <a:folHlink>
          <a:srgbClr val="DCDCD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Custom 9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AFABAB"/>
      </a:accent1>
      <a:accent2>
        <a:srgbClr val="E2583D"/>
      </a:accent2>
      <a:accent3>
        <a:srgbClr val="78D2D2"/>
      </a:accent3>
      <a:accent4>
        <a:srgbClr val="3B3939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onsolas-Verdana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37429</TotalTime>
  <Words>886</Words>
  <Application>Microsoft Office PowerPoint</Application>
  <PresentationFormat>Custom</PresentationFormat>
  <Paragraphs>287</Paragraphs>
  <Slides>13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3_Blank</vt:lpstr>
      <vt:lpstr>Office Theme</vt:lpstr>
      <vt:lpstr>Slide 0</vt:lpstr>
      <vt:lpstr>Slide 1</vt:lpstr>
      <vt:lpstr>Notes to the presentation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SUMMARY OF IMPROVEMENTS FOR Q4</vt:lpstr>
      <vt:lpstr>Slide 12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high level vision will be developed which will determine the required operating model…  Scope will include all core elements of DCS</dc:title>
  <dc:creator>Rowan Smyth</dc:creator>
  <cp:lastModifiedBy>mahlatsema</cp:lastModifiedBy>
  <cp:revision>3968</cp:revision>
  <cp:lastPrinted>2019-10-31T17:02:31Z</cp:lastPrinted>
  <dcterms:created xsi:type="dcterms:W3CDTF">2011-05-16T12:44:01Z</dcterms:created>
  <dcterms:modified xsi:type="dcterms:W3CDTF">2021-05-13T09:13:52Z</dcterms:modified>
</cp:coreProperties>
</file>