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14" r:id="rId1"/>
    <p:sldMasterId id="2147483855" r:id="rId2"/>
  </p:sldMasterIdLst>
  <p:notesMasterIdLst>
    <p:notesMasterId r:id="rId38"/>
  </p:notesMasterIdLst>
  <p:handoutMasterIdLst>
    <p:handoutMasterId r:id="rId39"/>
  </p:handoutMasterIdLst>
  <p:sldIdLst>
    <p:sldId id="943" r:id="rId3"/>
    <p:sldId id="1044" r:id="rId4"/>
    <p:sldId id="1008" r:id="rId5"/>
    <p:sldId id="1069" r:id="rId6"/>
    <p:sldId id="1037" r:id="rId7"/>
    <p:sldId id="1017" r:id="rId8"/>
    <p:sldId id="1046" r:id="rId9"/>
    <p:sldId id="1045" r:id="rId10"/>
    <p:sldId id="1068" r:id="rId11"/>
    <p:sldId id="1075" r:id="rId12"/>
    <p:sldId id="1040" r:id="rId13"/>
    <p:sldId id="1048" r:id="rId14"/>
    <p:sldId id="1070" r:id="rId15"/>
    <p:sldId id="1049" r:id="rId16"/>
    <p:sldId id="1050" r:id="rId17"/>
    <p:sldId id="1047" r:id="rId18"/>
    <p:sldId id="1038" r:id="rId19"/>
    <p:sldId id="1053" r:id="rId20"/>
    <p:sldId id="1054" r:id="rId21"/>
    <p:sldId id="1055" r:id="rId22"/>
    <p:sldId id="1030" r:id="rId23"/>
    <p:sldId id="1056" r:id="rId24"/>
    <p:sldId id="1057" r:id="rId25"/>
    <p:sldId id="1058" r:id="rId26"/>
    <p:sldId id="1039" r:id="rId27"/>
    <p:sldId id="1059" r:id="rId28"/>
    <p:sldId id="1060" r:id="rId29"/>
    <p:sldId id="1061" r:id="rId30"/>
    <p:sldId id="1062" r:id="rId31"/>
    <p:sldId id="1063" r:id="rId32"/>
    <p:sldId id="1064" r:id="rId33"/>
    <p:sldId id="1072" r:id="rId34"/>
    <p:sldId id="1073" r:id="rId35"/>
    <p:sldId id="1074" r:id="rId36"/>
    <p:sldId id="941" r:id="rId37"/>
  </p:sldIdLst>
  <p:sldSz cx="12192000" cy="6858000"/>
  <p:notesSz cx="6797675" cy="9926638"/>
  <p:defaultTextStyle>
    <a:defPPr>
      <a:defRPr lang="en-US"/>
    </a:defPPr>
    <a:lvl1pPr algn="l" rtl="0" fontAlgn="base">
      <a:spcBef>
        <a:spcPct val="0"/>
      </a:spcBef>
      <a:spcAft>
        <a:spcPct val="0"/>
      </a:spcAft>
      <a:defRPr sz="1400" kern="1200">
        <a:solidFill>
          <a:schemeClr val="tx1"/>
        </a:solidFill>
        <a:latin typeface="Arial" charset="0"/>
        <a:ea typeface="+mn-ea"/>
        <a:cs typeface="Arial" charset="0"/>
      </a:defRPr>
    </a:lvl1pPr>
    <a:lvl2pPr marL="455613" indent="1588" algn="l" rtl="0" fontAlgn="base">
      <a:spcBef>
        <a:spcPct val="0"/>
      </a:spcBef>
      <a:spcAft>
        <a:spcPct val="0"/>
      </a:spcAft>
      <a:defRPr sz="1400" kern="1200">
        <a:solidFill>
          <a:schemeClr val="tx1"/>
        </a:solidFill>
        <a:latin typeface="Arial" charset="0"/>
        <a:ea typeface="+mn-ea"/>
        <a:cs typeface="Arial" charset="0"/>
      </a:defRPr>
    </a:lvl2pPr>
    <a:lvl3pPr marL="912813" indent="1588" algn="l" rtl="0" fontAlgn="base">
      <a:spcBef>
        <a:spcPct val="0"/>
      </a:spcBef>
      <a:spcAft>
        <a:spcPct val="0"/>
      </a:spcAft>
      <a:defRPr sz="1400" kern="1200">
        <a:solidFill>
          <a:schemeClr val="tx1"/>
        </a:solidFill>
        <a:latin typeface="Arial" charset="0"/>
        <a:ea typeface="+mn-ea"/>
        <a:cs typeface="Arial" charset="0"/>
      </a:defRPr>
    </a:lvl3pPr>
    <a:lvl4pPr marL="1370013" indent="1588" algn="l" rtl="0" fontAlgn="base">
      <a:spcBef>
        <a:spcPct val="0"/>
      </a:spcBef>
      <a:spcAft>
        <a:spcPct val="0"/>
      </a:spcAft>
      <a:defRPr sz="1400" kern="1200">
        <a:solidFill>
          <a:schemeClr val="tx1"/>
        </a:solidFill>
        <a:latin typeface="Arial" charset="0"/>
        <a:ea typeface="+mn-ea"/>
        <a:cs typeface="Arial" charset="0"/>
      </a:defRPr>
    </a:lvl4pPr>
    <a:lvl5pPr marL="1827213" indent="1588" algn="l" rtl="0" fontAlgn="base">
      <a:spcBef>
        <a:spcPct val="0"/>
      </a:spcBef>
      <a:spcAft>
        <a:spcPct val="0"/>
      </a:spcAft>
      <a:defRPr sz="1400" kern="1200">
        <a:solidFill>
          <a:schemeClr val="tx1"/>
        </a:solidFill>
        <a:latin typeface="Arial" charset="0"/>
        <a:ea typeface="+mn-ea"/>
        <a:cs typeface="Arial" charset="0"/>
      </a:defRPr>
    </a:lvl5pPr>
    <a:lvl6pPr marL="2286000" algn="l" defTabSz="914400" rtl="0" eaLnBrk="1" latinLnBrk="0" hangingPunct="1">
      <a:defRPr sz="1400" kern="1200">
        <a:solidFill>
          <a:schemeClr val="tx1"/>
        </a:solidFill>
        <a:latin typeface="Arial" charset="0"/>
        <a:ea typeface="+mn-ea"/>
        <a:cs typeface="Arial" charset="0"/>
      </a:defRPr>
    </a:lvl6pPr>
    <a:lvl7pPr marL="2743200" algn="l" defTabSz="914400" rtl="0" eaLnBrk="1" latinLnBrk="0" hangingPunct="1">
      <a:defRPr sz="1400" kern="1200">
        <a:solidFill>
          <a:schemeClr val="tx1"/>
        </a:solidFill>
        <a:latin typeface="Arial" charset="0"/>
        <a:ea typeface="+mn-ea"/>
        <a:cs typeface="Arial" charset="0"/>
      </a:defRPr>
    </a:lvl7pPr>
    <a:lvl8pPr marL="3200400" algn="l" defTabSz="914400" rtl="0" eaLnBrk="1" latinLnBrk="0" hangingPunct="1">
      <a:defRPr sz="1400" kern="1200">
        <a:solidFill>
          <a:schemeClr val="tx1"/>
        </a:solidFill>
        <a:latin typeface="Arial" charset="0"/>
        <a:ea typeface="+mn-ea"/>
        <a:cs typeface="Arial" charset="0"/>
      </a:defRPr>
    </a:lvl8pPr>
    <a:lvl9pPr marL="3657600" algn="l" defTabSz="914400" rtl="0" eaLnBrk="1" latinLnBrk="0" hangingPunct="1">
      <a:defRPr sz="14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4247" userDrawn="1">
          <p15:clr>
            <a:srgbClr val="A4A3A4"/>
          </p15:clr>
        </p15:guide>
        <p15:guide id="2" orient="horz" pos="3918" userDrawn="1">
          <p15:clr>
            <a:srgbClr val="A4A3A4"/>
          </p15:clr>
        </p15:guide>
        <p15:guide id="3" orient="horz" pos="1159" userDrawn="1">
          <p15:clr>
            <a:srgbClr val="A4A3A4"/>
          </p15:clr>
        </p15:guide>
        <p15:guide id="4" orient="horz" pos="4156" userDrawn="1">
          <p15:clr>
            <a:srgbClr val="A4A3A4"/>
          </p15:clr>
        </p15:guide>
        <p15:guide id="5" pos="3840" userDrawn="1">
          <p15:clr>
            <a:srgbClr val="A4A3A4"/>
          </p15:clr>
        </p15:guide>
        <p15:guide id="6" pos="211" userDrawn="1">
          <p15:clr>
            <a:srgbClr val="A4A3A4"/>
          </p15:clr>
        </p15:guide>
        <p15:guide id="7" pos="7469" userDrawn="1">
          <p15:clr>
            <a:srgbClr val="A4A3A4"/>
          </p15:clr>
        </p15:guide>
      </p15:sldGuideLst>
    </p:ext>
    <p:ext uri="{2D200454-40CA-4A62-9FC3-DE9A4176ACB9}">
      <p15:notesGuideLst xmlns:p15="http://schemas.microsoft.com/office/powerpoint/2012/main" xmlns="">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F9EB"/>
    <a:srgbClr val="00926C"/>
    <a:srgbClr val="00CC99"/>
    <a:srgbClr val="009900"/>
    <a:srgbClr val="BCEABC"/>
    <a:srgbClr val="A6E4A6"/>
    <a:srgbClr val="86DA86"/>
    <a:srgbClr val="84D684"/>
    <a:srgbClr val="339966"/>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239" autoAdjust="0"/>
    <p:restoredTop sz="94127" autoAdjust="0"/>
  </p:normalViewPr>
  <p:slideViewPr>
    <p:cSldViewPr snapToObjects="1">
      <p:cViewPr varScale="1">
        <p:scale>
          <a:sx n="41" d="100"/>
          <a:sy n="41" d="100"/>
        </p:scale>
        <p:origin x="-84" y="-172"/>
      </p:cViewPr>
      <p:guideLst>
        <p:guide orient="horz" pos="4247"/>
        <p:guide orient="horz" pos="3918"/>
        <p:guide orient="horz" pos="1159"/>
        <p:guide orient="horz" pos="4156"/>
        <p:guide pos="3840"/>
        <p:guide pos="211"/>
        <p:guide pos="746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64" d="100"/>
          <a:sy n="64" d="100"/>
        </p:scale>
        <p:origin x="-2760" y="-114"/>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1449113041904248E-2"/>
          <c:y val="0.11493449836284997"/>
          <c:w val="0.8371018738936703"/>
          <c:h val="0.7926031437081601"/>
        </c:manualLayout>
      </c:layout>
      <c:pie3DChart>
        <c:varyColors val="1"/>
        <c:ser>
          <c:idx val="0"/>
          <c:order val="0"/>
          <c:tx>
            <c:strRef>
              <c:f>Sheet1!$B$1</c:f>
              <c:strCache>
                <c:ptCount val="1"/>
                <c:pt idx="0">
                  <c:v>2016/2017</c:v>
                </c:pt>
              </c:strCache>
            </c:strRef>
          </c:tx>
          <c:dPt>
            <c:idx val="0"/>
            <c:bubble3D val="0"/>
            <c:spPr>
              <a:solidFill>
                <a:srgbClr val="92D05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4-BCC1-497C-9C85-F9A80FDC476F}"/>
              </c:ext>
            </c:extLst>
          </c:dPt>
          <c:dPt>
            <c:idx val="1"/>
            <c:bubble3D val="0"/>
            <c:spPr>
              <a:solidFill>
                <a:srgbClr val="FF000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2-BCC1-497C-9C85-F9A80FDC476F}"/>
              </c:ext>
            </c:extLst>
          </c:dPt>
          <c:dPt>
            <c:idx val="2"/>
            <c:bubble3D val="0"/>
            <c:spPr>
              <a:solidFill>
                <a:srgbClr val="FFC00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0-F5D0-4BA7-97AF-1FD2BCD3BA87}"/>
              </c:ext>
            </c:extLst>
          </c:dPt>
          <c:dLbls>
            <c:dLbl>
              <c:idx val="0"/>
              <c:layout>
                <c:manualLayout>
                  <c:x val="-0.31555729025251156"/>
                  <c:y val="-0.10672060244618678"/>
                </c:manualLayout>
              </c:layout>
              <c:tx>
                <c:rich>
                  <a:bodyPr rot="0" spcFirstLastPara="1" vertOverflow="clip" horzOverflow="clip" vert="horz" wrap="square" lIns="38100" tIns="19050" rIns="38100" bIns="19050" anchor="ctr" anchorCtr="1">
                    <a:spAutoFit/>
                  </a:bodyPr>
                  <a:lstStyle/>
                  <a:p>
                    <a:pPr>
                      <a:defRPr sz="1330" b="1" i="0" u="none" strike="noStrike" kern="1200" baseline="0">
                        <a:solidFill>
                          <a:schemeClr val="accent3">
                            <a:lumMod val="50000"/>
                          </a:schemeClr>
                        </a:solidFill>
                        <a:latin typeface="Aharoni" panose="02010803020104030203" pitchFamily="2" charset="-79"/>
                        <a:ea typeface="+mn-ea"/>
                        <a:cs typeface="Aharoni" panose="02010803020104030203" pitchFamily="2" charset="-79"/>
                      </a:defRPr>
                    </a:pPr>
                    <a:r>
                      <a:rPr lang="en-US" baseline="0" dirty="0" smtClean="0">
                        <a:solidFill>
                          <a:schemeClr val="accent3">
                            <a:lumMod val="50000"/>
                          </a:schemeClr>
                        </a:solidFill>
                        <a:latin typeface="Aharoni" panose="02010803020104030203" pitchFamily="2" charset="-79"/>
                        <a:cs typeface="Aharoni" panose="02010803020104030203" pitchFamily="2" charset="-79"/>
                      </a:rPr>
                      <a:t>
</a:t>
                    </a:r>
                    <a:r>
                      <a:rPr lang="en-US" sz="4000" baseline="0" dirty="0" smtClean="0">
                        <a:solidFill>
                          <a:srgbClr val="FF0000"/>
                        </a:solidFill>
                        <a:latin typeface="Aharoni" panose="02010803020104030203" pitchFamily="2" charset="-79"/>
                        <a:cs typeface="Aharoni" panose="02010803020104030203" pitchFamily="2" charset="-79"/>
                      </a:rPr>
                      <a:t>22</a:t>
                    </a:r>
                  </a:p>
                </c:rich>
              </c:tx>
              <c:spPr>
                <a:solidFill>
                  <a:prstClr val="white"/>
                </a:solidFill>
                <a:ln w="9525" cap="flat" cmpd="sng" algn="ctr">
                  <a:solidFill>
                    <a:srgbClr val="629D7D"/>
                  </a:solidFill>
                  <a:prstDash val="solid"/>
                  <a:round/>
                  <a:headEnd type="none" w="med" len="med"/>
                  <a:tailEnd type="none" w="med" len="med"/>
                  <a:extLst>
                    <a:ext uri="{C807C97D-BFC1-408E-A445-0C87EB9F89A2}">
                      <ask:lineSketchStyleProps xmlns="" xmlns:r="http://schemas.openxmlformats.org/officeDocument/2006/relationships" xmlns:c16r2="http://schemas.microsoft.com/office/drawing/2015/06/chart" xmlns:ask="http://schemas.microsoft.com/office/drawing/2018/sketchyshapes" sd="0">
                        <a:custGeom>
                          <a:avLst/>
                          <a:gdLst/>
                          <a:ahLst/>
                          <a:cxnLst/>
                          <a:rect l="0" t="0" r="0" b="0"/>
                          <a:pathLst/>
                        </a:custGeom>
                        <ask:type/>
                      </ask:lineSketchStyleProps>
                    </a:ext>
                  </a:extLst>
                </a:ln>
                <a:effectLst/>
              </c:spPr>
              <c:dLblPos val="bestFit"/>
              <c:showLegendKey val="1"/>
              <c:showVal val="1"/>
              <c:showCatName val="1"/>
              <c:showSerName val="0"/>
              <c:showPercent val="0"/>
              <c:showBubbleSize val="0"/>
              <c:separator>
</c:separator>
              <c:extLst xmlns:c16r2="http://schemas.microsoft.com/office/drawing/2015/06/chart">
                <c:ext xmlns:c15="http://schemas.microsoft.com/office/drawing/2012/chart" uri="{CE6537A1-D6FC-4f65-9D91-7224C49458BB}">
                  <c15:spPr xmlns:c15="http://schemas.microsoft.com/office/drawing/2012/chart">
                    <a:prstGeom prst="wedgeRectCallout">
                      <a:avLst>
                        <a:gd name="adj1" fmla="val 128191"/>
                        <a:gd name="adj2" fmla="val 3295"/>
                      </a:avLst>
                    </a:prstGeom>
                    <a:noFill/>
                    <a:ln>
                      <a:noFill/>
                    </a:ln>
                  </c15:spPr>
                  <c15:layout/>
                </c:ext>
                <c:ext xmlns:c16="http://schemas.microsoft.com/office/drawing/2014/chart" uri="{C3380CC4-5D6E-409C-BE32-E72D297353CC}">
                  <c16:uniqueId val="{00000004-BCC1-497C-9C85-F9A80FDC476F}"/>
                </c:ext>
              </c:extLst>
            </c:dLbl>
            <c:dLbl>
              <c:idx val="1"/>
              <c:layout>
                <c:manualLayout>
                  <c:x val="-0.16266834102633723"/>
                  <c:y val="3.9716915340424E-3"/>
                </c:manualLayout>
              </c:layout>
              <c:tx>
                <c:rich>
                  <a:bodyPr rot="0" spcFirstLastPara="1" vertOverflow="clip" horzOverflow="clip" vert="horz" wrap="square" lIns="38100" tIns="19050" rIns="38100" bIns="19050" anchor="ctr" anchorCtr="1">
                    <a:spAutoFit/>
                  </a:bodyPr>
                  <a:lstStyle/>
                  <a:p>
                    <a:pPr>
                      <a:defRPr sz="1330" b="1" i="0" u="none" strike="noStrike" kern="1200" baseline="0">
                        <a:solidFill>
                          <a:srgbClr val="C00000"/>
                        </a:solidFill>
                        <a:latin typeface="Aharoni" panose="02010803020104030203" pitchFamily="2" charset="-79"/>
                        <a:ea typeface="+mn-ea"/>
                        <a:cs typeface="Aharoni" panose="02010803020104030203" pitchFamily="2" charset="-79"/>
                      </a:defRPr>
                    </a:pPr>
                    <a:fld id="{D81EE5A3-AEE1-4CF9-B7E6-2A4D94B91D4B}" type="CATEGORYNAME">
                      <a:rPr lang="en-US">
                        <a:latin typeface="Aharoni" panose="02010803020104030203" pitchFamily="2" charset="-79"/>
                        <a:cs typeface="Aharoni" panose="02010803020104030203" pitchFamily="2" charset="-79"/>
                      </a:rPr>
                      <a:pPr>
                        <a:defRPr sz="1330" b="1" i="0" u="none" strike="noStrike" kern="1200" baseline="0">
                          <a:solidFill>
                            <a:srgbClr val="C00000"/>
                          </a:solidFill>
                          <a:latin typeface="Aharoni" panose="02010803020104030203" pitchFamily="2" charset="-79"/>
                          <a:ea typeface="+mn-ea"/>
                          <a:cs typeface="Aharoni" panose="02010803020104030203" pitchFamily="2" charset="-79"/>
                        </a:defRPr>
                      </a:pPr>
                      <a:t>[CATEGORY NAME]</a:t>
                    </a:fld>
                    <a:r>
                      <a:rPr lang="en-US" baseline="0" dirty="0">
                        <a:latin typeface="Aharoni" panose="02010803020104030203" pitchFamily="2" charset="-79"/>
                        <a:cs typeface="Aharoni" panose="02010803020104030203" pitchFamily="2" charset="-79"/>
                      </a:rPr>
                      <a:t>
</a:t>
                    </a:r>
                    <a:r>
                      <a:rPr lang="en-US" sz="4000" baseline="0" dirty="0" smtClean="0">
                        <a:latin typeface="Aharoni" panose="02010803020104030203" pitchFamily="2" charset="-79"/>
                        <a:cs typeface="Aharoni" panose="02010803020104030203" pitchFamily="2" charset="-79"/>
                      </a:rPr>
                      <a:t>7</a:t>
                    </a:r>
                  </a:p>
                </c:rich>
              </c:tx>
              <c:spPr>
                <a:solidFill>
                  <a:prstClr val="white"/>
                </a:solidFill>
                <a:ln>
                  <a:solidFill>
                    <a:srgbClr val="AA618F"/>
                  </a:solidFill>
                </a:ln>
                <a:effectLst/>
              </c:spPr>
              <c:dLblPos val="bestFit"/>
              <c:showLegendKey val="1"/>
              <c:showVal val="1"/>
              <c:showCatName val="1"/>
              <c:showSerName val="0"/>
              <c:showPercent val="0"/>
              <c:showBubbleSize val="0"/>
              <c:separator>
</c:separator>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layout/>
                  <c15:dlblFieldTable/>
                  <c15:showDataLabelsRange val="0"/>
                </c:ext>
                <c:ext xmlns:c16="http://schemas.microsoft.com/office/drawing/2014/chart" uri="{C3380CC4-5D6E-409C-BE32-E72D297353CC}">
                  <c16:uniqueId val="{00000002-BCC1-497C-9C85-F9A80FDC476F}"/>
                </c:ext>
              </c:extLst>
            </c:dLbl>
            <c:dLbl>
              <c:idx val="2"/>
              <c:layout>
                <c:manualLayout>
                  <c:x val="0.24558512082541406"/>
                  <c:y val="7.196361054906289E-2"/>
                </c:manualLayout>
              </c:layout>
              <c:tx>
                <c:rich>
                  <a:bodyPr rot="0" spcFirstLastPara="1" vertOverflow="clip" horzOverflow="clip" vert="horz" wrap="square" lIns="38100" tIns="19050" rIns="38100" bIns="19050" anchor="ctr" anchorCtr="1">
                    <a:spAutoFit/>
                  </a:bodyPr>
                  <a:lstStyle/>
                  <a:p>
                    <a:pPr>
                      <a:defRPr sz="1400" b="1" i="0" u="none" strike="noStrike" kern="1200" baseline="0">
                        <a:solidFill>
                          <a:schemeClr val="accent1"/>
                        </a:solidFill>
                        <a:latin typeface="Aharoni" panose="02010803020104030203" pitchFamily="2" charset="-79"/>
                        <a:ea typeface="+mn-ea"/>
                        <a:cs typeface="Aharoni" panose="02010803020104030203" pitchFamily="2" charset="-79"/>
                      </a:defRPr>
                    </a:pPr>
                    <a:fld id="{4AB04587-ABAC-43BE-A2F4-B523D190FCCA}" type="CATEGORYNAME">
                      <a:rPr lang="en-US" sz="1400">
                        <a:solidFill>
                          <a:schemeClr val="accent6">
                            <a:lumMod val="50000"/>
                          </a:schemeClr>
                        </a:solidFill>
                      </a:rPr>
                      <a:pPr>
                        <a:defRPr sz="1400" b="1" i="0" u="none" strike="noStrike" kern="1200" baseline="0">
                          <a:solidFill>
                            <a:schemeClr val="accent1"/>
                          </a:solidFill>
                          <a:latin typeface="Aharoni" panose="02010803020104030203" pitchFamily="2" charset="-79"/>
                          <a:ea typeface="+mn-ea"/>
                          <a:cs typeface="Aharoni" panose="02010803020104030203" pitchFamily="2" charset="-79"/>
                        </a:defRPr>
                      </a:pPr>
                      <a:t>[CATEGORY NAME]</a:t>
                    </a:fld>
                    <a:r>
                      <a:rPr lang="en-US" sz="1400" baseline="0" dirty="0">
                        <a:solidFill>
                          <a:schemeClr val="accent6">
                            <a:lumMod val="50000"/>
                          </a:schemeClr>
                        </a:solidFill>
                      </a:rPr>
                      <a:t>
</a:t>
                    </a:r>
                    <a:r>
                      <a:rPr lang="en-US" sz="1400" baseline="0" dirty="0" smtClean="0">
                        <a:solidFill>
                          <a:schemeClr val="accent6">
                            <a:lumMod val="50000"/>
                          </a:schemeClr>
                        </a:solidFill>
                      </a:rPr>
                      <a:t>0</a:t>
                    </a:r>
                  </a:p>
                </c:rich>
              </c:tx>
              <c:spPr>
                <a:solidFill>
                  <a:prstClr val="white"/>
                </a:solidFill>
                <a:ln w="9525" cap="flat" cmpd="sng" algn="ctr">
                  <a:solidFill>
                    <a:srgbClr val="B24A4B"/>
                  </a:solidFill>
                  <a:prstDash val="solid"/>
                  <a:round/>
                  <a:headEnd type="none" w="med" len="med"/>
                  <a:tailEnd type="none" w="med" len="med"/>
                  <a:extLst>
                    <a:ext uri="{C807C97D-BFC1-408E-A445-0C87EB9F89A2}">
                      <ask:lineSketchStyleProps xmlns="" xmlns:r="http://schemas.openxmlformats.org/officeDocument/2006/relationships" xmlns:c16r2="http://schemas.microsoft.com/office/drawing/2015/06/chart" xmlns:ask="http://schemas.microsoft.com/office/drawing/2018/sketchyshapes" sd="0">
                        <a:custGeom>
                          <a:avLst/>
                          <a:gdLst/>
                          <a:ahLst/>
                          <a:cxnLst/>
                          <a:rect l="0" t="0" r="0" b="0"/>
                          <a:pathLst/>
                        </a:custGeom>
                        <ask:type/>
                      </ask:lineSketchStyleProps>
                    </a:ext>
                  </a:extLst>
                </a:ln>
                <a:effectLst/>
              </c:spPr>
              <c:dLblPos val="bestFit"/>
              <c:showLegendKey val="1"/>
              <c:showVal val="1"/>
              <c:showCatName val="1"/>
              <c:showSerName val="0"/>
              <c:showPercent val="0"/>
              <c:showBubbleSize val="0"/>
              <c:separator>
</c:separator>
              <c:extLst xmlns:c16r2="http://schemas.microsoft.com/office/drawing/2015/06/chart">
                <c:ext xmlns:c15="http://schemas.microsoft.com/office/drawing/2012/chart" uri="{CE6537A1-D6FC-4f65-9D91-7224C49458BB}">
                  <c15:spPr xmlns:c15="http://schemas.microsoft.com/office/drawing/2012/chart">
                    <a:prstGeom prst="wedgeRectCallout">
                      <a:avLst>
                        <a:gd name="adj1" fmla="val -105875"/>
                        <a:gd name="adj2" fmla="val -9164"/>
                      </a:avLst>
                    </a:prstGeom>
                    <a:noFill/>
                    <a:ln>
                      <a:noFill/>
                    </a:ln>
                  </c15:spPr>
                  <c15:layout/>
                  <c15:dlblFieldTable/>
                  <c15:showDataLabelsRange val="0"/>
                </c:ext>
                <c:ext xmlns:c16="http://schemas.microsoft.com/office/drawing/2014/chart" uri="{C3380CC4-5D6E-409C-BE32-E72D297353CC}">
                  <c16:uniqueId val="{00000000-F5D0-4BA7-97AF-1FD2BCD3BA87}"/>
                </c:ext>
              </c:extLst>
            </c:dLbl>
            <c:spPr>
              <a:effectLst/>
            </c:spPr>
            <c:txPr>
              <a:bodyPr rot="0" spcFirstLastPara="1" vertOverflow="clip" horzOverflow="clip" vert="horz" wrap="square" lIns="38100" tIns="19050" rIns="38100" bIns="19050" anchor="ctr" anchorCtr="1">
                <a:spAutoFit/>
              </a:bodyPr>
              <a:lstStyle/>
              <a:p>
                <a:pPr>
                  <a:defRPr sz="1330" b="1" i="0" u="none" strike="noStrike" kern="1200" baseline="0">
                    <a:solidFill>
                      <a:schemeClr val="accent1"/>
                    </a:solidFill>
                    <a:latin typeface="Aharoni" panose="02010803020104030203" pitchFamily="2" charset="-79"/>
                    <a:ea typeface="+mn-ea"/>
                    <a:cs typeface="Aharoni" panose="02010803020104030203" pitchFamily="2" charset="-79"/>
                  </a:defRPr>
                </a:pPr>
                <a:endParaRPr lang="en-US"/>
              </a:p>
            </c:txPr>
            <c:dLblPos val="outEnd"/>
            <c:showLegendKey val="1"/>
            <c:showVal val="1"/>
            <c:showCatName val="1"/>
            <c:showSerName val="0"/>
            <c:showPercent val="0"/>
            <c:showBubbleSize val="0"/>
            <c:separator>
</c:separator>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Sheet1!$A$2:$A$4</c:f>
              <c:strCache>
                <c:ptCount val="3"/>
                <c:pt idx="0">
                  <c:v>PERFORMED</c:v>
                </c:pt>
                <c:pt idx="1">
                  <c:v>NOT PERFORMED</c:v>
                </c:pt>
                <c:pt idx="2">
                  <c:v>IN PROGRESS</c:v>
                </c:pt>
              </c:strCache>
            </c:strRef>
          </c:cat>
          <c:val>
            <c:numRef>
              <c:f>Sheet1!$B$2:$B$4</c:f>
              <c:numCache>
                <c:formatCode>General</c:formatCode>
                <c:ptCount val="3"/>
                <c:pt idx="0">
                  <c:v>18</c:v>
                </c:pt>
                <c:pt idx="1">
                  <c:v>7</c:v>
                </c:pt>
                <c:pt idx="2">
                  <c:v>4</c:v>
                </c:pt>
              </c:numCache>
            </c:numRef>
          </c:val>
          <c:extLst xmlns:c16r2="http://schemas.microsoft.com/office/drawing/2015/06/chart">
            <c:ext xmlns:c16="http://schemas.microsoft.com/office/drawing/2014/chart" uri="{C3380CC4-5D6E-409C-BE32-E72D297353CC}">
              <c16:uniqueId val="{00000000-BCC1-497C-9C85-F9A80FDC476F}"/>
            </c:ext>
          </c:extLst>
        </c:ser>
        <c:dLbls>
          <c:dLblPos val="outEnd"/>
          <c:showLegendKey val="0"/>
          <c:showVal val="0"/>
          <c:showCatName val="1"/>
          <c:showSerName val="0"/>
          <c:showPercent val="0"/>
          <c:showBubbleSize val="0"/>
          <c:showLeaderLines val="0"/>
        </c:dLbls>
      </c:pie3DChart>
      <c:spPr>
        <a:noFill/>
        <a:ln>
          <a:solidFill>
            <a:schemeClr val="tx1"/>
          </a:solid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chemeClr val="accent3">
        <a:lumMod val="20000"/>
        <a:lumOff val="80000"/>
      </a:schemeClr>
    </a:solid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1426" name="Rectangle 2"/>
          <p:cNvSpPr>
            <a:spLocks noGrp="1" noChangeArrowheads="1"/>
          </p:cNvSpPr>
          <p:nvPr>
            <p:ph type="hdr" sz="quarter"/>
          </p:nvPr>
        </p:nvSpPr>
        <p:spPr bwMode="auto">
          <a:xfrm>
            <a:off x="4" y="4"/>
            <a:ext cx="2945955" cy="495675"/>
          </a:xfrm>
          <a:prstGeom prst="rect">
            <a:avLst/>
          </a:prstGeom>
          <a:noFill/>
          <a:ln w="9525">
            <a:noFill/>
            <a:miter lim="800000"/>
            <a:headEnd/>
            <a:tailEnd/>
          </a:ln>
          <a:effectLst/>
        </p:spPr>
        <p:txBody>
          <a:bodyPr vert="horz" wrap="square" lIns="96641" tIns="48321" rIns="96641" bIns="48321" numCol="1" anchor="t" anchorCtr="0" compatLnSpc="1">
            <a:prstTxWarp prst="textNoShape">
              <a:avLst/>
            </a:prstTxWarp>
          </a:bodyPr>
          <a:lstStyle>
            <a:lvl1pPr algn="l" defTabSz="966594">
              <a:lnSpc>
                <a:spcPct val="100000"/>
              </a:lnSpc>
              <a:spcBef>
                <a:spcPct val="0"/>
              </a:spcBef>
              <a:buClrTx/>
              <a:defRPr sz="1300"/>
            </a:lvl1pPr>
          </a:lstStyle>
          <a:p>
            <a:pPr>
              <a:defRPr/>
            </a:pPr>
            <a:endParaRPr lang="en-US"/>
          </a:p>
        </p:txBody>
      </p:sp>
      <p:sp>
        <p:nvSpPr>
          <p:cNvPr id="231427" name="Rectangle 3"/>
          <p:cNvSpPr>
            <a:spLocks noGrp="1" noChangeArrowheads="1"/>
          </p:cNvSpPr>
          <p:nvPr>
            <p:ph type="dt" sz="quarter" idx="1"/>
          </p:nvPr>
        </p:nvSpPr>
        <p:spPr bwMode="auto">
          <a:xfrm>
            <a:off x="3850248" y="4"/>
            <a:ext cx="2945955" cy="495675"/>
          </a:xfrm>
          <a:prstGeom prst="rect">
            <a:avLst/>
          </a:prstGeom>
          <a:noFill/>
          <a:ln w="9525">
            <a:noFill/>
            <a:miter lim="800000"/>
            <a:headEnd/>
            <a:tailEnd/>
          </a:ln>
          <a:effectLst/>
        </p:spPr>
        <p:txBody>
          <a:bodyPr vert="horz" wrap="square" lIns="96641" tIns="48321" rIns="96641" bIns="48321" numCol="1" anchor="t" anchorCtr="0" compatLnSpc="1">
            <a:prstTxWarp prst="textNoShape">
              <a:avLst/>
            </a:prstTxWarp>
          </a:bodyPr>
          <a:lstStyle>
            <a:lvl1pPr algn="r" defTabSz="966594">
              <a:lnSpc>
                <a:spcPct val="100000"/>
              </a:lnSpc>
              <a:spcBef>
                <a:spcPct val="0"/>
              </a:spcBef>
              <a:buClrTx/>
              <a:defRPr sz="1300"/>
            </a:lvl1pPr>
          </a:lstStyle>
          <a:p>
            <a:pPr>
              <a:defRPr/>
            </a:pPr>
            <a:endParaRPr lang="en-US"/>
          </a:p>
        </p:txBody>
      </p:sp>
      <p:sp>
        <p:nvSpPr>
          <p:cNvPr id="231428" name="Rectangle 4"/>
          <p:cNvSpPr>
            <a:spLocks noGrp="1" noChangeArrowheads="1"/>
          </p:cNvSpPr>
          <p:nvPr>
            <p:ph type="ftr" sz="quarter" idx="2"/>
          </p:nvPr>
        </p:nvSpPr>
        <p:spPr bwMode="auto">
          <a:xfrm>
            <a:off x="4" y="9429326"/>
            <a:ext cx="2945955" cy="495675"/>
          </a:xfrm>
          <a:prstGeom prst="rect">
            <a:avLst/>
          </a:prstGeom>
          <a:noFill/>
          <a:ln w="9525">
            <a:noFill/>
            <a:miter lim="800000"/>
            <a:headEnd/>
            <a:tailEnd/>
          </a:ln>
          <a:effectLst/>
        </p:spPr>
        <p:txBody>
          <a:bodyPr vert="horz" wrap="square" lIns="96641" tIns="48321" rIns="96641" bIns="48321" numCol="1" anchor="b" anchorCtr="0" compatLnSpc="1">
            <a:prstTxWarp prst="textNoShape">
              <a:avLst/>
            </a:prstTxWarp>
          </a:bodyPr>
          <a:lstStyle>
            <a:lvl1pPr algn="l" defTabSz="966594">
              <a:lnSpc>
                <a:spcPct val="100000"/>
              </a:lnSpc>
              <a:spcBef>
                <a:spcPct val="0"/>
              </a:spcBef>
              <a:buClrTx/>
              <a:defRPr sz="1300"/>
            </a:lvl1pPr>
          </a:lstStyle>
          <a:p>
            <a:pPr>
              <a:defRPr/>
            </a:pPr>
            <a:endParaRPr lang="en-US"/>
          </a:p>
        </p:txBody>
      </p:sp>
      <p:sp>
        <p:nvSpPr>
          <p:cNvPr id="231429" name="Rectangle 5"/>
          <p:cNvSpPr>
            <a:spLocks noGrp="1" noChangeArrowheads="1"/>
          </p:cNvSpPr>
          <p:nvPr>
            <p:ph type="sldNum" sz="quarter" idx="3"/>
          </p:nvPr>
        </p:nvSpPr>
        <p:spPr bwMode="auto">
          <a:xfrm>
            <a:off x="3850248" y="9429326"/>
            <a:ext cx="2945955" cy="495675"/>
          </a:xfrm>
          <a:prstGeom prst="rect">
            <a:avLst/>
          </a:prstGeom>
          <a:noFill/>
          <a:ln w="9525">
            <a:noFill/>
            <a:miter lim="800000"/>
            <a:headEnd/>
            <a:tailEnd/>
          </a:ln>
          <a:effectLst/>
        </p:spPr>
        <p:txBody>
          <a:bodyPr vert="horz" wrap="square" lIns="96641" tIns="48321" rIns="96641" bIns="48321" numCol="1" anchor="b" anchorCtr="0" compatLnSpc="1">
            <a:prstTxWarp prst="textNoShape">
              <a:avLst/>
            </a:prstTxWarp>
          </a:bodyPr>
          <a:lstStyle>
            <a:lvl1pPr algn="r" defTabSz="966594">
              <a:lnSpc>
                <a:spcPct val="100000"/>
              </a:lnSpc>
              <a:spcBef>
                <a:spcPct val="0"/>
              </a:spcBef>
              <a:buClrTx/>
              <a:defRPr sz="1300"/>
            </a:lvl1pPr>
          </a:lstStyle>
          <a:p>
            <a:pPr>
              <a:defRPr/>
            </a:pPr>
            <a:fld id="{94C88CBE-E755-4996-AEBD-89E8BD814D18}" type="slidenum">
              <a:rPr lang="en-US"/>
              <a:pPr>
                <a:defRPr/>
              </a:pPr>
              <a:t>‹#›</a:t>
            </a:fld>
            <a:endParaRPr lang="en-US" dirty="0"/>
          </a:p>
        </p:txBody>
      </p:sp>
    </p:spTree>
    <p:extLst>
      <p:ext uri="{BB962C8B-B14F-4D97-AF65-F5344CB8AC3E}">
        <p14:creationId xmlns:p14="http://schemas.microsoft.com/office/powerpoint/2010/main" val="37709975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4" y="4"/>
            <a:ext cx="2945955" cy="495675"/>
          </a:xfrm>
          <a:prstGeom prst="rect">
            <a:avLst/>
          </a:prstGeom>
          <a:noFill/>
          <a:ln w="9525">
            <a:noFill/>
            <a:miter lim="800000"/>
            <a:headEnd/>
            <a:tailEnd/>
          </a:ln>
          <a:effectLst/>
        </p:spPr>
        <p:txBody>
          <a:bodyPr vert="horz" wrap="square" lIns="96641" tIns="48321" rIns="96641" bIns="48321" numCol="1" anchor="t" anchorCtr="0" compatLnSpc="1">
            <a:prstTxWarp prst="textNoShape">
              <a:avLst/>
            </a:prstTxWarp>
          </a:bodyPr>
          <a:lstStyle>
            <a:lvl1pPr algn="l" defTabSz="966594">
              <a:lnSpc>
                <a:spcPct val="100000"/>
              </a:lnSpc>
              <a:spcBef>
                <a:spcPct val="0"/>
              </a:spcBef>
              <a:buClrTx/>
              <a:defRPr sz="1300"/>
            </a:lvl1pPr>
          </a:lstStyle>
          <a:p>
            <a:pPr>
              <a:defRPr/>
            </a:pPr>
            <a:endParaRPr lang="en-US"/>
          </a:p>
        </p:txBody>
      </p:sp>
      <p:sp>
        <p:nvSpPr>
          <p:cNvPr id="12291" name="Rectangle 3"/>
          <p:cNvSpPr>
            <a:spLocks noGrp="1" noChangeArrowheads="1"/>
          </p:cNvSpPr>
          <p:nvPr>
            <p:ph type="dt" idx="1"/>
          </p:nvPr>
        </p:nvSpPr>
        <p:spPr bwMode="auto">
          <a:xfrm>
            <a:off x="3850248" y="4"/>
            <a:ext cx="2945955" cy="495675"/>
          </a:xfrm>
          <a:prstGeom prst="rect">
            <a:avLst/>
          </a:prstGeom>
          <a:noFill/>
          <a:ln w="9525">
            <a:noFill/>
            <a:miter lim="800000"/>
            <a:headEnd/>
            <a:tailEnd/>
          </a:ln>
          <a:effectLst/>
        </p:spPr>
        <p:txBody>
          <a:bodyPr vert="horz" wrap="square" lIns="96641" tIns="48321" rIns="96641" bIns="48321" numCol="1" anchor="t" anchorCtr="0" compatLnSpc="1">
            <a:prstTxWarp prst="textNoShape">
              <a:avLst/>
            </a:prstTxWarp>
          </a:bodyPr>
          <a:lstStyle>
            <a:lvl1pPr algn="r" defTabSz="966594">
              <a:lnSpc>
                <a:spcPct val="100000"/>
              </a:lnSpc>
              <a:spcBef>
                <a:spcPct val="0"/>
              </a:spcBef>
              <a:buClrTx/>
              <a:defRPr sz="1300"/>
            </a:lvl1pPr>
          </a:lstStyle>
          <a:p>
            <a:pPr>
              <a:defRPr/>
            </a:pPr>
            <a:endParaRPr lang="en-US"/>
          </a:p>
        </p:txBody>
      </p:sp>
      <p:sp>
        <p:nvSpPr>
          <p:cNvPr id="26628" name="Rectangle 4"/>
          <p:cNvSpPr>
            <a:spLocks noGrp="1" noRot="1" noChangeAspect="1" noChangeArrowheads="1" noTextEdit="1"/>
          </p:cNvSpPr>
          <p:nvPr>
            <p:ph type="sldImg" idx="2"/>
          </p:nvPr>
        </p:nvSpPr>
        <p:spPr bwMode="auto">
          <a:xfrm>
            <a:off x="90488" y="744538"/>
            <a:ext cx="6616700" cy="3722687"/>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680063" y="4715482"/>
            <a:ext cx="5437550" cy="4466002"/>
          </a:xfrm>
          <a:prstGeom prst="rect">
            <a:avLst/>
          </a:prstGeom>
          <a:noFill/>
          <a:ln w="9525">
            <a:noFill/>
            <a:miter lim="800000"/>
            <a:headEnd/>
            <a:tailEnd/>
          </a:ln>
          <a:effectLst/>
        </p:spPr>
        <p:txBody>
          <a:bodyPr vert="horz" wrap="square" lIns="96641" tIns="48321" rIns="96641" bIns="4832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4" name="Rectangle 6"/>
          <p:cNvSpPr>
            <a:spLocks noGrp="1" noChangeArrowheads="1"/>
          </p:cNvSpPr>
          <p:nvPr>
            <p:ph type="ftr" sz="quarter" idx="4"/>
          </p:nvPr>
        </p:nvSpPr>
        <p:spPr bwMode="auto">
          <a:xfrm>
            <a:off x="4" y="9429326"/>
            <a:ext cx="2945955" cy="495675"/>
          </a:xfrm>
          <a:prstGeom prst="rect">
            <a:avLst/>
          </a:prstGeom>
          <a:noFill/>
          <a:ln w="9525">
            <a:noFill/>
            <a:miter lim="800000"/>
            <a:headEnd/>
            <a:tailEnd/>
          </a:ln>
          <a:effectLst/>
        </p:spPr>
        <p:txBody>
          <a:bodyPr vert="horz" wrap="square" lIns="96641" tIns="48321" rIns="96641" bIns="48321" numCol="1" anchor="b" anchorCtr="0" compatLnSpc="1">
            <a:prstTxWarp prst="textNoShape">
              <a:avLst/>
            </a:prstTxWarp>
          </a:bodyPr>
          <a:lstStyle>
            <a:lvl1pPr algn="l" defTabSz="966594">
              <a:lnSpc>
                <a:spcPct val="100000"/>
              </a:lnSpc>
              <a:spcBef>
                <a:spcPct val="0"/>
              </a:spcBef>
              <a:buClrTx/>
              <a:defRPr sz="1300"/>
            </a:lvl1pPr>
          </a:lstStyle>
          <a:p>
            <a:pPr>
              <a:defRPr/>
            </a:pPr>
            <a:endParaRPr lang="en-US"/>
          </a:p>
        </p:txBody>
      </p:sp>
      <p:sp>
        <p:nvSpPr>
          <p:cNvPr id="12295" name="Rectangle 7"/>
          <p:cNvSpPr>
            <a:spLocks noGrp="1" noChangeArrowheads="1"/>
          </p:cNvSpPr>
          <p:nvPr>
            <p:ph type="sldNum" sz="quarter" idx="5"/>
          </p:nvPr>
        </p:nvSpPr>
        <p:spPr bwMode="auto">
          <a:xfrm>
            <a:off x="3850248" y="9429326"/>
            <a:ext cx="2945955" cy="495675"/>
          </a:xfrm>
          <a:prstGeom prst="rect">
            <a:avLst/>
          </a:prstGeom>
          <a:noFill/>
          <a:ln w="9525">
            <a:noFill/>
            <a:miter lim="800000"/>
            <a:headEnd/>
            <a:tailEnd/>
          </a:ln>
          <a:effectLst/>
        </p:spPr>
        <p:txBody>
          <a:bodyPr vert="horz" wrap="square" lIns="96641" tIns="48321" rIns="96641" bIns="48321" numCol="1" anchor="b" anchorCtr="0" compatLnSpc="1">
            <a:prstTxWarp prst="textNoShape">
              <a:avLst/>
            </a:prstTxWarp>
          </a:bodyPr>
          <a:lstStyle>
            <a:lvl1pPr algn="r" defTabSz="966594">
              <a:lnSpc>
                <a:spcPct val="100000"/>
              </a:lnSpc>
              <a:spcBef>
                <a:spcPct val="0"/>
              </a:spcBef>
              <a:buClrTx/>
              <a:defRPr sz="1300"/>
            </a:lvl1pPr>
          </a:lstStyle>
          <a:p>
            <a:pPr>
              <a:defRPr/>
            </a:pPr>
            <a:fld id="{8105FAE8-03D8-4D98-AAFC-7A059A2391EA}" type="slidenum">
              <a:rPr lang="en-US"/>
              <a:pPr>
                <a:defRPr/>
              </a:pPr>
              <a:t>‹#›</a:t>
            </a:fld>
            <a:endParaRPr lang="en-US" dirty="0"/>
          </a:p>
        </p:txBody>
      </p:sp>
    </p:spTree>
    <p:extLst>
      <p:ext uri="{BB962C8B-B14F-4D97-AF65-F5344CB8AC3E}">
        <p14:creationId xmlns:p14="http://schemas.microsoft.com/office/powerpoint/2010/main" val="3603700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5613"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2813"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0013"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7213"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5826" algn="l" defTabSz="914331" rtl="0" eaLnBrk="1" latinLnBrk="0" hangingPunct="1">
      <a:defRPr sz="1200" kern="1200">
        <a:solidFill>
          <a:schemeClr val="tx1"/>
        </a:solidFill>
        <a:latin typeface="+mn-lt"/>
        <a:ea typeface="+mn-ea"/>
        <a:cs typeface="+mn-cs"/>
      </a:defRPr>
    </a:lvl6pPr>
    <a:lvl7pPr marL="2742990" algn="l" defTabSz="914331" rtl="0" eaLnBrk="1" latinLnBrk="0" hangingPunct="1">
      <a:defRPr sz="1200" kern="1200">
        <a:solidFill>
          <a:schemeClr val="tx1"/>
        </a:solidFill>
        <a:latin typeface="+mn-lt"/>
        <a:ea typeface="+mn-ea"/>
        <a:cs typeface="+mn-cs"/>
      </a:defRPr>
    </a:lvl7pPr>
    <a:lvl8pPr marL="3200156" algn="l" defTabSz="914331" rtl="0" eaLnBrk="1" latinLnBrk="0" hangingPunct="1">
      <a:defRPr sz="1200" kern="1200">
        <a:solidFill>
          <a:schemeClr val="tx1"/>
        </a:solidFill>
        <a:latin typeface="+mn-lt"/>
        <a:ea typeface="+mn-ea"/>
        <a:cs typeface="+mn-cs"/>
      </a:defRPr>
    </a:lvl8pPr>
    <a:lvl9pPr marL="3657321" algn="l" defTabSz="91433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F0CE56A3-CE0D-43A0-8814-9EAD3873BAC3}" type="slidenum">
              <a:rPr lang="en-US" smtClean="0">
                <a:solidFill>
                  <a:prstClr val="black"/>
                </a:solidFill>
              </a:rPr>
              <a:pPr/>
              <a:t>0</a:t>
            </a:fld>
            <a:endParaRPr lang="en-US" smtClean="0">
              <a:solidFill>
                <a:prstClr val="black"/>
              </a:solidFill>
            </a:endParaRPr>
          </a:p>
        </p:txBody>
      </p:sp>
      <p:sp>
        <p:nvSpPr>
          <p:cNvPr id="27651" name="Rectangle 2"/>
          <p:cNvSpPr>
            <a:spLocks noGrp="1" noRot="1" noChangeAspect="1" noChangeArrowheads="1" noTextEdit="1"/>
          </p:cNvSpPr>
          <p:nvPr>
            <p:ph type="sldImg"/>
          </p:nvPr>
        </p:nvSpPr>
        <p:spPr>
          <a:xfrm>
            <a:off x="273050" y="836613"/>
            <a:ext cx="6194425" cy="3484562"/>
          </a:xfrm>
          <a:ln/>
        </p:spPr>
      </p:sp>
      <p:sp>
        <p:nvSpPr>
          <p:cNvPr id="27652" name="Rectangle 3"/>
          <p:cNvSpPr>
            <a:spLocks noGrp="1" noChangeArrowheads="1"/>
          </p:cNvSpPr>
          <p:nvPr>
            <p:ph type="body" idx="1"/>
          </p:nvPr>
        </p:nvSpPr>
        <p:spPr>
          <a:xfrm>
            <a:off x="907248" y="4715482"/>
            <a:ext cx="4983191" cy="4466002"/>
          </a:xfrm>
          <a:noFill/>
          <a:ln/>
        </p:spPr>
        <p:txBody>
          <a:bodyPr/>
          <a:lstStyle/>
          <a:p>
            <a:pPr eaLnBrk="1" hangingPunct="1"/>
            <a:endParaRPr lang="de-DE" smtClean="0">
              <a:solidFill>
                <a:srgbClr val="000000"/>
              </a:solidFill>
              <a:latin typeface="Arial Unicode MS" pitchFamily="34" charset="-128"/>
            </a:endParaRPr>
          </a:p>
        </p:txBody>
      </p:sp>
    </p:spTree>
    <p:extLst>
      <p:ext uri="{BB962C8B-B14F-4D97-AF65-F5344CB8AC3E}">
        <p14:creationId xmlns:p14="http://schemas.microsoft.com/office/powerpoint/2010/main" val="24001500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1.jpeg"/><Relationship Id="rId4" Type="http://schemas.openxmlformats.org/officeDocument/2006/relationships/oleObject" Target="../embeddings/oleObject1.bin"/></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graphicFrame>
        <p:nvGraphicFramePr>
          <p:cNvPr id="4" name="AutoShape 73"/>
          <p:cNvGraphicFramePr>
            <a:graphicFrameLocks/>
          </p:cNvGraphicFramePr>
          <p:nvPr>
            <p:custDataLst>
              <p:tags r:id="rId2"/>
            </p:custData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51556" r:id="rId4" imgW="0" imgH="0" progId="">
                  <p:embed/>
                </p:oleObj>
              </mc:Choice>
              <mc:Fallback>
                <p:oleObj r:id="rId4"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66" name="Rectangle 22"/>
          <p:cNvSpPr>
            <a:spLocks noGrp="1" noChangeArrowheads="1"/>
          </p:cNvSpPr>
          <p:nvPr>
            <p:ph type="ctrTitle" sz="quarter"/>
          </p:nvPr>
        </p:nvSpPr>
        <p:spPr>
          <a:xfrm>
            <a:off x="1521888" y="3124202"/>
            <a:ext cx="9148233" cy="401648"/>
          </a:xfrm>
          <a:prstGeom prst="rect">
            <a:avLst/>
          </a:prstGeom>
          <a:ln algn="ctr"/>
        </p:spPr>
        <p:txBody>
          <a:bodyPr anchor="ctr"/>
          <a:lstStyle>
            <a:lvl1pPr algn="ctr">
              <a:defRPr sz="2900"/>
            </a:lvl1pPr>
          </a:lstStyle>
          <a:p>
            <a:r>
              <a:rPr lang="en-US" noProof="0" smtClean="0"/>
              <a:t>Click to edit Master title style</a:t>
            </a:r>
            <a:endParaRPr lang="en-GB" noProof="0"/>
          </a:p>
        </p:txBody>
      </p:sp>
      <p:sp>
        <p:nvSpPr>
          <p:cNvPr id="6167" name="Rectangle 23"/>
          <p:cNvSpPr>
            <a:spLocks noGrp="1" noChangeArrowheads="1"/>
          </p:cNvSpPr>
          <p:nvPr>
            <p:ph type="subTitle" sz="quarter" idx="1"/>
          </p:nvPr>
        </p:nvSpPr>
        <p:spPr>
          <a:xfrm>
            <a:off x="1828800" y="4351342"/>
            <a:ext cx="8534400" cy="221599"/>
          </a:xfrm>
          <a:prstGeom prst="rect">
            <a:avLst/>
          </a:prstGeom>
        </p:spPr>
        <p:txBody>
          <a:bodyPr anchor="ctr"/>
          <a:lstStyle>
            <a:lvl1pPr marL="0" indent="0" algn="ctr">
              <a:buFont typeface="Wingdings" pitchFamily="2" charset="2"/>
              <a:buNone/>
              <a:defRPr i="1"/>
            </a:lvl1pPr>
          </a:lstStyle>
          <a:p>
            <a:r>
              <a:rPr lang="en-US" noProof="0" smtClean="0"/>
              <a:t>Click to edit Master subtitle style</a:t>
            </a:r>
            <a:endParaRPr lang="en-GB" noProof="0"/>
          </a:p>
        </p:txBody>
      </p:sp>
      <p:pic>
        <p:nvPicPr>
          <p:cNvPr id="5" name="Picture 6" descr="C:\Users\jmumaw\Desktop\DCS\Pics\Logo.JPG"/>
          <p:cNvPicPr>
            <a:picLocks noChangeAspect="1" noChangeArrowheads="1"/>
          </p:cNvPicPr>
          <p:nvPr userDrawn="1"/>
        </p:nvPicPr>
        <p:blipFill>
          <a:blip r:embed="rId5"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19422419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28084" y="596901"/>
            <a:ext cx="11529483" cy="276225"/>
          </a:xfrm>
          <a:prstGeom prst="rect">
            <a:avLst/>
          </a:prstGeom>
        </p:spPr>
        <p:txBody>
          <a:bodyPr/>
          <a:lstStyle/>
          <a:p>
            <a:r>
              <a:rPr lang="en-US" noProof="0" smtClean="0"/>
              <a:t>Click to edit Master title style</a:t>
            </a:r>
            <a:endParaRPr lang="en-GB" noProof="0"/>
          </a:p>
        </p:txBody>
      </p:sp>
      <p:sp>
        <p:nvSpPr>
          <p:cNvPr id="3" name="Vertical Text Placeholder 2"/>
          <p:cNvSpPr>
            <a:spLocks noGrp="1"/>
          </p:cNvSpPr>
          <p:nvPr>
            <p:ph type="body" orient="vert" idx="1"/>
          </p:nvPr>
        </p:nvSpPr>
        <p:spPr>
          <a:xfrm>
            <a:off x="10084785" y="2092328"/>
            <a:ext cx="1772793" cy="3545587"/>
          </a:xfrm>
          <a:prstGeom prst="rect">
            <a:avLst/>
          </a:prstGeom>
        </p:spPr>
        <p:txBody>
          <a:bodyPr vert="eaVert"/>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pic>
        <p:nvPicPr>
          <p:cNvPr id="5"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2460223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488243" y="596901"/>
            <a:ext cx="369332" cy="4140200"/>
          </a:xfrm>
          <a:prstGeom prst="rect">
            <a:avLst/>
          </a:prstGeom>
        </p:spPr>
        <p:txBody>
          <a:bodyPr vert="eaVert"/>
          <a:lstStyle/>
          <a:p>
            <a:r>
              <a:rPr lang="en-US" noProof="0" smtClean="0"/>
              <a:t>Click to edit Master title style</a:t>
            </a:r>
            <a:endParaRPr lang="en-GB" noProof="0"/>
          </a:p>
        </p:txBody>
      </p:sp>
      <p:sp>
        <p:nvSpPr>
          <p:cNvPr id="3" name="Vertical Text Placeholder 2"/>
          <p:cNvSpPr>
            <a:spLocks noGrp="1"/>
          </p:cNvSpPr>
          <p:nvPr>
            <p:ph type="body" orient="vert" idx="1"/>
          </p:nvPr>
        </p:nvSpPr>
        <p:spPr>
          <a:xfrm>
            <a:off x="7000805" y="596901"/>
            <a:ext cx="1772793" cy="4140200"/>
          </a:xfrm>
          <a:prstGeom prst="rect">
            <a:avLst/>
          </a:prstGeom>
        </p:spPr>
        <p:txBody>
          <a:bodyPr vert="eaVert"/>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3161202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28084" y="2092330"/>
            <a:ext cx="11529483" cy="1329595"/>
          </a:xfrm>
          <a:prstGeom prst="rect">
            <a:avLst/>
          </a:prstGeo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pic>
        <p:nvPicPr>
          <p:cNvPr id="4"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7029419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chemeClr val="dk2"/>
        </a:solidFill>
        <a:effectLst/>
      </p:bgPr>
    </p:bg>
    <p:spTree>
      <p:nvGrpSpPr>
        <p:cNvPr id="1" name="Shape 49"/>
        <p:cNvGrpSpPr/>
        <p:nvPr/>
      </p:nvGrpSpPr>
      <p:grpSpPr>
        <a:xfrm>
          <a:off x="0" y="0"/>
          <a:ext cx="0" cy="0"/>
          <a:chOff x="0" y="0"/>
          <a:chExt cx="0" cy="0"/>
        </a:xfrm>
      </p:grpSpPr>
      <p:sp>
        <p:nvSpPr>
          <p:cNvPr id="53" name="Google Shape;53;p4"/>
          <p:cNvSpPr txBox="1">
            <a:spLocks noGrp="1"/>
          </p:cNvSpPr>
          <p:nvPr>
            <p:ph type="title"/>
          </p:nvPr>
        </p:nvSpPr>
        <p:spPr>
          <a:xfrm>
            <a:off x="1092200" y="1127467"/>
            <a:ext cx="10007600" cy="600134"/>
          </a:xfrm>
          <a:prstGeom prst="rect">
            <a:avLst/>
          </a:prstGeom>
        </p:spPr>
        <p:txBody>
          <a:bodyPr spcFirstLastPara="1" wrap="square" lIns="91425" tIns="91425" rIns="91425" bIns="91425" anchor="t" anchorCtr="0"/>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54" name="Google Shape;54;p4"/>
          <p:cNvSpPr txBox="1">
            <a:spLocks noGrp="1"/>
          </p:cNvSpPr>
          <p:nvPr>
            <p:ph type="body" idx="1"/>
          </p:nvPr>
        </p:nvSpPr>
        <p:spPr>
          <a:xfrm>
            <a:off x="1092200" y="2654301"/>
            <a:ext cx="10007600" cy="406235"/>
          </a:xfrm>
          <a:prstGeom prst="rect">
            <a:avLst/>
          </a:prstGeom>
        </p:spPr>
        <p:txBody>
          <a:bodyPr spcFirstLastPara="1" wrap="square" lIns="91425" tIns="91425" rIns="91425" bIns="91425" anchor="t" anchorCtr="0"/>
          <a:lstStyle>
            <a:lvl1pPr marL="457206" lvl="0" indent="-311154">
              <a:spcBef>
                <a:spcPts val="0"/>
              </a:spcBef>
              <a:spcAft>
                <a:spcPts val="0"/>
              </a:spcAft>
              <a:buSzPts val="1300"/>
              <a:buChar char="●"/>
              <a:defRPr/>
            </a:lvl1pPr>
            <a:lvl2pPr marL="914411" lvl="1" indent="-298454">
              <a:spcBef>
                <a:spcPts val="1600"/>
              </a:spcBef>
              <a:spcAft>
                <a:spcPts val="0"/>
              </a:spcAft>
              <a:buSzPts val="1100"/>
              <a:buChar char="○"/>
              <a:defRPr/>
            </a:lvl2pPr>
            <a:lvl3pPr marL="1371617" lvl="2" indent="-298454">
              <a:spcBef>
                <a:spcPts val="1600"/>
              </a:spcBef>
              <a:spcAft>
                <a:spcPts val="0"/>
              </a:spcAft>
              <a:buSzPts val="1100"/>
              <a:buChar char="■"/>
              <a:defRPr/>
            </a:lvl3pPr>
            <a:lvl4pPr marL="1828823" lvl="3" indent="-298454">
              <a:spcBef>
                <a:spcPts val="1600"/>
              </a:spcBef>
              <a:spcAft>
                <a:spcPts val="0"/>
              </a:spcAft>
              <a:buSzPts val="1100"/>
              <a:buChar char="●"/>
              <a:defRPr/>
            </a:lvl4pPr>
            <a:lvl5pPr marL="2286029" lvl="4" indent="-298454">
              <a:spcBef>
                <a:spcPts val="1600"/>
              </a:spcBef>
              <a:spcAft>
                <a:spcPts val="0"/>
              </a:spcAft>
              <a:buSzPts val="1100"/>
              <a:buChar char="○"/>
              <a:defRPr/>
            </a:lvl5pPr>
            <a:lvl6pPr marL="2743234" lvl="5" indent="-298454">
              <a:spcBef>
                <a:spcPts val="1600"/>
              </a:spcBef>
              <a:spcAft>
                <a:spcPts val="0"/>
              </a:spcAft>
              <a:buSzPts val="1100"/>
              <a:buChar char="■"/>
              <a:defRPr/>
            </a:lvl6pPr>
            <a:lvl7pPr marL="3200440" lvl="6" indent="-298454">
              <a:spcBef>
                <a:spcPts val="1600"/>
              </a:spcBef>
              <a:spcAft>
                <a:spcPts val="0"/>
              </a:spcAft>
              <a:buSzPts val="1100"/>
              <a:buChar char="●"/>
              <a:defRPr/>
            </a:lvl7pPr>
            <a:lvl8pPr marL="3657646" lvl="7" indent="-298454">
              <a:spcBef>
                <a:spcPts val="1600"/>
              </a:spcBef>
              <a:spcAft>
                <a:spcPts val="0"/>
              </a:spcAft>
              <a:buSzPts val="1100"/>
              <a:buChar char="○"/>
              <a:defRPr/>
            </a:lvl8pPr>
            <a:lvl9pPr marL="4114851" lvl="8" indent="-298454">
              <a:spcBef>
                <a:spcPts val="1600"/>
              </a:spcBef>
              <a:spcAft>
                <a:spcPts val="1600"/>
              </a:spcAft>
              <a:buSzPts val="1100"/>
              <a:buChar char="■"/>
              <a:defRPr/>
            </a:lvl9pPr>
          </a:lstStyle>
          <a:p>
            <a:endParaRPr/>
          </a:p>
        </p:txBody>
      </p:sp>
      <p:sp>
        <p:nvSpPr>
          <p:cNvPr id="55" name="Google Shape;55;p4"/>
          <p:cNvSpPr txBox="1">
            <a:spLocks noGrp="1"/>
          </p:cNvSpPr>
          <p:nvPr>
            <p:ph type="sldNum" idx="12"/>
          </p:nvPr>
        </p:nvSpPr>
        <p:spPr>
          <a:xfrm>
            <a:off x="11187645" y="6058224"/>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a:p>
        </p:txBody>
      </p:sp>
    </p:spTree>
    <p:extLst>
      <p:ext uri="{BB962C8B-B14F-4D97-AF65-F5344CB8AC3E}">
        <p14:creationId xmlns:p14="http://schemas.microsoft.com/office/powerpoint/2010/main" val="9085295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B6A2AF-CE8A-4052-9E11-5A33A14BD1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80BC8BDE-2CDB-4D06-BB98-EFB2EA75D8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71EFF71A-9358-4B52-8F69-D818A2998810}"/>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31F9A7F1-AF4A-4435-83B7-9FD02E3B174F}"/>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221A303C-E75C-4CB2-B059-CDCB87FAF84C}"/>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43449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2D422B-ED00-40B0-9165-87546F8A16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6A960440-5F7E-4060-A858-F632AB3D5FD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2DE873D-DFB9-4985-8BF9-F11835D4CAAF}"/>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ACD25987-3B62-444F-836C-52217B2B36E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099C289B-B3FB-499F-8C27-2F4BB1DF2362}"/>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6964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9ED5997-2C5C-475E-872C-553B60F658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A6B594CB-B266-4610-9584-5998A4742F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3685AC40-F003-4FA9-A42C-BFFD1131BA2A}"/>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8B438BE5-E698-48C8-BC01-73323E730EB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D9CC469D-2098-45FC-A204-48FD368472E0}"/>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13259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E4FF29-24FF-4DE5-ADB9-9A804AF448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A898DA1E-348D-4E37-848E-E68E9F06AC5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3771B82F-C8CB-4287-8AE0-4CBB4CA41CB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C1A0E6C2-3321-45C3-AB18-326A30EF328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DE729858-C3DE-4AC6-888E-33B4C60408E3}"/>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2C8D0C1C-5108-4F61-8F4F-82344E0E25AD}"/>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49188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4F2DEA-EB9C-42C7-BFC0-CE953326873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48A942AE-40AA-4307-9C2C-0814D10389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C2A15E67-9C61-4678-8924-1F2A98D2A6E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48F47BDE-0CA5-4AC0-9774-66333A0320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F4F71CA5-160B-453D-AC4C-E5A8683CD3B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E000ECAD-1DC0-4DB8-B23F-2978DA2F7FA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xmlns="" id="{D5904712-6C20-43C7-BCC8-45796173AFC6}"/>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xmlns="" id="{294997E3-7A47-4FD1-BF6C-E9F8C29D1567}"/>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6543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650026-D873-40BB-8914-E0C241D9198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70E8D620-46AF-4A8A-813F-7F131B4A93A4}"/>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xmlns="" id="{C0AC39B4-11C7-47A4-8F28-647004B92429}"/>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19310B8E-38B6-4D4D-B39F-3BF1159EAA7F}"/>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11226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28084" y="2092330"/>
            <a:ext cx="11529483" cy="1329595"/>
          </a:xfrm>
          <a:prstGeom prst="rect">
            <a:avLst/>
          </a:prstGeo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pic>
        <p:nvPicPr>
          <p:cNvPr id="5"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2237905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B770769F-807C-4E43-BB3A-690A3E86240A}"/>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xmlns="" id="{5DC89C88-05E9-491E-BDFB-6B854351DCF2}"/>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xmlns="" id="{8584F9D3-83AC-4455-AEBE-6F04076F5D72}"/>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065713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913A89-D4A0-487D-A149-C9511B1EDB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A9402240-6504-4AE9-83C4-538754923F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473F8497-C477-4825-B17D-5CF8B62B87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224D6A41-4772-4D52-AE79-7A6CFB4D75D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A8BC2376-8C81-4D02-ABFA-CF217512AB0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7AFDEF3E-6D04-4CA1-B76A-1CBDF7DDDE84}"/>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9391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6778F86-49DF-434F-A916-CCFADFF83D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B2ED303B-92A4-4D0B-89F0-E639F369E4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733CEC67-1110-4B8B-98F4-CF156268B6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D3D3C3E4-F4A6-412E-8CE9-25BA63237BC4}"/>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18EA047C-50CA-48A9-BB35-8C6233FBF88C}"/>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925DFE21-9CD8-49CC-AF1B-BDE101142380}"/>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5788649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869B78-F27F-495B-A2C2-2793284F675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07064751-C514-4419-85E0-DFFC94D1DFC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3053D27-EB3C-4610-8A69-DCC125D37F38}"/>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545A532C-1325-482A-9DEB-DDFA0FCBEEF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8D36A21A-59B8-469A-9D91-EEE5988A2F89}"/>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116640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1F475ECF-C99D-4889-88D7-F7E198685AF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03439734-D441-499E-B507-BC7A82D1A12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565E774-C302-49D4-9659-E21D0FDEA20C}"/>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5/13/2021</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397F6840-67C3-4206-A20E-75019B3C2B55}"/>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0DDBE94B-D67A-44B7-923C-887C09451398}"/>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4341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080296"/>
          </a:xfrm>
          <a:prstGeom prst="rect">
            <a:avLst/>
          </a:prstGeom>
        </p:spPr>
        <p:txBody>
          <a:bodyPr/>
          <a:lstStyle>
            <a:lvl1pPr algn="ctr">
              <a:defRPr sz="3900" b="1" cap="all"/>
            </a:lvl1pPr>
          </a:lstStyle>
          <a:p>
            <a:r>
              <a:rPr lang="en-US" noProof="0" smtClean="0"/>
              <a:t>Click to edit Master title style</a:t>
            </a:r>
            <a:endParaRPr lang="en-GB" noProof="0"/>
          </a:p>
        </p:txBody>
      </p:sp>
      <p:sp>
        <p:nvSpPr>
          <p:cNvPr id="3" name="Text Placeholder 2"/>
          <p:cNvSpPr>
            <a:spLocks noGrp="1"/>
          </p:cNvSpPr>
          <p:nvPr>
            <p:ph type="body" idx="1"/>
          </p:nvPr>
        </p:nvSpPr>
        <p:spPr>
          <a:xfrm>
            <a:off x="963084" y="2906718"/>
            <a:ext cx="10363200" cy="276999"/>
          </a:xfrm>
          <a:prstGeom prst="rect">
            <a:avLst/>
          </a:prstGeom>
        </p:spPr>
        <p:txBody>
          <a:bodyPr anchor="b"/>
          <a:lstStyle>
            <a:lvl1pPr marL="0" indent="0" algn="ctr">
              <a:buNone/>
              <a:defRPr sz="2000"/>
            </a:lvl1pPr>
            <a:lvl2pPr marL="457165" indent="0">
              <a:buNone/>
              <a:defRPr sz="1800"/>
            </a:lvl2pPr>
            <a:lvl3pPr marL="914331" indent="0">
              <a:buNone/>
              <a:defRPr sz="1600"/>
            </a:lvl3pPr>
            <a:lvl4pPr marL="1371495" indent="0">
              <a:buNone/>
              <a:defRPr sz="1400"/>
            </a:lvl4pPr>
            <a:lvl5pPr marL="1828660" indent="0">
              <a:buNone/>
              <a:defRPr sz="1400"/>
            </a:lvl5pPr>
            <a:lvl6pPr marL="2285826" indent="0">
              <a:buNone/>
              <a:defRPr sz="1400"/>
            </a:lvl6pPr>
            <a:lvl7pPr marL="2742990" indent="0">
              <a:buNone/>
              <a:defRPr sz="1400"/>
            </a:lvl7pPr>
            <a:lvl8pPr marL="3200156" indent="0">
              <a:buNone/>
              <a:defRPr sz="1400"/>
            </a:lvl8pPr>
            <a:lvl9pPr marL="3657321" indent="0">
              <a:buNone/>
              <a:defRPr sz="1400"/>
            </a:lvl9pPr>
          </a:lstStyle>
          <a:p>
            <a:pPr lvl="0"/>
            <a:r>
              <a:rPr lang="en-US" noProof="0" smtClean="0"/>
              <a:t>Click to edit Master text styles</a:t>
            </a:r>
          </a:p>
        </p:txBody>
      </p:sp>
    </p:spTree>
    <p:extLst>
      <p:ext uri="{BB962C8B-B14F-4D97-AF65-F5344CB8AC3E}">
        <p14:creationId xmlns:p14="http://schemas.microsoft.com/office/powerpoint/2010/main" val="29043578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28084" y="596901"/>
            <a:ext cx="11529483" cy="276225"/>
          </a:xfrm>
          <a:prstGeom prst="rect">
            <a:avLst/>
          </a:prstGeom>
        </p:spPr>
        <p:txBody>
          <a:bodyPr/>
          <a:lstStyle/>
          <a:p>
            <a:r>
              <a:rPr lang="en-US" noProof="0" smtClean="0"/>
              <a:t>Click to edit Master title style</a:t>
            </a:r>
            <a:endParaRPr lang="en-GB" noProof="0"/>
          </a:p>
        </p:txBody>
      </p:sp>
      <p:sp>
        <p:nvSpPr>
          <p:cNvPr id="3" name="Content Placeholder 2"/>
          <p:cNvSpPr>
            <a:spLocks noGrp="1"/>
          </p:cNvSpPr>
          <p:nvPr>
            <p:ph sz="half" idx="1"/>
          </p:nvPr>
        </p:nvSpPr>
        <p:spPr>
          <a:xfrm>
            <a:off x="328084" y="2092329"/>
            <a:ext cx="5662083" cy="218829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4" name="Content Placeholder 3"/>
          <p:cNvSpPr>
            <a:spLocks noGrp="1"/>
          </p:cNvSpPr>
          <p:nvPr>
            <p:ph sz="half" idx="2"/>
          </p:nvPr>
        </p:nvSpPr>
        <p:spPr>
          <a:xfrm>
            <a:off x="6193367" y="2092329"/>
            <a:ext cx="5664200" cy="218829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pic>
        <p:nvPicPr>
          <p:cNvPr id="6"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2964402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5"/>
            <a:ext cx="11582400" cy="276999"/>
          </a:xfrm>
          <a:prstGeom prst="rect">
            <a:avLst/>
          </a:prstGeom>
        </p:spPr>
        <p:txBody>
          <a:bodyPr/>
          <a:lstStyle>
            <a:lvl1pPr>
              <a:defRPr/>
            </a:lvl1pPr>
          </a:lstStyle>
          <a:p>
            <a:r>
              <a:rPr lang="en-US" noProof="0" smtClean="0"/>
              <a:t>Click to edit Master title style</a:t>
            </a:r>
            <a:endParaRPr lang="en-GB" noProof="0"/>
          </a:p>
        </p:txBody>
      </p:sp>
      <p:sp>
        <p:nvSpPr>
          <p:cNvPr id="3" name="Text Placeholder 2"/>
          <p:cNvSpPr>
            <a:spLocks noGrp="1"/>
          </p:cNvSpPr>
          <p:nvPr>
            <p:ph type="body" idx="1"/>
          </p:nvPr>
        </p:nvSpPr>
        <p:spPr>
          <a:xfrm>
            <a:off x="304800" y="1535118"/>
            <a:ext cx="5691717" cy="664797"/>
          </a:xfrm>
          <a:prstGeom prst="rect">
            <a:avLst/>
          </a:prstGeom>
        </p:spPr>
        <p:txBody>
          <a:bodyPr anchor="b"/>
          <a:lstStyle>
            <a:lvl1pPr marL="0" indent="0">
              <a:buNone/>
              <a:defRPr sz="2400" b="1"/>
            </a:lvl1pPr>
            <a:lvl2pPr marL="457165" indent="0">
              <a:buNone/>
              <a:defRPr sz="2000" b="1"/>
            </a:lvl2pPr>
            <a:lvl3pPr marL="914331" indent="0">
              <a:buNone/>
              <a:defRPr sz="1800" b="1"/>
            </a:lvl3pPr>
            <a:lvl4pPr marL="1371495" indent="0">
              <a:buNone/>
              <a:defRPr sz="1600" b="1"/>
            </a:lvl4pPr>
            <a:lvl5pPr marL="1828660" indent="0">
              <a:buNone/>
              <a:defRPr sz="1600" b="1"/>
            </a:lvl5pPr>
            <a:lvl6pPr marL="2285826" indent="0">
              <a:buNone/>
              <a:defRPr sz="1600" b="1"/>
            </a:lvl6pPr>
            <a:lvl7pPr marL="2742990" indent="0">
              <a:buNone/>
              <a:defRPr sz="1600" b="1"/>
            </a:lvl7pPr>
            <a:lvl8pPr marL="3200156" indent="0">
              <a:buNone/>
              <a:defRPr sz="1600" b="1"/>
            </a:lvl8pPr>
            <a:lvl9pPr marL="3657321" indent="0">
              <a:buNone/>
              <a:defRPr sz="1600" b="1"/>
            </a:lvl9pPr>
          </a:lstStyle>
          <a:p>
            <a:pPr lvl="0"/>
            <a:r>
              <a:rPr lang="en-US" noProof="0" smtClean="0"/>
              <a:t>Click to edit Master text styles</a:t>
            </a:r>
          </a:p>
        </p:txBody>
      </p:sp>
      <p:sp>
        <p:nvSpPr>
          <p:cNvPr id="4" name="Content Placeholder 3"/>
          <p:cNvSpPr>
            <a:spLocks noGrp="1"/>
          </p:cNvSpPr>
          <p:nvPr>
            <p:ph sz="half" idx="2"/>
          </p:nvPr>
        </p:nvSpPr>
        <p:spPr>
          <a:xfrm>
            <a:off x="304800" y="2174876"/>
            <a:ext cx="5691717" cy="1895904"/>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5" name="Text Placeholder 4"/>
          <p:cNvSpPr>
            <a:spLocks noGrp="1"/>
          </p:cNvSpPr>
          <p:nvPr>
            <p:ph type="body" sz="quarter" idx="3"/>
          </p:nvPr>
        </p:nvSpPr>
        <p:spPr>
          <a:xfrm>
            <a:off x="6193373" y="1535118"/>
            <a:ext cx="5693833" cy="664797"/>
          </a:xfrm>
          <a:prstGeom prst="rect">
            <a:avLst/>
          </a:prstGeom>
        </p:spPr>
        <p:txBody>
          <a:bodyPr anchor="b"/>
          <a:lstStyle>
            <a:lvl1pPr marL="0" indent="0">
              <a:buNone/>
              <a:defRPr sz="2400" b="1"/>
            </a:lvl1pPr>
            <a:lvl2pPr marL="457165" indent="0">
              <a:buNone/>
              <a:defRPr sz="2000" b="1"/>
            </a:lvl2pPr>
            <a:lvl3pPr marL="914331" indent="0">
              <a:buNone/>
              <a:defRPr sz="1800" b="1"/>
            </a:lvl3pPr>
            <a:lvl4pPr marL="1371495" indent="0">
              <a:buNone/>
              <a:defRPr sz="1600" b="1"/>
            </a:lvl4pPr>
            <a:lvl5pPr marL="1828660" indent="0">
              <a:buNone/>
              <a:defRPr sz="1600" b="1"/>
            </a:lvl5pPr>
            <a:lvl6pPr marL="2285826" indent="0">
              <a:buNone/>
              <a:defRPr sz="1600" b="1"/>
            </a:lvl6pPr>
            <a:lvl7pPr marL="2742990" indent="0">
              <a:buNone/>
              <a:defRPr sz="1600" b="1"/>
            </a:lvl7pPr>
            <a:lvl8pPr marL="3200156" indent="0">
              <a:buNone/>
              <a:defRPr sz="1600" b="1"/>
            </a:lvl8pPr>
            <a:lvl9pPr marL="3657321" indent="0">
              <a:buNone/>
              <a:defRPr sz="1600" b="1"/>
            </a:lvl9pPr>
          </a:lstStyle>
          <a:p>
            <a:pPr lvl="0"/>
            <a:r>
              <a:rPr lang="en-US" noProof="0" smtClean="0"/>
              <a:t>Click to edit Master text styles</a:t>
            </a:r>
          </a:p>
        </p:txBody>
      </p:sp>
      <p:sp>
        <p:nvSpPr>
          <p:cNvPr id="6" name="Content Placeholder 5"/>
          <p:cNvSpPr>
            <a:spLocks noGrp="1"/>
          </p:cNvSpPr>
          <p:nvPr>
            <p:ph sz="quarter" idx="4"/>
          </p:nvPr>
        </p:nvSpPr>
        <p:spPr>
          <a:xfrm>
            <a:off x="6193373" y="2174876"/>
            <a:ext cx="5693833" cy="1895904"/>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pic>
        <p:nvPicPr>
          <p:cNvPr id="8"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1231197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28084" y="596901"/>
            <a:ext cx="11529483" cy="276225"/>
          </a:xfrm>
          <a:prstGeom prst="rect">
            <a:avLst/>
          </a:prstGeom>
        </p:spPr>
        <p:txBody>
          <a:bodyPr/>
          <a:lstStyle/>
          <a:p>
            <a:r>
              <a:rPr lang="en-US" noProof="0" dirty="0" smtClean="0"/>
              <a:t>Click to edit Master title style</a:t>
            </a:r>
            <a:endParaRPr lang="en-GB" noProof="0" dirty="0"/>
          </a:p>
        </p:txBody>
      </p:sp>
      <p:pic>
        <p:nvPicPr>
          <p:cNvPr id="4"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3542286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7225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6" y="623887"/>
            <a:ext cx="4011084" cy="553998"/>
          </a:xfrm>
          <a:prstGeom prst="rect">
            <a:avLst/>
          </a:prstGeom>
        </p:spPr>
        <p:txBody>
          <a:bodyPr anchor="b"/>
          <a:lstStyle>
            <a:lvl1pPr algn="l">
              <a:defRPr sz="2000" b="1"/>
            </a:lvl1pPr>
          </a:lstStyle>
          <a:p>
            <a:r>
              <a:rPr lang="en-US" noProof="0" smtClean="0"/>
              <a:t>Click to edit Master title style</a:t>
            </a:r>
            <a:endParaRPr lang="en-GB" noProof="0"/>
          </a:p>
        </p:txBody>
      </p:sp>
      <p:sp>
        <p:nvSpPr>
          <p:cNvPr id="3" name="Content Placeholder 2"/>
          <p:cNvSpPr>
            <a:spLocks noGrp="1"/>
          </p:cNvSpPr>
          <p:nvPr>
            <p:ph idx="1"/>
          </p:nvPr>
        </p:nvSpPr>
        <p:spPr>
          <a:xfrm>
            <a:off x="4766735" y="623888"/>
            <a:ext cx="6815667" cy="251761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4" name="Text Placeholder 3"/>
          <p:cNvSpPr>
            <a:spLocks noGrp="1"/>
          </p:cNvSpPr>
          <p:nvPr>
            <p:ph type="body" sz="half" idx="2"/>
          </p:nvPr>
        </p:nvSpPr>
        <p:spPr>
          <a:xfrm>
            <a:off x="609606" y="1785942"/>
            <a:ext cx="4011084" cy="199439"/>
          </a:xfrm>
          <a:prstGeom prst="rect">
            <a:avLst/>
          </a:prstGeom>
        </p:spPr>
        <p:txBody>
          <a:bodyPr/>
          <a:lstStyle>
            <a:lvl1pPr marL="0" indent="0">
              <a:buNone/>
              <a:defRPr sz="1400"/>
            </a:lvl1pPr>
            <a:lvl2pPr marL="457165" indent="0">
              <a:buNone/>
              <a:defRPr sz="1200"/>
            </a:lvl2pPr>
            <a:lvl3pPr marL="914331" indent="0">
              <a:buNone/>
              <a:defRPr sz="1000"/>
            </a:lvl3pPr>
            <a:lvl4pPr marL="1371495" indent="0">
              <a:buNone/>
              <a:defRPr sz="900"/>
            </a:lvl4pPr>
            <a:lvl5pPr marL="1828660" indent="0">
              <a:buNone/>
              <a:defRPr sz="900"/>
            </a:lvl5pPr>
            <a:lvl6pPr marL="2285826" indent="0">
              <a:buNone/>
              <a:defRPr sz="900"/>
            </a:lvl6pPr>
            <a:lvl7pPr marL="2742990" indent="0">
              <a:buNone/>
              <a:defRPr sz="900"/>
            </a:lvl7pPr>
            <a:lvl8pPr marL="3200156" indent="0">
              <a:buNone/>
              <a:defRPr sz="900"/>
            </a:lvl8pPr>
            <a:lvl9pPr marL="3657321" indent="0">
              <a:buNone/>
              <a:defRPr sz="900"/>
            </a:lvl9pPr>
          </a:lstStyle>
          <a:p>
            <a:pPr lvl="0"/>
            <a:r>
              <a:rPr lang="en-US" noProof="0" smtClean="0"/>
              <a:t>Click to edit Master text styles</a:t>
            </a:r>
          </a:p>
        </p:txBody>
      </p:sp>
      <p:pic>
        <p:nvPicPr>
          <p:cNvPr id="6"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2757840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5"/>
            <a:ext cx="7315200" cy="276999"/>
          </a:xfrm>
          <a:prstGeom prst="rect">
            <a:avLst/>
          </a:prstGeom>
        </p:spPr>
        <p:txBody>
          <a:bodyPr anchor="b"/>
          <a:lstStyle>
            <a:lvl1pPr algn="l">
              <a:defRPr sz="2000" b="1"/>
            </a:lvl1pPr>
          </a:lstStyle>
          <a:p>
            <a:r>
              <a:rPr lang="en-US" noProof="0" smtClean="0"/>
              <a:t>Click to edit Master title style</a:t>
            </a:r>
            <a:endParaRPr lang="en-GB" noProof="0"/>
          </a:p>
        </p:txBody>
      </p:sp>
      <p:sp>
        <p:nvSpPr>
          <p:cNvPr id="3" name="Picture Placeholder 2"/>
          <p:cNvSpPr>
            <a:spLocks noGrp="1"/>
          </p:cNvSpPr>
          <p:nvPr>
            <p:ph type="pic" idx="1"/>
          </p:nvPr>
        </p:nvSpPr>
        <p:spPr>
          <a:xfrm>
            <a:off x="2389717" y="612775"/>
            <a:ext cx="7315200" cy="443198"/>
          </a:xfrm>
          <a:prstGeom prst="rect">
            <a:avLst/>
          </a:prstGeom>
        </p:spPr>
        <p:txBody>
          <a:bodyPr/>
          <a:lstStyle>
            <a:lvl1pPr marL="0" indent="0">
              <a:buNone/>
              <a:defRPr sz="3200"/>
            </a:lvl1pPr>
            <a:lvl2pPr marL="457165" indent="0">
              <a:buNone/>
              <a:defRPr sz="2800"/>
            </a:lvl2pPr>
            <a:lvl3pPr marL="914331" indent="0">
              <a:buNone/>
              <a:defRPr sz="2400"/>
            </a:lvl3pPr>
            <a:lvl4pPr marL="1371495" indent="0">
              <a:buNone/>
              <a:defRPr sz="2000"/>
            </a:lvl4pPr>
            <a:lvl5pPr marL="1828660" indent="0">
              <a:buNone/>
              <a:defRPr sz="2000"/>
            </a:lvl5pPr>
            <a:lvl6pPr marL="2285826" indent="0">
              <a:buNone/>
              <a:defRPr sz="2000"/>
            </a:lvl6pPr>
            <a:lvl7pPr marL="2742990" indent="0">
              <a:buNone/>
              <a:defRPr sz="2000"/>
            </a:lvl7pPr>
            <a:lvl8pPr marL="3200156" indent="0">
              <a:buNone/>
              <a:defRPr sz="2000"/>
            </a:lvl8pPr>
            <a:lvl9pPr marL="3657321" indent="0">
              <a:buNone/>
              <a:defRPr sz="2000"/>
            </a:lvl9pPr>
          </a:lstStyle>
          <a:p>
            <a:pPr lvl="0"/>
            <a:r>
              <a:rPr lang="en-US" noProof="0" dirty="0" smtClean="0"/>
              <a:t>Click icon to add picture</a:t>
            </a:r>
            <a:endParaRPr lang="en-GB" noProof="0" dirty="0"/>
          </a:p>
        </p:txBody>
      </p:sp>
      <p:sp>
        <p:nvSpPr>
          <p:cNvPr id="4" name="Text Placeholder 3"/>
          <p:cNvSpPr>
            <a:spLocks noGrp="1"/>
          </p:cNvSpPr>
          <p:nvPr>
            <p:ph type="body" sz="half" idx="2"/>
          </p:nvPr>
        </p:nvSpPr>
        <p:spPr>
          <a:xfrm>
            <a:off x="2389717" y="5367342"/>
            <a:ext cx="7315200" cy="199439"/>
          </a:xfrm>
          <a:prstGeom prst="rect">
            <a:avLst/>
          </a:prstGeom>
        </p:spPr>
        <p:txBody>
          <a:bodyPr/>
          <a:lstStyle>
            <a:lvl1pPr marL="0" indent="0">
              <a:buNone/>
              <a:defRPr sz="1400"/>
            </a:lvl1pPr>
            <a:lvl2pPr marL="457165" indent="0">
              <a:buNone/>
              <a:defRPr sz="1200"/>
            </a:lvl2pPr>
            <a:lvl3pPr marL="914331" indent="0">
              <a:buNone/>
              <a:defRPr sz="1000"/>
            </a:lvl3pPr>
            <a:lvl4pPr marL="1371495" indent="0">
              <a:buNone/>
              <a:defRPr sz="900"/>
            </a:lvl4pPr>
            <a:lvl5pPr marL="1828660" indent="0">
              <a:buNone/>
              <a:defRPr sz="900"/>
            </a:lvl5pPr>
            <a:lvl6pPr marL="2285826" indent="0">
              <a:buNone/>
              <a:defRPr sz="900"/>
            </a:lvl6pPr>
            <a:lvl7pPr marL="2742990" indent="0">
              <a:buNone/>
              <a:defRPr sz="900"/>
            </a:lvl7pPr>
            <a:lvl8pPr marL="3200156" indent="0">
              <a:buNone/>
              <a:defRPr sz="900"/>
            </a:lvl8pPr>
            <a:lvl9pPr marL="3657321" indent="0">
              <a:buNone/>
              <a:defRPr sz="900"/>
            </a:lvl9pPr>
          </a:lstStyle>
          <a:p>
            <a:pPr lvl="0"/>
            <a:r>
              <a:rPr lang="en-US" noProof="0" smtClean="0"/>
              <a:t>Click to edit Master text styles</a:t>
            </a:r>
          </a:p>
        </p:txBody>
      </p:sp>
      <p:pic>
        <p:nvPicPr>
          <p:cNvPr id="6"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3775240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9" name="Rectangle 28"/>
          <p:cNvSpPr>
            <a:spLocks noChangeArrowheads="1"/>
          </p:cNvSpPr>
          <p:nvPr/>
        </p:nvSpPr>
        <p:spPr bwMode="auto">
          <a:xfrm>
            <a:off x="11533717" y="6705601"/>
            <a:ext cx="353483" cy="138113"/>
          </a:xfrm>
          <a:prstGeom prst="rect">
            <a:avLst/>
          </a:prstGeom>
          <a:noFill/>
          <a:ln w="12700">
            <a:noFill/>
            <a:miter lim="800000"/>
            <a:headEnd/>
            <a:tailEnd/>
          </a:ln>
        </p:spPr>
        <p:txBody>
          <a:bodyPr lIns="0" tIns="0" rIns="0" bIns="0" anchor="ctr">
            <a:spAutoFit/>
          </a:bodyPr>
          <a:lstStyle/>
          <a:p>
            <a:pPr algn="r" eaLnBrk="0" hangingPunct="0">
              <a:defRPr/>
            </a:pPr>
            <a:fld id="{851172FB-5EEA-4105-882C-8D3DDB9655BA}" type="slidenum">
              <a:rPr lang="en-GB" sz="900">
                <a:solidFill>
                  <a:srgbClr val="77787B"/>
                </a:solidFill>
              </a:rPr>
              <a:pPr algn="r" eaLnBrk="0" hangingPunct="0">
                <a:defRPr/>
              </a:pPr>
              <a:t>‹#›</a:t>
            </a:fld>
            <a:endParaRPr lang="en-GB" sz="900" dirty="0">
              <a:solidFill>
                <a:srgbClr val="77787B"/>
              </a:solidFill>
            </a:endParaRPr>
          </a:p>
        </p:txBody>
      </p:sp>
    </p:spTree>
    <p:extLst>
      <p:ext uri="{BB962C8B-B14F-4D97-AF65-F5344CB8AC3E}">
        <p14:creationId xmlns:p14="http://schemas.microsoft.com/office/powerpoint/2010/main" val="562599078"/>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53" r:id="rId12"/>
    <p:sldLayoutId id="2147483867" r:id="rId13"/>
  </p:sldLayoutIdLst>
  <p:txStyles>
    <p:title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p:titleStyle>
    <p:bodyStyle>
      <a:lvl1pPr marL="266700" indent="-266700" algn="l" rtl="0" eaLnBrk="0" fontAlgn="base" hangingPunct="0">
        <a:lnSpc>
          <a:spcPct val="90000"/>
        </a:lnSpc>
        <a:spcBef>
          <a:spcPct val="90000"/>
        </a:spcBef>
        <a:spcAft>
          <a:spcPct val="0"/>
        </a:spcAft>
        <a:buClr>
          <a:schemeClr val="bg2"/>
        </a:buClr>
        <a:buFont typeface="Wingdings" pitchFamily="2" charset="2"/>
        <a:buChar char="n"/>
        <a:defRPr sz="1600">
          <a:solidFill>
            <a:schemeClr val="tx1"/>
          </a:solidFill>
          <a:latin typeface="+mn-lt"/>
          <a:ea typeface="+mn-ea"/>
          <a:cs typeface="+mn-cs"/>
        </a:defRPr>
      </a:lvl1pPr>
      <a:lvl2pPr marL="458788" indent="-188913" algn="l" rtl="0" eaLnBrk="0" fontAlgn="base" hangingPunct="0">
        <a:lnSpc>
          <a:spcPct val="90000"/>
        </a:lnSpc>
        <a:spcBef>
          <a:spcPct val="50000"/>
        </a:spcBef>
        <a:spcAft>
          <a:spcPct val="0"/>
        </a:spcAft>
        <a:buClr>
          <a:schemeClr val="bg2"/>
        </a:buClr>
        <a:buFont typeface="Arial" charset="0"/>
        <a:buChar char="•"/>
        <a:defRPr sz="1600">
          <a:solidFill>
            <a:schemeClr val="tx1"/>
          </a:solidFill>
          <a:latin typeface="+mn-lt"/>
          <a:cs typeface="+mn-cs"/>
        </a:defRPr>
      </a:lvl2pPr>
      <a:lvl3pPr marL="623888" indent="-161925" algn="l" rtl="0" eaLnBrk="0" fontAlgn="base" hangingPunct="0">
        <a:lnSpc>
          <a:spcPct val="90000"/>
        </a:lnSpc>
        <a:spcBef>
          <a:spcPct val="30000"/>
        </a:spcBef>
        <a:spcAft>
          <a:spcPct val="0"/>
        </a:spcAft>
        <a:buClr>
          <a:schemeClr val="bg2"/>
        </a:buClr>
        <a:buFont typeface="Arial" charset="0"/>
        <a:buChar char="–"/>
        <a:defRPr sz="1600">
          <a:solidFill>
            <a:schemeClr val="tx1"/>
          </a:solidFill>
          <a:latin typeface="+mn-lt"/>
          <a:cs typeface="+mn-cs"/>
        </a:defRPr>
      </a:lvl3pPr>
      <a:lvl4pPr marL="793750" indent="-166688" algn="l" rtl="0" eaLnBrk="0" fontAlgn="base" hangingPunct="0">
        <a:lnSpc>
          <a:spcPct val="90000"/>
        </a:lnSpc>
        <a:spcBef>
          <a:spcPct val="10000"/>
        </a:spcBef>
        <a:spcAft>
          <a:spcPct val="0"/>
        </a:spcAft>
        <a:buClr>
          <a:schemeClr val="bg2"/>
        </a:buClr>
        <a:buFont typeface="Arial" charset="0"/>
        <a:buChar char="-"/>
        <a:defRPr sz="1600">
          <a:solidFill>
            <a:schemeClr val="tx1"/>
          </a:solidFill>
          <a:latin typeface="+mn-lt"/>
          <a:cs typeface="+mn-cs"/>
        </a:defRPr>
      </a:lvl4pPr>
      <a:lvl5pPr marL="955675" indent="-158750" algn="l" rtl="0" eaLnBrk="0" fontAlgn="base" hangingPunct="0">
        <a:lnSpc>
          <a:spcPct val="90000"/>
        </a:lnSpc>
        <a:spcBef>
          <a:spcPct val="0"/>
        </a:spcBef>
        <a:spcAft>
          <a:spcPct val="0"/>
        </a:spcAft>
        <a:buClr>
          <a:schemeClr val="bg2"/>
        </a:buClr>
        <a:buFont typeface="Arial" charset="0"/>
        <a:buChar char="­"/>
        <a:defRPr sz="1600">
          <a:solidFill>
            <a:schemeClr val="tx1"/>
          </a:solidFill>
          <a:latin typeface="+mn-lt"/>
          <a:cs typeface="+mn-cs"/>
        </a:defRPr>
      </a:lvl5pPr>
      <a:lvl6pPr marL="1414356"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6pPr>
      <a:lvl7pPr marL="1871520"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7pPr>
      <a:lvl8pPr marL="2328685"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8pPr>
      <a:lvl9pPr marL="2785851"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9pPr>
    </p:bodyStyle>
    <p:otherStyle>
      <a:defPPr>
        <a:defRPr lang="en-US"/>
      </a:defPPr>
      <a:lvl1pPr marL="0" algn="l" defTabSz="914331" rtl="0" eaLnBrk="1" latinLnBrk="0" hangingPunct="1">
        <a:defRPr sz="1800" kern="1200">
          <a:solidFill>
            <a:schemeClr val="tx1"/>
          </a:solidFill>
          <a:latin typeface="+mn-lt"/>
          <a:ea typeface="+mn-ea"/>
          <a:cs typeface="+mn-cs"/>
        </a:defRPr>
      </a:lvl1pPr>
      <a:lvl2pPr marL="457165" algn="l" defTabSz="914331" rtl="0" eaLnBrk="1" latinLnBrk="0" hangingPunct="1">
        <a:defRPr sz="1800" kern="1200">
          <a:solidFill>
            <a:schemeClr val="tx1"/>
          </a:solidFill>
          <a:latin typeface="+mn-lt"/>
          <a:ea typeface="+mn-ea"/>
          <a:cs typeface="+mn-cs"/>
        </a:defRPr>
      </a:lvl2pPr>
      <a:lvl3pPr marL="914331" algn="l" defTabSz="914331" rtl="0" eaLnBrk="1" latinLnBrk="0" hangingPunct="1">
        <a:defRPr sz="1800" kern="1200">
          <a:solidFill>
            <a:schemeClr val="tx1"/>
          </a:solidFill>
          <a:latin typeface="+mn-lt"/>
          <a:ea typeface="+mn-ea"/>
          <a:cs typeface="+mn-cs"/>
        </a:defRPr>
      </a:lvl3pPr>
      <a:lvl4pPr marL="1371495" algn="l" defTabSz="914331" rtl="0" eaLnBrk="1" latinLnBrk="0" hangingPunct="1">
        <a:defRPr sz="1800" kern="1200">
          <a:solidFill>
            <a:schemeClr val="tx1"/>
          </a:solidFill>
          <a:latin typeface="+mn-lt"/>
          <a:ea typeface="+mn-ea"/>
          <a:cs typeface="+mn-cs"/>
        </a:defRPr>
      </a:lvl4pPr>
      <a:lvl5pPr marL="1828660" algn="l" defTabSz="914331" rtl="0" eaLnBrk="1" latinLnBrk="0" hangingPunct="1">
        <a:defRPr sz="1800" kern="1200">
          <a:solidFill>
            <a:schemeClr val="tx1"/>
          </a:solidFill>
          <a:latin typeface="+mn-lt"/>
          <a:ea typeface="+mn-ea"/>
          <a:cs typeface="+mn-cs"/>
        </a:defRPr>
      </a:lvl5pPr>
      <a:lvl6pPr marL="2285826" algn="l" defTabSz="914331" rtl="0" eaLnBrk="1" latinLnBrk="0" hangingPunct="1">
        <a:defRPr sz="1800" kern="1200">
          <a:solidFill>
            <a:schemeClr val="tx1"/>
          </a:solidFill>
          <a:latin typeface="+mn-lt"/>
          <a:ea typeface="+mn-ea"/>
          <a:cs typeface="+mn-cs"/>
        </a:defRPr>
      </a:lvl6pPr>
      <a:lvl7pPr marL="2742990" algn="l" defTabSz="914331" rtl="0" eaLnBrk="1" latinLnBrk="0" hangingPunct="1">
        <a:defRPr sz="1800" kern="1200">
          <a:solidFill>
            <a:schemeClr val="tx1"/>
          </a:solidFill>
          <a:latin typeface="+mn-lt"/>
          <a:ea typeface="+mn-ea"/>
          <a:cs typeface="+mn-cs"/>
        </a:defRPr>
      </a:lvl7pPr>
      <a:lvl8pPr marL="3200156" algn="l" defTabSz="914331" rtl="0" eaLnBrk="1" latinLnBrk="0" hangingPunct="1">
        <a:defRPr sz="1800" kern="1200">
          <a:solidFill>
            <a:schemeClr val="tx1"/>
          </a:solidFill>
          <a:latin typeface="+mn-lt"/>
          <a:ea typeface="+mn-ea"/>
          <a:cs typeface="+mn-cs"/>
        </a:defRPr>
      </a:lvl8pPr>
      <a:lvl9pPr marL="3657321" algn="l" defTabSz="91433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280F6169-38FE-4D43-931B-75DCBAF308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0D67E026-CA9D-4CE7-8F50-786D9315F1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B87351D-0748-4ECA-8FA1-525802B73D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D92EA062-DD63-490A-B8E6-ECEBD6CA674D}" type="datetimeFigureOut">
              <a:rPr lang="en-US" smtClean="0">
                <a:solidFill>
                  <a:prstClr val="black">
                    <a:tint val="75000"/>
                  </a:prstClr>
                </a:solidFill>
                <a:latin typeface="Verdana" panose="020B0604030504040204"/>
              </a:rPr>
              <a:pPr fontAlgn="auto">
                <a:spcBef>
                  <a:spcPts val="0"/>
                </a:spcBef>
                <a:spcAft>
                  <a:spcPts val="0"/>
                </a:spcAft>
              </a:pPr>
              <a:t>5/13/2021</a:t>
            </a:fld>
            <a:endParaRPr lang="en-US">
              <a:solidFill>
                <a:prstClr val="black">
                  <a:tint val="75000"/>
                </a:prstClr>
              </a:solidFill>
              <a:latin typeface="Verdana" panose="020B0604030504040204"/>
            </a:endParaRPr>
          </a:p>
        </p:txBody>
      </p:sp>
      <p:sp>
        <p:nvSpPr>
          <p:cNvPr id="5" name="Footer Placeholder 4">
            <a:extLst>
              <a:ext uri="{FF2B5EF4-FFF2-40B4-BE49-F238E27FC236}">
                <a16:creationId xmlns:a16="http://schemas.microsoft.com/office/drawing/2014/main" xmlns="" id="{D3C33111-923A-4592-97A8-3CFB72DB7D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Verdana" panose="020B0604030504040204"/>
            </a:endParaRPr>
          </a:p>
        </p:txBody>
      </p:sp>
      <p:sp>
        <p:nvSpPr>
          <p:cNvPr id="6" name="Slide Number Placeholder 5">
            <a:extLst>
              <a:ext uri="{FF2B5EF4-FFF2-40B4-BE49-F238E27FC236}">
                <a16:creationId xmlns:a16="http://schemas.microsoft.com/office/drawing/2014/main" xmlns="" id="{B40A99A5-B9C1-4B3F-B652-92C5DD77A4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DBDD1549-1324-4EFF-87C0-B692114AC8D2}" type="slidenum">
              <a:rPr lang="en-US" smtClean="0">
                <a:solidFill>
                  <a:prstClr val="black">
                    <a:tint val="75000"/>
                  </a:prstClr>
                </a:solidFill>
                <a:latin typeface="Verdana" panose="020B0604030504040204"/>
              </a:rPr>
              <a:pPr fontAlgn="auto">
                <a:spcBef>
                  <a:spcPts val="0"/>
                </a:spcBef>
                <a:spcAft>
                  <a:spcPts val="0"/>
                </a:spcAft>
              </a:pPr>
              <a:t>‹#›</a:t>
            </a:fld>
            <a:endParaRPr lang="en-US">
              <a:solidFill>
                <a:prstClr val="black">
                  <a:tint val="75000"/>
                </a:prstClr>
              </a:solidFill>
              <a:latin typeface="Verdana" panose="020B0604030504040204"/>
            </a:endParaRPr>
          </a:p>
        </p:txBody>
      </p:sp>
    </p:spTree>
    <p:extLst>
      <p:ext uri="{BB962C8B-B14F-4D97-AF65-F5344CB8AC3E}">
        <p14:creationId xmlns:p14="http://schemas.microsoft.com/office/powerpoint/2010/main" val="2668530847"/>
      </p:ext>
    </p:extLst>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1 Template_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79300" cy="6858000"/>
          </a:xfrm>
          <a:prstGeom prst="rect">
            <a:avLst/>
          </a:prstGeom>
        </p:spPr>
      </p:pic>
      <p:sp>
        <p:nvSpPr>
          <p:cNvPr id="3" name="Rectangle 2"/>
          <p:cNvSpPr/>
          <p:nvPr/>
        </p:nvSpPr>
        <p:spPr>
          <a:xfrm>
            <a:off x="203404" y="914400"/>
            <a:ext cx="5968796" cy="3416320"/>
          </a:xfrm>
          <a:prstGeom prst="rect">
            <a:avLst/>
          </a:prstGeom>
        </p:spPr>
        <p:txBody>
          <a:bodyPr wrap="square">
            <a:spAutoFit/>
          </a:bodyPr>
          <a:lstStyle/>
          <a:p>
            <a:pPr algn="ctr"/>
            <a:r>
              <a:rPr lang="en-US" sz="3600" b="1" kern="0" dirty="0">
                <a:solidFill>
                  <a:srgbClr val="006600"/>
                </a:solidFill>
                <a:effectLst>
                  <a:outerShdw blurRad="38100" dist="38100" dir="2700000" algn="tl">
                    <a:srgbClr val="000000">
                      <a:alpha val="43137"/>
                    </a:srgbClr>
                  </a:outerShdw>
                </a:effectLst>
                <a:latin typeface="Arial"/>
                <a:cs typeface="Arial"/>
              </a:rPr>
              <a:t>NATIONAL MANAGEMENT QUARTERLY</a:t>
            </a:r>
          </a:p>
          <a:p>
            <a:pPr algn="ctr"/>
            <a:r>
              <a:rPr lang="en-US" sz="3600" b="1" kern="0" dirty="0">
                <a:solidFill>
                  <a:srgbClr val="006600"/>
                </a:solidFill>
                <a:effectLst>
                  <a:outerShdw blurRad="38100" dist="38100" dir="2700000" algn="tl">
                    <a:srgbClr val="000000">
                      <a:alpha val="43137"/>
                    </a:srgbClr>
                  </a:outerShdw>
                </a:effectLst>
                <a:latin typeface="Arial"/>
                <a:cs typeface="Arial"/>
              </a:rPr>
              <a:t>PERFORMANCE REVIEW </a:t>
            </a:r>
          </a:p>
          <a:p>
            <a:pPr algn="ctr"/>
            <a:endParaRPr lang="en-US" sz="3600" b="1" kern="0" dirty="0">
              <a:solidFill>
                <a:srgbClr val="006600"/>
              </a:solidFill>
              <a:effectLst>
                <a:outerShdw blurRad="38100" dist="38100" dir="2700000" algn="tl">
                  <a:srgbClr val="000000">
                    <a:alpha val="43137"/>
                  </a:srgbClr>
                </a:outerShdw>
              </a:effectLst>
              <a:latin typeface="Arial"/>
              <a:cs typeface="Arial"/>
            </a:endParaRPr>
          </a:p>
          <a:p>
            <a:pPr algn="ctr"/>
            <a:r>
              <a:rPr lang="en-US" sz="3600" b="1" kern="0" dirty="0" smtClean="0">
                <a:solidFill>
                  <a:srgbClr val="006600"/>
                </a:solidFill>
                <a:effectLst>
                  <a:outerShdw blurRad="38100" dist="38100" dir="2700000" algn="tl">
                    <a:srgbClr val="000000">
                      <a:alpha val="43137"/>
                    </a:srgbClr>
                  </a:outerShdw>
                </a:effectLst>
                <a:latin typeface="Arial"/>
                <a:cs typeface="Arial"/>
              </a:rPr>
              <a:t>FS AND NC REGION</a:t>
            </a:r>
            <a:endParaRPr lang="en-US" sz="3600" dirty="0">
              <a:solidFill>
                <a:srgbClr val="006600"/>
              </a:solidFill>
              <a:effectLst>
                <a:outerShdw blurRad="38100" dist="38100" dir="2700000" algn="tl">
                  <a:srgbClr val="000000">
                    <a:alpha val="43137"/>
                  </a:srgbClr>
                </a:outerShdw>
              </a:effectLst>
            </a:endParaRPr>
          </a:p>
        </p:txBody>
      </p:sp>
      <p:sp>
        <p:nvSpPr>
          <p:cNvPr id="6" name="Rectangle 5"/>
          <p:cNvSpPr/>
          <p:nvPr/>
        </p:nvSpPr>
        <p:spPr>
          <a:xfrm>
            <a:off x="211667" y="4572000"/>
            <a:ext cx="5122333" cy="523220"/>
          </a:xfrm>
          <a:prstGeom prst="rect">
            <a:avLst/>
          </a:prstGeom>
        </p:spPr>
        <p:txBody>
          <a:bodyPr wrap="square">
            <a:spAutoFit/>
          </a:bodyPr>
          <a:lstStyle/>
          <a:p>
            <a:r>
              <a:rPr lang="en-GB" sz="2800" kern="0" dirty="0" smtClean="0">
                <a:solidFill>
                  <a:srgbClr val="000000"/>
                </a:solidFill>
                <a:effectLst>
                  <a:outerShdw blurRad="38100" dist="38100" dir="2700000" algn="tl">
                    <a:srgbClr val="000000">
                      <a:alpha val="43137"/>
                    </a:srgbClr>
                  </a:outerShdw>
                </a:effectLst>
                <a:latin typeface="Century Gothic" panose="020B0502020202020204" pitchFamily="34" charset="0"/>
                <a:cs typeface="Arial"/>
              </a:rPr>
              <a:t>Date:     17 MAY 2021</a:t>
            </a:r>
            <a:endParaRPr lang="en-US"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22330788"/>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007769" y="-4991100"/>
            <a:ext cx="10668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186936"/>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2918650021"/>
              </p:ext>
            </p:extLst>
          </p:nvPr>
        </p:nvGraphicFramePr>
        <p:xfrm>
          <a:off x="215900" y="1667168"/>
          <a:ext cx="11518899" cy="4167005"/>
        </p:xfrm>
        <a:graphic>
          <a:graphicData uri="http://schemas.openxmlformats.org/drawingml/2006/table">
            <a:tbl>
              <a:tblPr firstRow="1" bandRow="1"/>
              <a:tblGrid>
                <a:gridCol w="1231900">
                  <a:extLst>
                    <a:ext uri="{9D8B030D-6E8A-4147-A177-3AD203B41FA5}">
                      <a16:colId xmlns:a16="http://schemas.microsoft.com/office/drawing/2014/main" xmlns="" val="3171785473"/>
                    </a:ext>
                  </a:extLst>
                </a:gridCol>
                <a:gridCol w="1295400">
                  <a:extLst>
                    <a:ext uri="{9D8B030D-6E8A-4147-A177-3AD203B41FA5}">
                      <a16:colId xmlns:a16="http://schemas.microsoft.com/office/drawing/2014/main" xmlns="" val="3307568538"/>
                    </a:ext>
                  </a:extLst>
                </a:gridCol>
                <a:gridCol w="1676400">
                  <a:extLst>
                    <a:ext uri="{9D8B030D-6E8A-4147-A177-3AD203B41FA5}">
                      <a16:colId xmlns:a16="http://schemas.microsoft.com/office/drawing/2014/main" xmlns="" val="3177246977"/>
                    </a:ext>
                  </a:extLst>
                </a:gridCol>
                <a:gridCol w="1600200">
                  <a:extLst>
                    <a:ext uri="{9D8B030D-6E8A-4147-A177-3AD203B41FA5}">
                      <a16:colId xmlns:a16="http://schemas.microsoft.com/office/drawing/2014/main" xmlns="" val="1905890460"/>
                    </a:ext>
                  </a:extLst>
                </a:gridCol>
                <a:gridCol w="2590800">
                  <a:extLst>
                    <a:ext uri="{9D8B030D-6E8A-4147-A177-3AD203B41FA5}">
                      <a16:colId xmlns:a16="http://schemas.microsoft.com/office/drawing/2014/main" xmlns="" val="551651354"/>
                    </a:ext>
                  </a:extLst>
                </a:gridCol>
                <a:gridCol w="1752600">
                  <a:extLst>
                    <a:ext uri="{9D8B030D-6E8A-4147-A177-3AD203B41FA5}">
                      <a16:colId xmlns:a16="http://schemas.microsoft.com/office/drawing/2014/main" xmlns="" val="106908959"/>
                    </a:ext>
                  </a:extLst>
                </a:gridCol>
                <a:gridCol w="1371599">
                  <a:extLst>
                    <a:ext uri="{9D8B030D-6E8A-4147-A177-3AD203B41FA5}">
                      <a16:colId xmlns:a16="http://schemas.microsoft.com/office/drawing/2014/main" xmlns=""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Q4 TARGET 2020/21</a:t>
                      </a:r>
                      <a:endParaRPr lang="en-US" sz="12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QUARTER 4</a:t>
                      </a:r>
                      <a:br>
                        <a:rPr lang="en-US" sz="1200" b="1" kern="1200" dirty="0" smtClean="0">
                          <a:solidFill>
                            <a:schemeClr val="bg1"/>
                          </a:solidFill>
                          <a:latin typeface="Arial"/>
                          <a:ea typeface=""/>
                          <a:cs typeface="Arial"/>
                        </a:rPr>
                      </a:br>
                      <a:r>
                        <a:rPr lang="en-US" sz="1200" b="1" kern="1200" dirty="0" smtClean="0">
                          <a:solidFill>
                            <a:schemeClr val="bg1"/>
                          </a:solidFill>
                          <a:latin typeface="Arial"/>
                          <a:ea typeface=""/>
                          <a:cs typeface="Arial"/>
                        </a:rPr>
                        <a:t>PERFORMANCE</a:t>
                      </a:r>
                      <a:endParaRPr lang="en-US" sz="12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PERFORMANCE</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ROOT CAUSES</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ASSOCIATED RISKS </a:t>
                      </a:r>
                      <a:endParaRPr lang="en-ZA"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3547880">
                <a:tc>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latin typeface="Calibri" panose="020F0502020204030204" pitchFamily="34" charset="0"/>
                          <a:cs typeface="Calibri" panose="020F0502020204030204" pitchFamily="34" charset="0"/>
                        </a:rPr>
                        <a:t>0.033%</a:t>
                      </a:r>
                      <a:endParaRPr lang="en-US" sz="1400" b="1"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t>
                      </a:r>
                    </a:p>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t>
                      </a: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t>
                      </a:r>
                    </a:p>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t>
                      </a: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1/5147</a:t>
                      </a:r>
                    </a:p>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(0.019%)</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GROOTVLEI</a:t>
                      </a:r>
                      <a:endParaRPr lang="en-ZA" sz="1400" b="1" dirty="0">
                        <a:latin typeface="Calibri" panose="020F0502020204030204" pitchFamily="34" charset="0"/>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WINBURG CORRECTIONAL CENTRE</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Offender escaped whilst he was out on the working span.</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Lack of effective patrolling/ guarding.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Non compliance  with policies and procedures.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Non- monitoring the movement of offenders/ monitors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
                          <a:cs typeface="Calibri" panose="020F0502020204030204" pitchFamily="34" charset="0"/>
                        </a:rPr>
                        <a:t>Litigations against the Department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
                          <a:cs typeface="Calibri" panose="020F0502020204030204" pitchFamily="34" charset="0"/>
                        </a:rPr>
                        <a:t>Possible injury and security threat to community</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
                        <a:cs typeface="Calibri" panose="020F0502020204030204" pitchFamily="34" charset="0"/>
                      </a:endParaRPr>
                    </a:p>
                    <a:p>
                      <a:pPr algn="ctr"/>
                      <a:endParaRPr lang="en-US" sz="1400" b="1" dirty="0">
                        <a:solidFill>
                          <a:schemeClr val="bg1"/>
                        </a:solidFill>
                        <a:latin typeface="Calibri" panose="020F0502020204030204" pitchFamily="34" charset="0"/>
                        <a:cs typeface="Calibri" panose="020F0502020204030204" pitchFamily="34" charset="0"/>
                      </a:endParaRPr>
                    </a:p>
                    <a:p>
                      <a:pPr marL="0" marR="0" lvl="0" indent="0" algn="ctr" defTabSz="914331"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3418693148"/>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spcAft>
                <a:spcPts val="600"/>
              </a:spcAft>
            </a:pPr>
            <a:r>
              <a:rPr lang="en-US" sz="2400" kern="0" dirty="0">
                <a:latin typeface="+mn-lt"/>
              </a:rPr>
              <a:t>Percentage of inmates who escaped from Correctional Facilities </a:t>
            </a:r>
            <a:endParaRPr lang="en-ZA" sz="3200" kern="0" dirty="0" smtClean="0">
              <a:latin typeface="+mn-lt"/>
            </a:endParaRPr>
          </a:p>
          <a:p>
            <a:endParaRPr lang="en-GB" sz="3200" kern="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55744787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176976" y="-5260245"/>
            <a:ext cx="538292" cy="10896599"/>
          </a:xfrm>
          <a:prstGeom prst="round2SameRect">
            <a:avLst>
              <a:gd name="adj1" fmla="val 29093"/>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35527" y="533820"/>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4. PROJECT PLAN TO ADDRESS UNDER PERFORMANCE</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1259807866"/>
              </p:ext>
            </p:extLst>
          </p:nvPr>
        </p:nvGraphicFramePr>
        <p:xfrm>
          <a:off x="120336" y="838200"/>
          <a:ext cx="11887201" cy="5541280"/>
        </p:xfrm>
        <a:graphic>
          <a:graphicData uri="http://schemas.openxmlformats.org/drawingml/2006/table">
            <a:tbl>
              <a:tblPr firstRow="1" bandRow="1"/>
              <a:tblGrid>
                <a:gridCol w="944250">
                  <a:extLst>
                    <a:ext uri="{9D8B030D-6E8A-4147-A177-3AD203B41FA5}">
                      <a16:colId xmlns:a16="http://schemas.microsoft.com/office/drawing/2014/main" xmlns="" val="3171785473"/>
                    </a:ext>
                  </a:extLst>
                </a:gridCol>
                <a:gridCol w="1008925">
                  <a:extLst>
                    <a:ext uri="{9D8B030D-6E8A-4147-A177-3AD203B41FA5}">
                      <a16:colId xmlns:a16="http://schemas.microsoft.com/office/drawing/2014/main" xmlns="" val="3307568538"/>
                    </a:ext>
                  </a:extLst>
                </a:gridCol>
                <a:gridCol w="3318480">
                  <a:extLst>
                    <a:ext uri="{9D8B030D-6E8A-4147-A177-3AD203B41FA5}">
                      <a16:colId xmlns:a16="http://schemas.microsoft.com/office/drawing/2014/main" xmlns="" val="3177246977"/>
                    </a:ext>
                  </a:extLst>
                </a:gridCol>
                <a:gridCol w="1143000">
                  <a:extLst>
                    <a:ext uri="{9D8B030D-6E8A-4147-A177-3AD203B41FA5}">
                      <a16:colId xmlns:a16="http://schemas.microsoft.com/office/drawing/2014/main" xmlns="" val="1905890460"/>
                    </a:ext>
                  </a:extLst>
                </a:gridCol>
                <a:gridCol w="914400">
                  <a:extLst>
                    <a:ext uri="{9D8B030D-6E8A-4147-A177-3AD203B41FA5}">
                      <a16:colId xmlns:a16="http://schemas.microsoft.com/office/drawing/2014/main" xmlns="" val="551651354"/>
                    </a:ext>
                  </a:extLst>
                </a:gridCol>
                <a:gridCol w="4558146">
                  <a:extLst>
                    <a:ext uri="{9D8B030D-6E8A-4147-A177-3AD203B41FA5}">
                      <a16:colId xmlns:a16="http://schemas.microsoft.com/office/drawing/2014/main" xmlns="" val="106908959"/>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MANAGEMENT AREA</a:t>
                      </a:r>
                      <a:endParaRPr lang="en-US" sz="12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CORRECTIONAL CENTRE</a:t>
                      </a:r>
                      <a:endParaRPr lang="en-US" sz="1200" b="1" kern="1200" dirty="0">
                        <a:solidFill>
                          <a:schemeClr val="bg1"/>
                        </a:solidFill>
                        <a:latin typeface="Calibri" panose="020F0502020204030204" pitchFamily="34" charset="0"/>
                        <a:ea typeface=""/>
                        <a:cs typeface="Calibri" panose="020F0502020204030204" pitchFamily="34" charset="0"/>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TIME FRAME</a:t>
                      </a:r>
                      <a:endParaRPr lang="en-US" sz="12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PROGRESS</a:t>
                      </a:r>
                      <a:endParaRPr lang="en-US" sz="12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a16="http://schemas.microsoft.com/office/drawing/2014/main" xmlns="" val="2208647457"/>
                  </a:ext>
                </a:extLst>
              </a:tr>
              <a:tr h="375654">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COLESBERG</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RICHMOND</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200" b="1" i="0" u="none" strike="noStrike" dirty="0" smtClean="0">
                          <a:solidFill>
                            <a:srgbClr val="000000"/>
                          </a:solidFill>
                          <a:effectLst/>
                          <a:latin typeface="Calibri" panose="020F0502020204030204" pitchFamily="34" charset="0"/>
                          <a:cs typeface="Calibri" panose="020F0502020204030204" pitchFamily="34" charset="0"/>
                        </a:rPr>
                        <a:t>  Continuous monitoring of implementation of </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policies and procedures.</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Escape investigated so as to find the root cause. </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Officials who are  found to be negligent in the  </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execution of  their duties, will be  disciplined.</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Criminal cases were opened against the escapees.  </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The RH: Facilities visited the  centres to assess the </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infrastructure and enhance the structure to </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prevent further escapes.</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Intensify searches and discipline offenders.</a:t>
                      </a:r>
                    </a:p>
                    <a:p>
                      <a:pPr algn="l" fontAlgn="t"/>
                      <a:endParaRPr lang="en-GB" sz="12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chemeClr val="tx1"/>
                          </a:solidFill>
                          <a:effectLst/>
                          <a:latin typeface="Calibri" panose="020F0502020204030204" pitchFamily="34" charset="0"/>
                          <a:ea typeface="+mn-ea"/>
                          <a:cs typeface="Calibri" panose="020F0502020204030204" pitchFamily="34" charset="0"/>
                        </a:rPr>
                        <a:t>HCC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chemeClr val="tx1"/>
                          </a:solidFill>
                          <a:effectLst/>
                          <a:latin typeface="Calibri" panose="020F0502020204030204" pitchFamily="34" charset="0"/>
                          <a:ea typeface="+mn-ea"/>
                          <a:cs typeface="Calibri" panose="020F0502020204030204" pitchFamily="34" charset="0"/>
                        </a:rPr>
                        <a:t>Area Commissioner</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30 June 2021</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Disciplinary hearing of five officials who were</a:t>
                      </a:r>
                      <a:r>
                        <a:rPr lang="en-US" sz="12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 found to be negligent in the execution of their duties has been finalized.  They were all given performance counselling.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Bidding process has been completed in terms of (Bids Evaluation) for Richmond, Victoria West and Hopetown CC’s steel roof materials and  ceiling. </a:t>
                      </a:r>
                      <a:r>
                        <a:rPr lang="en-US" sz="12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Approval has been granted for own Resource Project. Awaiting delivery of the Materials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Criminal cases were withdrawn by SAPS.</a:t>
                      </a: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 </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r h="651344">
                <a:tc vMerge="1">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VICTORIA WEST</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200" b="1" i="0" u="none" strike="noStrike" dirty="0" smtClean="0">
                          <a:solidFill>
                            <a:srgbClr val="000000"/>
                          </a:solidFill>
                          <a:effectLst/>
                          <a:latin typeface="Calibri" panose="020F0502020204030204" pitchFamily="34" charset="0"/>
                          <a:cs typeface="Calibri" panose="020F0502020204030204" pitchFamily="34" charset="0"/>
                        </a:rPr>
                        <a:t>  Investigate incident.</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Subject offender and officials to disciplinary  </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actions.</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Open criminal cases against offender.</a:t>
                      </a:r>
                      <a:endParaRPr lang="en-GB" sz="12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algn="ctr"/>
                      <a:endParaRPr lang="en-US" sz="1100">
                        <a:solidFill>
                          <a:schemeClr val="bg1"/>
                        </a:solidFill>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331" rtl="0" eaLnBrk="1" fontAlgn="auto" latinLnBrk="0" hangingPunct="1">
                        <a:lnSpc>
                          <a:spcPct val="100000"/>
                        </a:lnSpc>
                        <a:spcBef>
                          <a:spcPts val="0"/>
                        </a:spcBef>
                        <a:spcAft>
                          <a:spcPts val="0"/>
                        </a:spcAft>
                        <a:buClrTx/>
                        <a:buSzTx/>
                        <a:buFontTx/>
                        <a:buNone/>
                        <a:tabLst/>
                        <a:defRPr/>
                      </a:pPr>
                      <a:r>
                        <a:rPr lang="en-GB" sz="1200" b="1" dirty="0" smtClean="0">
                          <a:solidFill>
                            <a:schemeClr val="tx1"/>
                          </a:solidFill>
                          <a:latin typeface="Calibri" panose="020F0502020204030204" pitchFamily="34" charset="0"/>
                          <a:cs typeface="Calibri" panose="020F0502020204030204" pitchFamily="34" charset="0"/>
                        </a:rPr>
                        <a:t>Investigation has been finalized. Chairperson and initiator was appointed on the 22nd February 2021 for the disciplinary hearing of the 6 officials.  The disciplinary hearing is under way.</a:t>
                      </a:r>
                    </a:p>
                    <a:p>
                      <a:pPr marL="0" marR="0" lvl="0" indent="0" algn="l" defTabSz="914331"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latin typeface="Calibri" panose="020F0502020204030204" pitchFamily="34" charset="0"/>
                        <a:cs typeface="Calibri" panose="020F0502020204030204" pitchFamily="34" charset="0"/>
                      </a:endParaRPr>
                    </a:p>
                    <a:p>
                      <a:pPr marL="0" marR="0" lvl="0" indent="0" algn="l" defTabSz="914331" rtl="0" eaLnBrk="1" fontAlgn="auto" latinLnBrk="0" hangingPunct="1">
                        <a:lnSpc>
                          <a:spcPct val="100000"/>
                        </a:lnSpc>
                        <a:spcBef>
                          <a:spcPts val="0"/>
                        </a:spcBef>
                        <a:spcAft>
                          <a:spcPts val="0"/>
                        </a:spcAft>
                        <a:buClrTx/>
                        <a:buSzTx/>
                        <a:buFontTx/>
                        <a:buNone/>
                        <a:tabLst/>
                        <a:defRPr/>
                      </a:pPr>
                      <a:endParaRPr lang="en-GB" sz="1200" b="1" dirty="0" smtClean="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50242310"/>
                  </a:ext>
                </a:extLst>
              </a:tr>
              <a:tr h="375654">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BIZZAH MAKHATE</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FICKSBURG</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200" b="1" i="0" u="none" strike="noStrike" dirty="0" smtClean="0">
                          <a:solidFill>
                            <a:srgbClr val="000000"/>
                          </a:solidFill>
                          <a:effectLst/>
                          <a:latin typeface="Calibri" panose="020F0502020204030204" pitchFamily="34" charset="0"/>
                          <a:cs typeface="Calibri" panose="020F0502020204030204" pitchFamily="34" charset="0"/>
                        </a:rPr>
                        <a:t>  </a:t>
                      </a: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Continuous monitoring of implementation of</a:t>
                      </a:r>
                      <a:b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policies and procedures. </a:t>
                      </a:r>
                      <a:b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a:t>
                      </a:r>
                      <a:r>
                        <a:rPr lang="en-GB" sz="1200" b="1" i="0" u="none" strike="noStrike" dirty="0" smtClean="0">
                          <a:solidFill>
                            <a:srgbClr val="000000"/>
                          </a:solidFill>
                          <a:effectLst/>
                          <a:latin typeface="Calibri" panose="020F0502020204030204" pitchFamily="34" charset="0"/>
                          <a:cs typeface="Calibri" panose="020F0502020204030204" pitchFamily="34" charset="0"/>
                        </a:rPr>
                        <a:t>Escape investigated. </a:t>
                      </a:r>
                    </a:p>
                    <a:p>
                      <a:pPr algn="l" fontAlgn="t"/>
                      <a:r>
                        <a:rPr lang="en-GB" sz="1200" b="1" i="0" u="none" strike="noStrike" dirty="0" smtClean="0">
                          <a:solidFill>
                            <a:srgbClr val="000000"/>
                          </a:solidFill>
                          <a:effectLst/>
                          <a:latin typeface="Calibri" panose="020F0502020204030204" pitchFamily="34" charset="0"/>
                          <a:cs typeface="Calibri" panose="020F0502020204030204" pitchFamily="34" charset="0"/>
                        </a:rPr>
                        <a:t>  Officials to be disciplined.</a:t>
                      </a:r>
                    </a:p>
                    <a:p>
                      <a:pPr algn="l" fontAlgn="t"/>
                      <a:r>
                        <a:rPr lang="en-GB" sz="1200" b="1" i="0" u="none" strike="noStrike" dirty="0" smtClean="0">
                          <a:solidFill>
                            <a:srgbClr val="000000"/>
                          </a:solidFill>
                          <a:effectLst/>
                          <a:latin typeface="Calibri" panose="020F0502020204030204" pitchFamily="34" charset="0"/>
                          <a:cs typeface="Calibri" panose="020F0502020204030204" pitchFamily="34" charset="0"/>
                        </a:rPr>
                        <a:t>  Open criminal cases were against the escapees.  </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Intensify searches and discipline offenders.</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a:t>
                      </a: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The RH: Facilities visited the centres to assess the </a:t>
                      </a:r>
                      <a:b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infrastructure and enhance  the structure to </a:t>
                      </a:r>
                      <a:b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prevent further escapes. </a:t>
                      </a:r>
                      <a:endParaRPr lang="en-GB" sz="1200" b="1" i="0" u="none" strike="noStrike" dirty="0" smtClean="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chemeClr val="tx1"/>
                          </a:solidFill>
                          <a:effectLst/>
                          <a:latin typeface="Calibri" panose="020F0502020204030204" pitchFamily="34" charset="0"/>
                          <a:ea typeface="+mn-ea"/>
                          <a:cs typeface="Calibri" panose="020F0502020204030204" pitchFamily="34" charset="0"/>
                        </a:rPr>
                        <a:t>HCC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chemeClr val="tx1"/>
                          </a:solidFill>
                          <a:effectLst/>
                          <a:latin typeface="Calibri" panose="020F0502020204030204" pitchFamily="34" charset="0"/>
                          <a:ea typeface="+mn-ea"/>
                          <a:cs typeface="Calibri" panose="020F0502020204030204" pitchFamily="34" charset="0"/>
                        </a:rPr>
                        <a:t>Area Commissioner</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30 June 2021</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Departmental investigation is finalised. Decision taken that four officials to be formally disciplined for negligence. </a:t>
                      </a:r>
                      <a:b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b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1. The HCC has been sanctioned with one month suspension without salary as an alternative to dismissal. </a:t>
                      </a:r>
                      <a:b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b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2. The  three officials have been sanctioned with final written warnings.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Centre has been reported to PDW for total upgrading,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200" b="1" i="0" u="none" strike="noStrike" kern="1200" baseline="0" dirty="0" smtClean="0">
                        <a:solidFill>
                          <a:srgbClr val="000000"/>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3418693148"/>
                  </a:ext>
                </a:extLst>
              </a:tr>
            </a:tbl>
          </a:graphicData>
        </a:graphic>
      </p:graphicFrame>
      <p:sp>
        <p:nvSpPr>
          <p:cNvPr id="13" name="Title 1"/>
          <p:cNvSpPr txBox="1">
            <a:spLocks/>
          </p:cNvSpPr>
          <p:nvPr/>
        </p:nvSpPr>
        <p:spPr>
          <a:xfrm>
            <a:off x="29369" y="1"/>
            <a:ext cx="11978167" cy="304800"/>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2400" kern="0" dirty="0" smtClean="0">
                <a:solidFill>
                  <a:srgbClr val="FFFFFF"/>
                </a:solidFill>
                <a:latin typeface="Arial Black" panose="020B0A04020102020204" pitchFamily="34" charset="0"/>
              </a:rPr>
              <a:t>PLAN TO ADDRESS UNDER PERFORMANCE: </a:t>
            </a:r>
            <a:r>
              <a:rPr lang="en-US" sz="1600" kern="0" dirty="0" smtClean="0">
                <a:latin typeface="Arial Black" panose="020B0A04020102020204" pitchFamily="34" charset="0"/>
              </a:rPr>
              <a:t>Percentage </a:t>
            </a:r>
            <a:r>
              <a:rPr lang="en-US" sz="1600" kern="0" dirty="0">
                <a:latin typeface="Arial Black" panose="020B0A04020102020204" pitchFamily="34" charset="0"/>
              </a:rPr>
              <a:t>of inmates who escaped from Correctional Facilities</a:t>
            </a:r>
            <a:r>
              <a:rPr lang="en-US" sz="2400" kern="0" dirty="0">
                <a:latin typeface="Arial Black" panose="020B0A04020102020204" pitchFamily="34" charset="0"/>
              </a:rPr>
              <a:t> </a:t>
            </a:r>
            <a:endParaRPr lang="en-GB" sz="3200" kern="0" dirty="0">
              <a:latin typeface="Arial Black" panose="020B0A04020102020204" pitchFamily="34" charset="0"/>
            </a:endParaRPr>
          </a:p>
        </p:txBody>
      </p:sp>
    </p:spTree>
    <p:extLst>
      <p:ext uri="{BB962C8B-B14F-4D97-AF65-F5344CB8AC3E}">
        <p14:creationId xmlns:p14="http://schemas.microsoft.com/office/powerpoint/2010/main" val="408707514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045869" y="-5029200"/>
            <a:ext cx="9906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35527" y="1047375"/>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4. PROJECT PLAN TO ADDRESS UNDER PERFORMANCE</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556059918"/>
              </p:ext>
            </p:extLst>
          </p:nvPr>
        </p:nvGraphicFramePr>
        <p:xfrm>
          <a:off x="215900" y="1524000"/>
          <a:ext cx="11671302" cy="4892040"/>
        </p:xfrm>
        <a:graphic>
          <a:graphicData uri="http://schemas.openxmlformats.org/drawingml/2006/table">
            <a:tbl>
              <a:tblPr firstRow="1" bandRow="1"/>
              <a:tblGrid>
                <a:gridCol w="1384300">
                  <a:extLst>
                    <a:ext uri="{9D8B030D-6E8A-4147-A177-3AD203B41FA5}">
                      <a16:colId xmlns:a16="http://schemas.microsoft.com/office/drawing/2014/main" xmlns="" val="3171785473"/>
                    </a:ext>
                  </a:extLst>
                </a:gridCol>
                <a:gridCol w="1447800">
                  <a:extLst>
                    <a:ext uri="{9D8B030D-6E8A-4147-A177-3AD203B41FA5}">
                      <a16:colId xmlns:a16="http://schemas.microsoft.com/office/drawing/2014/main" xmlns="" val="3307568538"/>
                    </a:ext>
                  </a:extLst>
                </a:gridCol>
                <a:gridCol w="2286000">
                  <a:extLst>
                    <a:ext uri="{9D8B030D-6E8A-4147-A177-3AD203B41FA5}">
                      <a16:colId xmlns:a16="http://schemas.microsoft.com/office/drawing/2014/main" xmlns="" val="3177246977"/>
                    </a:ext>
                  </a:extLst>
                </a:gridCol>
                <a:gridCol w="1295400">
                  <a:extLst>
                    <a:ext uri="{9D8B030D-6E8A-4147-A177-3AD203B41FA5}">
                      <a16:colId xmlns:a16="http://schemas.microsoft.com/office/drawing/2014/main" xmlns="" val="1905890460"/>
                    </a:ext>
                  </a:extLst>
                </a:gridCol>
                <a:gridCol w="1143000">
                  <a:extLst>
                    <a:ext uri="{9D8B030D-6E8A-4147-A177-3AD203B41FA5}">
                      <a16:colId xmlns:a16="http://schemas.microsoft.com/office/drawing/2014/main" xmlns="" val="551651354"/>
                    </a:ext>
                  </a:extLst>
                </a:gridCol>
                <a:gridCol w="4114802">
                  <a:extLst>
                    <a:ext uri="{9D8B030D-6E8A-4147-A177-3AD203B41FA5}">
                      <a16:colId xmlns:a16="http://schemas.microsoft.com/office/drawing/2014/main" xmlns="" val="106908959"/>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MANAGEMENT AREA</a:t>
                      </a:r>
                      <a:endParaRPr lang="en-US"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CORRECTIONAL CENTRE</a:t>
                      </a:r>
                      <a:endParaRPr lang="en-US" sz="1400" b="1" kern="1200" dirty="0">
                        <a:solidFill>
                          <a:schemeClr val="bg1"/>
                        </a:solidFill>
                        <a:latin typeface="Calibri" panose="020F0502020204030204" pitchFamily="34" charset="0"/>
                        <a:ea typeface=""/>
                        <a:cs typeface="Calibri" panose="020F0502020204030204" pitchFamily="34" charset="0"/>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TIME FRAME</a:t>
                      </a:r>
                      <a:endParaRPr lang="en-US" sz="14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PROGRESS</a:t>
                      </a:r>
                      <a:endParaRPr lang="en-US" sz="14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a16="http://schemas.microsoft.com/office/drawing/2014/main" xmlns="" val="2208647457"/>
                  </a:ext>
                </a:extLst>
              </a:tr>
              <a:tr h="375654">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GROENPUNT</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400" b="1" i="0" u="none" strike="noStrike" kern="1200" cap="none" spc="0" normalizeH="0" baseline="0" noProof="0" dirty="0" smtClean="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GROENPUNT MAXIMUM CORRECTIONAL CENTRE </a:t>
                      </a: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270510">
                        <a:lnSpc>
                          <a:spcPct val="150000"/>
                        </a:lnSpc>
                        <a:spcAft>
                          <a:spcPts val="0"/>
                        </a:spcAft>
                        <a:tabLst>
                          <a:tab pos="270510" algn="l"/>
                        </a:tabLst>
                      </a:pPr>
                      <a:r>
                        <a:rPr lang="en-GB" sz="1400" b="1" dirty="0" smtClean="0">
                          <a:effectLst/>
                          <a:latin typeface="Calibri" panose="020F0502020204030204" pitchFamily="34" charset="0"/>
                          <a:ea typeface="Times New Roman" panose="02020603050405020304" pitchFamily="18" charset="0"/>
                          <a:cs typeface="Calibri" panose="020F0502020204030204" pitchFamily="34" charset="0"/>
                        </a:rPr>
                        <a:t>A case was opened at the </a:t>
                      </a:r>
                      <a:r>
                        <a:rPr lang="en-GB" sz="1400" b="1" dirty="0" err="1" smtClean="0">
                          <a:effectLst/>
                          <a:latin typeface="Calibri" panose="020F0502020204030204" pitchFamily="34" charset="0"/>
                          <a:ea typeface="Times New Roman" panose="02020603050405020304" pitchFamily="18" charset="0"/>
                          <a:cs typeface="Calibri" panose="020F0502020204030204" pitchFamily="34" charset="0"/>
                        </a:rPr>
                        <a:t>Deneysville</a:t>
                      </a:r>
                      <a:r>
                        <a:rPr lang="en-GB" sz="1400" b="1" dirty="0" smtClean="0">
                          <a:effectLst/>
                          <a:latin typeface="Calibri" panose="020F0502020204030204" pitchFamily="34" charset="0"/>
                          <a:ea typeface="Times New Roman" panose="02020603050405020304" pitchFamily="18" charset="0"/>
                          <a:cs typeface="Calibri" panose="020F0502020204030204" pitchFamily="34" charset="0"/>
                        </a:rPr>
                        <a:t> SAPS office with the following detail: Case number 91/04/2020.  </a:t>
                      </a:r>
                    </a:p>
                    <a:p>
                      <a:pPr marL="270510">
                        <a:lnSpc>
                          <a:spcPct val="150000"/>
                        </a:lnSpc>
                        <a:spcAft>
                          <a:spcPts val="0"/>
                        </a:spcAft>
                        <a:tabLst>
                          <a:tab pos="270510" algn="l"/>
                        </a:tabLst>
                      </a:pPr>
                      <a:r>
                        <a:rPr lang="en-GB" sz="1400" b="1" dirty="0" smtClean="0">
                          <a:effectLst/>
                          <a:latin typeface="Calibri" panose="020F0502020204030204" pitchFamily="34" charset="0"/>
                          <a:ea typeface="Times New Roman" panose="02020603050405020304" pitchFamily="18" charset="0"/>
                          <a:cs typeface="Calibri" panose="020F0502020204030204" pitchFamily="34" charset="0"/>
                        </a:rPr>
                        <a:t>A preliminary investigation was conducted and the final investigation report is underway. </a:t>
                      </a:r>
                    </a:p>
                    <a:p>
                      <a:pPr marL="270510">
                        <a:lnSpc>
                          <a:spcPct val="150000"/>
                        </a:lnSpc>
                        <a:spcAft>
                          <a:spcPts val="0"/>
                        </a:spcAft>
                        <a:tabLst>
                          <a:tab pos="270510" algn="l"/>
                        </a:tabLst>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Officials who are  found to be negligent in the execution of their duties, will be  disciplined. </a:t>
                      </a:r>
                      <a:b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br>
                      <a:endParaRPr lang="en-ZA" sz="1400" b="1" dirty="0" smtClean="0">
                        <a:effectLst/>
                        <a:latin typeface="Calibri" panose="020F0502020204030204" pitchFamily="34" charset="0"/>
                        <a:ea typeface="Times New Roman" panose="02020603050405020304" pitchFamily="18" charset="0"/>
                        <a:cs typeface="Calibri" panose="020F0502020204030204" pitchFamily="34" charset="0"/>
                      </a:endParaRPr>
                    </a:p>
                    <a:p>
                      <a:pPr algn="l" fontAlgn="t"/>
                      <a:endParaRPr lang="en-GB"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The investigation is finalised. Decision implemented as per delegated authority. Disciplinary Hearing was held and finalized on 2021.03.03.The case was dismissed by the Chairperson due to non compliance to timelines.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The offender appeared at Sasolburg Court on the 30th November 2020 and was sentenced to 18 months imprisonment to run concurrent with the current sentence he is serving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rgbClr val="FFFFFF"/>
                </a:solidFill>
                <a:latin typeface="Arial Black" panose="020B0A04020102020204" pitchFamily="34" charset="0"/>
              </a:rPr>
              <a:t>PLAN TO ADDRESS UNDER PERFORMANCE:</a:t>
            </a:r>
          </a:p>
          <a:p>
            <a:pPr>
              <a:spcAft>
                <a:spcPts val="600"/>
              </a:spcAft>
            </a:pPr>
            <a:r>
              <a:rPr lang="en-US" sz="2400" kern="0" dirty="0">
                <a:latin typeface="+mn-lt"/>
              </a:rPr>
              <a:t>Percentage of inmates who escaped from Correctional Facilities </a:t>
            </a:r>
            <a:endParaRPr lang="en-ZA" sz="3200" kern="0" dirty="0" smtClean="0">
              <a:latin typeface="+mn-lt"/>
            </a:endParaRPr>
          </a:p>
          <a:p>
            <a:endParaRPr lang="en-GB" sz="3200" kern="0" dirty="0">
              <a:solidFill>
                <a:srgbClr val="FFFFFF"/>
              </a:solidFill>
              <a:latin typeface="Arial Black" panose="020B0A04020102020204" pitchFamily="34" charset="0"/>
            </a:endParaRPr>
          </a:p>
        </p:txBody>
      </p:sp>
    </p:spTree>
    <p:extLst>
      <p:ext uri="{BB962C8B-B14F-4D97-AF65-F5344CB8AC3E}">
        <p14:creationId xmlns:p14="http://schemas.microsoft.com/office/powerpoint/2010/main" val="11698032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045869" y="-5029200"/>
            <a:ext cx="9906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Light"/>
              <a:ea typeface="+mn-ea"/>
              <a:cs typeface="Arial" charset="0"/>
            </a:endParaRPr>
          </a:p>
        </p:txBody>
      </p:sp>
      <p:sp>
        <p:nvSpPr>
          <p:cNvPr id="9" name="TextBox 8"/>
          <p:cNvSpPr txBox="1"/>
          <p:nvPr/>
        </p:nvSpPr>
        <p:spPr>
          <a:xfrm>
            <a:off x="-235527" y="1047375"/>
            <a:ext cx="91440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a:ln>
                  <a:noFill/>
                </a:ln>
                <a:solidFill>
                  <a:prstClr val="black"/>
                </a:solidFill>
                <a:effectLst/>
                <a:uLnTx/>
                <a:uFillTx/>
                <a:latin typeface="Arial" charset="0"/>
                <a:ea typeface="+mn-ea"/>
                <a:cs typeface="Arial" charset="0"/>
              </a:rPr>
              <a:t>     </a:t>
            </a:r>
            <a:r>
              <a:rPr kumimoji="0" lang="en-GB" sz="1800" b="1" i="0" u="none" strike="noStrike" kern="0" cap="none" spc="0" normalizeH="0" baseline="0" noProof="0" dirty="0" smtClean="0">
                <a:ln>
                  <a:noFill/>
                </a:ln>
                <a:solidFill>
                  <a:prstClr val="black"/>
                </a:solidFill>
                <a:effectLst/>
                <a:uLnTx/>
                <a:uFillTx/>
                <a:latin typeface="Arial" charset="0"/>
                <a:ea typeface="+mn-ea"/>
                <a:cs typeface="Arial" charset="0"/>
              </a:rPr>
              <a:t>4. PROJECT PLAN TO ADDRESS UNDER PERFORMANCE</a:t>
            </a:r>
            <a:endParaRPr kumimoji="0" lang="en-ZA" sz="1800" b="1" i="0" u="none" strike="noStrike" kern="0" cap="none" spc="0" normalizeH="0" baseline="0" noProof="0" dirty="0">
              <a:ln>
                <a:noFill/>
              </a:ln>
              <a:solidFill>
                <a:prstClr val="black"/>
              </a:solidFill>
              <a:effectLst/>
              <a:uLnTx/>
              <a:uFillTx/>
              <a:latin typeface="Arial" charset="0"/>
              <a:ea typeface="+mn-ea"/>
              <a:cs typeface="Arial"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2345247449"/>
              </p:ext>
            </p:extLst>
          </p:nvPr>
        </p:nvGraphicFramePr>
        <p:xfrm>
          <a:off x="215900" y="1524000"/>
          <a:ext cx="11671302" cy="4779272"/>
        </p:xfrm>
        <a:graphic>
          <a:graphicData uri="http://schemas.openxmlformats.org/drawingml/2006/table">
            <a:tbl>
              <a:tblPr firstRow="1" bandRow="1"/>
              <a:tblGrid>
                <a:gridCol w="1384300">
                  <a:extLst>
                    <a:ext uri="{9D8B030D-6E8A-4147-A177-3AD203B41FA5}">
                      <a16:colId xmlns:a16="http://schemas.microsoft.com/office/drawing/2014/main" xmlns="" val="3171785473"/>
                    </a:ext>
                  </a:extLst>
                </a:gridCol>
                <a:gridCol w="1676400">
                  <a:extLst>
                    <a:ext uri="{9D8B030D-6E8A-4147-A177-3AD203B41FA5}">
                      <a16:colId xmlns:a16="http://schemas.microsoft.com/office/drawing/2014/main" xmlns="" val="3307568538"/>
                    </a:ext>
                  </a:extLst>
                </a:gridCol>
                <a:gridCol w="2057400">
                  <a:extLst>
                    <a:ext uri="{9D8B030D-6E8A-4147-A177-3AD203B41FA5}">
                      <a16:colId xmlns:a16="http://schemas.microsoft.com/office/drawing/2014/main" xmlns="" val="3177246977"/>
                    </a:ext>
                  </a:extLst>
                </a:gridCol>
                <a:gridCol w="1295400">
                  <a:extLst>
                    <a:ext uri="{9D8B030D-6E8A-4147-A177-3AD203B41FA5}">
                      <a16:colId xmlns:a16="http://schemas.microsoft.com/office/drawing/2014/main" xmlns="" val="1905890460"/>
                    </a:ext>
                  </a:extLst>
                </a:gridCol>
                <a:gridCol w="1143000">
                  <a:extLst>
                    <a:ext uri="{9D8B030D-6E8A-4147-A177-3AD203B41FA5}">
                      <a16:colId xmlns:a16="http://schemas.microsoft.com/office/drawing/2014/main" xmlns="" val="551651354"/>
                    </a:ext>
                  </a:extLst>
                </a:gridCol>
                <a:gridCol w="4114802">
                  <a:extLst>
                    <a:ext uri="{9D8B030D-6E8A-4147-A177-3AD203B41FA5}">
                      <a16:colId xmlns:a16="http://schemas.microsoft.com/office/drawing/2014/main" xmlns="" val="106908959"/>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MANAGEMENT AREA</a:t>
                      </a:r>
                      <a:endParaRPr lang="en-US"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CORRECTIONAL CENTRE</a:t>
                      </a:r>
                      <a:endParaRPr lang="en-US" sz="1400" b="1" kern="1200" dirty="0">
                        <a:solidFill>
                          <a:schemeClr val="bg1"/>
                        </a:solidFill>
                        <a:latin typeface="Calibri" panose="020F0502020204030204" pitchFamily="34" charset="0"/>
                        <a:ea typeface=""/>
                        <a:cs typeface="Calibri" panose="020F0502020204030204" pitchFamily="34" charset="0"/>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TIME FRAME</a:t>
                      </a:r>
                      <a:endParaRPr lang="en-US" sz="14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PROGRESS</a:t>
                      </a:r>
                      <a:endParaRPr lang="en-US" sz="14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a16="http://schemas.microsoft.com/office/drawing/2014/main" xmlns="" val="2208647457"/>
                  </a:ext>
                </a:extLst>
              </a:tr>
              <a:tr h="375654">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600" b="1" i="0" u="none" strike="noStrike" kern="1200" dirty="0" smtClean="0">
                          <a:solidFill>
                            <a:srgbClr val="000000"/>
                          </a:solidFill>
                          <a:effectLst/>
                          <a:latin typeface="Calibri" panose="020F0502020204030204" pitchFamily="34" charset="0"/>
                          <a:ea typeface="+mn-ea"/>
                          <a:cs typeface="Calibri" panose="020F0502020204030204" pitchFamily="34" charset="0"/>
                        </a:rPr>
                        <a:t>GROENPUNT</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600" b="1" i="0" u="none" strike="noStrike" kern="1200" cap="none" spc="0" normalizeH="0" baseline="0" noProof="0" dirty="0" smtClean="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VEREENIGING CORRECTIONAL CENTRE</a:t>
                      </a:r>
                      <a:endParaRPr lang="en-US" sz="16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600" b="1" i="0" u="none" strike="noStrike" dirty="0" smtClean="0">
                          <a:solidFill>
                            <a:srgbClr val="000000"/>
                          </a:solidFill>
                          <a:effectLst/>
                          <a:latin typeface="Calibri" panose="020F0502020204030204" pitchFamily="34" charset="0"/>
                          <a:cs typeface="Calibri" panose="020F0502020204030204" pitchFamily="34" charset="0"/>
                        </a:rPr>
                        <a:t>A case was opened at the Vereeniging SAPS with case number Case number 389/10/22.  </a:t>
                      </a:r>
                    </a:p>
                    <a:p>
                      <a:pPr algn="l" fontAlgn="t"/>
                      <a:endParaRPr lang="en-GB" sz="1600" b="1" i="0" u="none" strike="noStrike" dirty="0" smtClean="0">
                        <a:solidFill>
                          <a:srgbClr val="000000"/>
                        </a:solidFill>
                        <a:effectLst/>
                        <a:latin typeface="Calibri" panose="020F0502020204030204" pitchFamily="34" charset="0"/>
                        <a:cs typeface="Calibri" panose="020F0502020204030204" pitchFamily="34" charset="0"/>
                      </a:endParaRPr>
                    </a:p>
                    <a:p>
                      <a:pPr algn="l" fontAlgn="t"/>
                      <a:r>
                        <a:rPr lang="en-GB" sz="1600" b="1" i="0" u="none" strike="noStrike" dirty="0" smtClean="0">
                          <a:solidFill>
                            <a:srgbClr val="000000"/>
                          </a:solidFill>
                          <a:effectLst/>
                          <a:latin typeface="Calibri" panose="020F0502020204030204" pitchFamily="34" charset="0"/>
                          <a:cs typeface="Calibri" panose="020F0502020204030204" pitchFamily="34" charset="0"/>
                        </a:rPr>
                        <a:t>A preliminary investigation was conducted.</a:t>
                      </a:r>
                    </a:p>
                    <a:p>
                      <a:pPr algn="l" fontAlgn="t"/>
                      <a:r>
                        <a:rPr lang="en-GB" sz="1600" b="1" i="0" u="none" strike="noStrike" dirty="0" smtClean="0">
                          <a:solidFill>
                            <a:srgbClr val="000000"/>
                          </a:solidFill>
                          <a:effectLst/>
                          <a:latin typeface="Calibri" panose="020F0502020204030204" pitchFamily="34" charset="0"/>
                          <a:cs typeface="Calibri" panose="020F0502020204030204" pitchFamily="34" charset="0"/>
                        </a:rPr>
                        <a:t/>
                      </a:r>
                      <a:br>
                        <a:rPr lang="en-GB" sz="1600" b="1" i="0" u="none" strike="noStrike" dirty="0" smtClean="0">
                          <a:solidFill>
                            <a:srgbClr val="000000"/>
                          </a:solidFill>
                          <a:effectLst/>
                          <a:latin typeface="Calibri" panose="020F0502020204030204" pitchFamily="34" charset="0"/>
                          <a:cs typeface="Calibri" panose="020F0502020204030204" pitchFamily="34" charset="0"/>
                        </a:rPr>
                      </a:br>
                      <a:endParaRPr lang="en-GB" sz="1600" b="1" i="0" u="none" strike="noStrike" dirty="0" smtClean="0">
                        <a:solidFill>
                          <a:srgbClr val="000000"/>
                        </a:solidFill>
                        <a:effectLst/>
                        <a:latin typeface="Calibri" panose="020F0502020204030204" pitchFamily="34" charset="0"/>
                        <a:cs typeface="Calibri" panose="020F0502020204030204" pitchFamily="34" charset="0"/>
                      </a:endParaRPr>
                    </a:p>
                    <a:p>
                      <a:pPr algn="l" fontAlgn="t"/>
                      <a:endParaRPr lang="en-GB" sz="16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600" b="1" i="0" u="none" strike="noStrike" kern="1200" dirty="0" smtClean="0">
                          <a:solidFill>
                            <a:srgbClr val="000000"/>
                          </a:solidFill>
                          <a:effectLst/>
                          <a:latin typeface="Calibri" panose="020F0502020204030204" pitchFamily="34" charset="0"/>
                          <a:ea typeface="+mn-ea"/>
                          <a:cs typeface="Calibri" panose="020F0502020204030204" pitchFamily="34" charset="0"/>
                        </a:rPr>
                        <a:t>HCC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600" b="1" i="0" u="none" strike="noStrike" kern="1200" dirty="0" smtClean="0">
                          <a:solidFill>
                            <a:srgbClr val="000000"/>
                          </a:solidFill>
                          <a:effectLst/>
                          <a:latin typeface="Calibri" panose="020F0502020204030204" pitchFamily="34" charset="0"/>
                          <a:ea typeface="+mn-ea"/>
                          <a:cs typeface="Calibri" panose="020F0502020204030204" pitchFamily="34" charset="0"/>
                        </a:rPr>
                        <a:t>Area Commissioner</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600" b="1" i="0" u="none" strike="noStrike" kern="1200" dirty="0" smtClean="0">
                          <a:solidFill>
                            <a:srgbClr val="000000"/>
                          </a:solidFill>
                          <a:effectLst/>
                          <a:latin typeface="Calibri" panose="020F0502020204030204" pitchFamily="34" charset="0"/>
                          <a:ea typeface="+mn-ea"/>
                          <a:cs typeface="Calibri" panose="020F0502020204030204" pitchFamily="34" charset="0"/>
                        </a:rPr>
                        <a:t>30 June  2021</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600" b="1" i="0" u="none" strike="noStrike" kern="1200" dirty="0" smtClean="0">
                          <a:solidFill>
                            <a:schemeClr val="tx1"/>
                          </a:solidFill>
                          <a:effectLst/>
                          <a:latin typeface="Calibri" panose="020F0502020204030204" pitchFamily="34" charset="0"/>
                          <a:ea typeface="+mn-ea"/>
                          <a:cs typeface="Calibri" panose="020F0502020204030204" pitchFamily="34" charset="0"/>
                        </a:rPr>
                        <a:t>The investigation is finalized by delegated authority and no official was found to be at fault .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600" b="1" i="0" u="none" strike="noStrike" kern="1200" dirty="0" smtClean="0">
                          <a:solidFill>
                            <a:schemeClr val="tx1"/>
                          </a:solidFill>
                          <a:effectLst/>
                          <a:latin typeface="Calibri" panose="020F0502020204030204" pitchFamily="34" charset="0"/>
                          <a:ea typeface="+mn-ea"/>
                          <a:cs typeface="Calibri" panose="020F0502020204030204" pitchFamily="34" charset="0"/>
                        </a:rPr>
                        <a:t>The offender was apprehended on 2021.03.03 and appeared at Vereeniging court on 2021.04.13 for the escape and was sentenced to 3 years imprisonment.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600" b="1" i="0" u="none" strike="noStrike" kern="1200" dirty="0" smtClean="0">
                          <a:solidFill>
                            <a:schemeClr val="tx1"/>
                          </a:solidFill>
                          <a:effectLst/>
                          <a:latin typeface="Calibri" panose="020F0502020204030204" pitchFamily="34" charset="0"/>
                          <a:ea typeface="+mn-ea"/>
                          <a:cs typeface="Calibri" panose="020F0502020204030204" pitchFamily="34" charset="0"/>
                        </a:rPr>
                        <a:t>Area Commissioner to intensify visits to all Monitors.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600" b="1" i="0" u="none" strike="noStrike" kern="1200" dirty="0" smtClean="0">
                        <a:solidFill>
                          <a:schemeClr val="tx1"/>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600" b="1" i="0" u="none" strike="noStrike" kern="1200" dirty="0" smtClean="0">
                        <a:solidFill>
                          <a:schemeClr val="tx1"/>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600" b="1" i="0" u="none" strike="noStrike" kern="1200" dirty="0" smtClean="0">
                        <a:solidFill>
                          <a:schemeClr val="tx1"/>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600" b="1" i="0" u="none" strike="noStrike" kern="1200" dirty="0" smtClean="0">
                        <a:solidFill>
                          <a:schemeClr val="tx1"/>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marL="0" marR="0" lvl="0" indent="0" algn="l" defTabSz="914400" rtl="0" eaLnBrk="0" fontAlgn="base" latinLnBrk="0" hangingPunct="0">
              <a:lnSpc>
                <a:spcPct val="90000"/>
              </a:lnSpc>
              <a:spcBef>
                <a:spcPct val="0"/>
              </a:spcBef>
              <a:spcAft>
                <a:spcPts val="600"/>
              </a:spcAft>
              <a:buClrTx/>
              <a:buSzTx/>
              <a:buFontTx/>
              <a:buNone/>
              <a:tabLst/>
              <a:defRPr/>
            </a:pPr>
            <a:r>
              <a:rPr kumimoji="0" lang="en-ZA" sz="3200" b="1" i="0" u="none" strike="noStrike" kern="0" cap="none" spc="0" normalizeH="0" baseline="0" noProof="0" dirty="0" smtClean="0">
                <a:ln>
                  <a:noFill/>
                </a:ln>
                <a:solidFill>
                  <a:srgbClr val="FFFFFF"/>
                </a:solidFill>
                <a:effectLst/>
                <a:uLnTx/>
                <a:uFillTx/>
                <a:latin typeface="Arial Black" panose="020B0A04020102020204" pitchFamily="34" charset="0"/>
                <a:ea typeface="+mj-ea"/>
                <a:cs typeface="Arial"/>
              </a:rPr>
              <a:t>PLAN TO ADDRESS UNDER PERFORMANCE:</a:t>
            </a:r>
          </a:p>
          <a:p>
            <a:pPr marL="0" marR="0" lvl="0" indent="0" algn="l" defTabSz="914400" rtl="0" eaLnBrk="0" fontAlgn="base" latinLnBrk="0" hangingPunct="0">
              <a:lnSpc>
                <a:spcPct val="90000"/>
              </a:lnSpc>
              <a:spcBef>
                <a:spcPct val="0"/>
              </a:spcBef>
              <a:spcAft>
                <a:spcPts val="600"/>
              </a:spcAft>
              <a:buClrTx/>
              <a:buSzTx/>
              <a:buFontTx/>
              <a:buNone/>
              <a:tabLst/>
              <a:defRPr/>
            </a:pPr>
            <a:r>
              <a:rPr kumimoji="0" lang="en-US" sz="2400" b="1" i="0" u="none" strike="noStrike" kern="0" cap="none" spc="0" normalizeH="0" baseline="0" noProof="0" dirty="0">
                <a:ln>
                  <a:noFill/>
                </a:ln>
                <a:solidFill>
                  <a:srgbClr val="000000"/>
                </a:solidFill>
                <a:effectLst/>
                <a:uLnTx/>
                <a:uFillTx/>
                <a:latin typeface="Arial"/>
                <a:ea typeface="+mj-ea"/>
                <a:cs typeface="Arial"/>
              </a:rPr>
              <a:t>Percentage of inmates who escaped from Correctional Facilities </a:t>
            </a:r>
            <a:endParaRPr kumimoji="0" lang="en-ZA" sz="3200" b="1" i="0" u="none" strike="noStrike" kern="0" cap="none" spc="0" normalizeH="0" baseline="0" noProof="0" dirty="0" smtClean="0">
              <a:ln>
                <a:noFill/>
              </a:ln>
              <a:solidFill>
                <a:srgbClr val="000000"/>
              </a:solidFill>
              <a:effectLst/>
              <a:uLnTx/>
              <a:uFillTx/>
              <a:latin typeface="Arial"/>
              <a:ea typeface="+mj-ea"/>
              <a:cs typeface="Arial"/>
            </a:endParaRPr>
          </a:p>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GB" sz="3200" b="1" i="0" u="none" strike="noStrike" kern="0" cap="none" spc="0" normalizeH="0" baseline="0" noProof="0" dirty="0">
              <a:ln>
                <a:noFill/>
              </a:ln>
              <a:solidFill>
                <a:srgbClr val="FFFFFF"/>
              </a:solidFill>
              <a:effectLst/>
              <a:uLnTx/>
              <a:uFillTx/>
              <a:latin typeface="Arial Black" panose="020B0A04020102020204" pitchFamily="34" charset="0"/>
              <a:ea typeface="+mj-ea"/>
              <a:cs typeface="Arial"/>
            </a:endParaRPr>
          </a:p>
        </p:txBody>
      </p:sp>
    </p:spTree>
    <p:extLst>
      <p:ext uri="{BB962C8B-B14F-4D97-AF65-F5344CB8AC3E}">
        <p14:creationId xmlns:p14="http://schemas.microsoft.com/office/powerpoint/2010/main" val="22703861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4821169" y="-4804500"/>
            <a:ext cx="14400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5" name="Title 1"/>
          <p:cNvSpPr txBox="1">
            <a:spLocks/>
          </p:cNvSpPr>
          <p:nvPr/>
        </p:nvSpPr>
        <p:spPr>
          <a:xfrm>
            <a:off x="63103" y="0"/>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lgn="ctr"/>
            <a:r>
              <a:rPr lang="en-GB" sz="2400" dirty="0"/>
              <a:t>Percentage of inmates injured as a result of reported assaults in Correctional Facilities </a:t>
            </a:r>
            <a:endParaRPr lang="en-ZA" sz="2400" dirty="0"/>
          </a:p>
          <a:p>
            <a:endParaRPr lang="en-ZA" sz="3200" kern="0" dirty="0" smtClean="0">
              <a:solidFill>
                <a:schemeClr val="bg1"/>
              </a:solidFill>
              <a:latin typeface="Arial Black" panose="020B0A04020102020204" pitchFamily="34" charset="0"/>
            </a:endParaRPr>
          </a:p>
          <a:p>
            <a:endParaRPr lang="en-GB" sz="3200" kern="0" dirty="0">
              <a:solidFill>
                <a:schemeClr val="bg1"/>
              </a:solidFill>
              <a:latin typeface="Arial Black" panose="020B0A04020102020204" pitchFamily="34" charset="0"/>
            </a:endParaRPr>
          </a:p>
        </p:txBody>
      </p:sp>
      <p:sp>
        <p:nvSpPr>
          <p:cNvPr id="8" name="TextBox 7"/>
          <p:cNvSpPr txBox="1"/>
          <p:nvPr/>
        </p:nvSpPr>
        <p:spPr>
          <a:xfrm>
            <a:off x="203200" y="1663700"/>
            <a:ext cx="9779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1. REGIONAL TARGET VERSUS PERFORMANCE FOR </a:t>
            </a:r>
            <a:r>
              <a:rPr lang="en-GB" sz="1800" b="1" kern="0" dirty="0" smtClean="0">
                <a:solidFill>
                  <a:prstClr val="black"/>
                </a:solidFill>
              </a:rPr>
              <a:t>4</a:t>
            </a:r>
            <a:r>
              <a:rPr lang="en-GB" sz="1800" b="1" kern="0" baseline="30000" dirty="0" smtClean="0">
                <a:solidFill>
                  <a:prstClr val="black"/>
                </a:solidFill>
              </a:rPr>
              <a:t>TH</a:t>
            </a:r>
            <a:r>
              <a:rPr lang="en-GB" sz="1800" b="1" kern="0" dirty="0" smtClean="0">
                <a:solidFill>
                  <a:prstClr val="black"/>
                </a:solidFill>
              </a:rPr>
              <a:t>  QUARTER </a:t>
            </a:r>
            <a:r>
              <a:rPr lang="en-GB" sz="1800" b="1" kern="0" dirty="0">
                <a:solidFill>
                  <a:prstClr val="black"/>
                </a:solidFill>
              </a:rPr>
              <a:t>(2020/2021) </a:t>
            </a:r>
            <a:endParaRPr lang="en-ZA" sz="1800" b="1" kern="0" dirty="0">
              <a:solidFill>
                <a:prstClr val="black"/>
              </a:solidFill>
            </a:endParaRPr>
          </a:p>
        </p:txBody>
      </p:sp>
      <p:sp>
        <p:nvSpPr>
          <p:cNvPr id="9" name="TextBox 8"/>
          <p:cNvSpPr txBox="1"/>
          <p:nvPr/>
        </p:nvSpPr>
        <p:spPr>
          <a:xfrm>
            <a:off x="-103872" y="3696789"/>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2. SOURCE OF </a:t>
            </a:r>
            <a:r>
              <a:rPr lang="en-GB" sz="1800" b="1" kern="0" dirty="0" smtClean="0">
                <a:solidFill>
                  <a:prstClr val="black"/>
                </a:solidFill>
              </a:rPr>
              <a:t>UNDER-ACHIEVEMENT AT MANAGEMENT AREA LEVEL</a:t>
            </a:r>
            <a:endParaRPr lang="en-ZA" sz="1800" b="1" kern="0" dirty="0">
              <a:solidFill>
                <a:prstClr val="black"/>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3180417321"/>
              </p:ext>
            </p:extLst>
          </p:nvPr>
        </p:nvGraphicFramePr>
        <p:xfrm>
          <a:off x="266700" y="2058644"/>
          <a:ext cx="11658600" cy="1676400"/>
        </p:xfrm>
        <a:graphic>
          <a:graphicData uri="http://schemas.openxmlformats.org/drawingml/2006/table">
            <a:tbl>
              <a:tblPr firstRow="1" bandRow="1"/>
              <a:tblGrid>
                <a:gridCol w="1295400">
                  <a:extLst>
                    <a:ext uri="{9D8B030D-6E8A-4147-A177-3AD203B41FA5}">
                      <a16:colId xmlns:a16="http://schemas.microsoft.com/office/drawing/2014/main" xmlns="" val="3171785473"/>
                    </a:ext>
                  </a:extLst>
                </a:gridCol>
                <a:gridCol w="1295400">
                  <a:extLst>
                    <a:ext uri="{9D8B030D-6E8A-4147-A177-3AD203B41FA5}">
                      <a16:colId xmlns:a16="http://schemas.microsoft.com/office/drawing/2014/main" xmlns="" val="3307568538"/>
                    </a:ext>
                  </a:extLst>
                </a:gridCol>
                <a:gridCol w="1295400">
                  <a:extLst>
                    <a:ext uri="{9D8B030D-6E8A-4147-A177-3AD203B41FA5}">
                      <a16:colId xmlns:a16="http://schemas.microsoft.com/office/drawing/2014/main" xmlns="" val="3177246977"/>
                    </a:ext>
                  </a:extLst>
                </a:gridCol>
                <a:gridCol w="1295400">
                  <a:extLst>
                    <a:ext uri="{9D8B030D-6E8A-4147-A177-3AD203B41FA5}">
                      <a16:colId xmlns:a16="http://schemas.microsoft.com/office/drawing/2014/main" xmlns="" val="1905890460"/>
                    </a:ext>
                  </a:extLst>
                </a:gridCol>
                <a:gridCol w="1295400">
                  <a:extLst>
                    <a:ext uri="{9D8B030D-6E8A-4147-A177-3AD203B41FA5}">
                      <a16:colId xmlns:a16="http://schemas.microsoft.com/office/drawing/2014/main" xmlns="" val="551651354"/>
                    </a:ext>
                  </a:extLst>
                </a:gridCol>
                <a:gridCol w="1333500">
                  <a:extLst>
                    <a:ext uri="{9D8B030D-6E8A-4147-A177-3AD203B41FA5}">
                      <a16:colId xmlns:a16="http://schemas.microsoft.com/office/drawing/2014/main" xmlns="" val="106908959"/>
                    </a:ext>
                  </a:extLst>
                </a:gridCol>
                <a:gridCol w="1257300">
                  <a:extLst>
                    <a:ext uri="{9D8B030D-6E8A-4147-A177-3AD203B41FA5}">
                      <a16:colId xmlns:a16="http://schemas.microsoft.com/office/drawing/2014/main" xmlns="" val="2307743238"/>
                    </a:ext>
                  </a:extLst>
                </a:gridCol>
                <a:gridCol w="1295400">
                  <a:extLst>
                    <a:ext uri="{9D8B030D-6E8A-4147-A177-3AD203B41FA5}">
                      <a16:colId xmlns:a16="http://schemas.microsoft.com/office/drawing/2014/main" xmlns="" val="2723634297"/>
                    </a:ext>
                  </a:extLst>
                </a:gridCol>
                <a:gridCol w="1295400">
                  <a:extLst>
                    <a:ext uri="{9D8B030D-6E8A-4147-A177-3AD203B41FA5}">
                      <a16:colId xmlns:a16="http://schemas.microsoft.com/office/drawing/2014/main" xmlns=""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REGION</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Q4 TARGET: 2020-2021</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extLst>
                  <a:ext uri="{0D108BD9-81ED-4DB2-BD59-A6C34878D82A}">
                    <a16:rowId xmlns:a16="http://schemas.microsoft.com/office/drawing/2014/main" xmlns="" val="2208647457"/>
                  </a:ext>
                </a:extLst>
              </a:tr>
              <a:tr h="375654">
                <a:tc>
                  <a:txBody>
                    <a:bodyPr/>
                    <a:lstStyle/>
                    <a:p>
                      <a:r>
                        <a:rPr lang="en-ZA" sz="1400" b="1" dirty="0" smtClean="0">
                          <a:latin typeface="Calibri" panose="020F0502020204030204" pitchFamily="34" charset="0"/>
                          <a:cs typeface="Calibri" panose="020F0502020204030204" pitchFamily="34" charset="0"/>
                        </a:rPr>
                        <a:t>FS/NC</a:t>
                      </a:r>
                      <a:r>
                        <a:rPr lang="en-ZA" sz="1400" b="1" baseline="0" dirty="0" smtClean="0">
                          <a:latin typeface="Calibri" panose="020F0502020204030204" pitchFamily="34" charset="0"/>
                          <a:cs typeface="Calibri" panose="020F0502020204030204" pitchFamily="34" charset="0"/>
                        </a:rPr>
                        <a:t> </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3.88%</a:t>
                      </a:r>
                    </a:p>
                    <a:p>
                      <a:endParaRPr lang="en-ZA" sz="1400" b="1" dirty="0" smtClean="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859/19217</a:t>
                      </a:r>
                      <a:b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b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4.47%</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4.27%</a:t>
                      </a:r>
                    </a:p>
                    <a:p>
                      <a:pPr algn="l" fontAlgn="t"/>
                      <a:endParaRPr lang="en-ZA" sz="1400" b="1" i="0" u="none" strike="noStrike" dirty="0" smtClean="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916/18988</a:t>
                      </a:r>
                      <a:b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b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4.82%</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4.65%</a:t>
                      </a:r>
                    </a:p>
                    <a:p>
                      <a:pPr marL="0" marR="0" lvl="0" indent="0" algn="l" defTabSz="685748" rtl="0" eaLnBrk="1" fontAlgn="t"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986/19223 </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5.13%</a:t>
                      </a:r>
                    </a:p>
                    <a:p>
                      <a:pPr algn="ctr" fontAlgn="ct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4.65%</a:t>
                      </a:r>
                    </a:p>
                    <a:p>
                      <a:pPr algn="l" fontAlgn="t"/>
                      <a:endParaRPr lang="en-ZA" sz="1400" b="1" i="0" u="none" strike="noStrike" dirty="0" smtClean="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ctr" latinLnBrk="0" hangingPunct="1">
                        <a:lnSpc>
                          <a:spcPct val="100000"/>
                        </a:lnSpc>
                        <a:spcBef>
                          <a:spcPts val="0"/>
                        </a:spcBef>
                        <a:spcAft>
                          <a:spcPts val="0"/>
                        </a:spcAft>
                        <a:buClrTx/>
                        <a:buSzTx/>
                        <a:buFontTx/>
                        <a:buNone/>
                        <a:tabLst/>
                        <a:defRPr/>
                      </a:pPr>
                      <a:r>
                        <a:rPr lang="en-ZA" sz="1400" b="1" i="0" u="none" strike="noStrike" dirty="0" smtClean="0">
                          <a:solidFill>
                            <a:schemeClr val="tx1"/>
                          </a:solidFill>
                          <a:effectLst/>
                          <a:latin typeface="Calibri" panose="020F0502020204030204" pitchFamily="34" charset="0"/>
                          <a:cs typeface="Calibri" panose="020F0502020204030204" pitchFamily="34" charset="0"/>
                        </a:rPr>
                        <a:t> </a:t>
                      </a: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986/19223 </a:t>
                      </a:r>
                      <a:b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b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5.13%</a:t>
                      </a:r>
                    </a:p>
                    <a:p>
                      <a:pPr algn="l" fontAlgn="ctr"/>
                      <a:endParaRPr lang="en-ZA" sz="1400" b="1" i="0" u="none" strike="noStrike" dirty="0" smtClean="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929320305"/>
              </p:ext>
            </p:extLst>
          </p:nvPr>
        </p:nvGraphicFramePr>
        <p:xfrm>
          <a:off x="217055" y="4191000"/>
          <a:ext cx="11658600" cy="2225040"/>
        </p:xfrm>
        <a:graphic>
          <a:graphicData uri="http://schemas.openxmlformats.org/drawingml/2006/table">
            <a:tbl>
              <a:tblPr firstRow="1" bandRow="1"/>
              <a:tblGrid>
                <a:gridCol w="1295400">
                  <a:extLst>
                    <a:ext uri="{9D8B030D-6E8A-4147-A177-3AD203B41FA5}">
                      <a16:colId xmlns:a16="http://schemas.microsoft.com/office/drawing/2014/main" xmlns="" val="3171785473"/>
                    </a:ext>
                  </a:extLst>
                </a:gridCol>
                <a:gridCol w="1295400">
                  <a:extLst>
                    <a:ext uri="{9D8B030D-6E8A-4147-A177-3AD203B41FA5}">
                      <a16:colId xmlns:a16="http://schemas.microsoft.com/office/drawing/2014/main" xmlns="" val="3307568538"/>
                    </a:ext>
                  </a:extLst>
                </a:gridCol>
                <a:gridCol w="1295400">
                  <a:extLst>
                    <a:ext uri="{9D8B030D-6E8A-4147-A177-3AD203B41FA5}">
                      <a16:colId xmlns:a16="http://schemas.microsoft.com/office/drawing/2014/main" xmlns="" val="3177246977"/>
                    </a:ext>
                  </a:extLst>
                </a:gridCol>
                <a:gridCol w="1295400">
                  <a:extLst>
                    <a:ext uri="{9D8B030D-6E8A-4147-A177-3AD203B41FA5}">
                      <a16:colId xmlns:a16="http://schemas.microsoft.com/office/drawing/2014/main" xmlns="" val="1905890460"/>
                    </a:ext>
                  </a:extLst>
                </a:gridCol>
                <a:gridCol w="1295400">
                  <a:extLst>
                    <a:ext uri="{9D8B030D-6E8A-4147-A177-3AD203B41FA5}">
                      <a16:colId xmlns:a16="http://schemas.microsoft.com/office/drawing/2014/main" xmlns="" val="551651354"/>
                    </a:ext>
                  </a:extLst>
                </a:gridCol>
                <a:gridCol w="1295400">
                  <a:extLst>
                    <a:ext uri="{9D8B030D-6E8A-4147-A177-3AD203B41FA5}">
                      <a16:colId xmlns:a16="http://schemas.microsoft.com/office/drawing/2014/main" xmlns="" val="106908959"/>
                    </a:ext>
                  </a:extLst>
                </a:gridCol>
                <a:gridCol w="1295400">
                  <a:extLst>
                    <a:ext uri="{9D8B030D-6E8A-4147-A177-3AD203B41FA5}">
                      <a16:colId xmlns:a16="http://schemas.microsoft.com/office/drawing/2014/main" xmlns="" val="2307743238"/>
                    </a:ext>
                  </a:extLst>
                </a:gridCol>
                <a:gridCol w="1295400">
                  <a:extLst>
                    <a:ext uri="{9D8B030D-6E8A-4147-A177-3AD203B41FA5}">
                      <a16:colId xmlns:a16="http://schemas.microsoft.com/office/drawing/2014/main" xmlns="" val="2723634297"/>
                    </a:ext>
                  </a:extLst>
                </a:gridCol>
                <a:gridCol w="1295400">
                  <a:extLst>
                    <a:ext uri="{9D8B030D-6E8A-4147-A177-3AD203B41FA5}">
                      <a16:colId xmlns:a16="http://schemas.microsoft.com/office/drawing/2014/main" xmlns=""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REGION</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Q4 TARGET: 2020-2021</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375654">
                <a:tc>
                  <a:txBody>
                    <a:bodyPr/>
                    <a:lstStyle/>
                    <a:p>
                      <a:r>
                        <a:rPr lang="en-ZA" sz="1400" b="1" dirty="0" smtClean="0">
                          <a:latin typeface="Calibri" panose="020F0502020204030204" pitchFamily="34" charset="0"/>
                          <a:cs typeface="Calibri" panose="020F0502020204030204" pitchFamily="34" charset="0"/>
                        </a:rPr>
                        <a:t>KIMBERLEY</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3.88%</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158/3118 (5.07%)</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4.27%</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170/3078 (5.52%)</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4.65%</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180/3107 </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(5.79%)</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4.65%</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180/3107 </a:t>
                      </a:r>
                      <a:b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b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(5.79%)</a:t>
                      </a:r>
                    </a:p>
                    <a:p>
                      <a:pPr marL="0" marR="0" lvl="0" indent="0" algn="l" defTabSz="914331" rtl="0" eaLnBrk="1" fontAlgn="ctr"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r h="375654">
                <a:tc>
                  <a:txBody>
                    <a:bodyPr/>
                    <a:lstStyle/>
                    <a:p>
                      <a:r>
                        <a:rPr lang="en-ZA" sz="1400" b="1" dirty="0" smtClean="0">
                          <a:latin typeface="Calibri" panose="020F0502020204030204" pitchFamily="34" charset="0"/>
                          <a:cs typeface="Calibri" panose="020F0502020204030204" pitchFamily="34" charset="0"/>
                        </a:rPr>
                        <a:t>GROOTVLEI</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3.88%</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410/5053 (8.11%)</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4.27%</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432/5002 (8.64%)</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4.65%</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458/5147 </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(8.90%)</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4.65%</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458/5147 </a:t>
                      </a:r>
                      <a:b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b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(8.90%)</a:t>
                      </a:r>
                    </a:p>
                    <a:p>
                      <a:pPr marL="0" marR="0" lvl="0" indent="0" algn="l" defTabSz="914331" rtl="0" eaLnBrk="1" fontAlgn="ctr"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950242310"/>
                  </a:ext>
                </a:extLst>
              </a:tr>
            </a:tbl>
          </a:graphicData>
        </a:graphic>
      </p:graphicFrame>
    </p:spTree>
    <p:extLst>
      <p:ext uri="{BB962C8B-B14F-4D97-AF65-F5344CB8AC3E}">
        <p14:creationId xmlns:p14="http://schemas.microsoft.com/office/powerpoint/2010/main" val="260380933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552889" y="-5343711"/>
            <a:ext cx="629025" cy="11430002"/>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6291" y="686419"/>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1818964113"/>
              </p:ext>
            </p:extLst>
          </p:nvPr>
        </p:nvGraphicFramePr>
        <p:xfrm>
          <a:off x="182418" y="1055751"/>
          <a:ext cx="11518899" cy="4459621"/>
        </p:xfrm>
        <a:graphic>
          <a:graphicData uri="http://schemas.openxmlformats.org/drawingml/2006/table">
            <a:tbl>
              <a:tblPr firstRow="1" bandRow="1"/>
              <a:tblGrid>
                <a:gridCol w="1036782">
                  <a:extLst>
                    <a:ext uri="{9D8B030D-6E8A-4147-A177-3AD203B41FA5}">
                      <a16:colId xmlns:a16="http://schemas.microsoft.com/office/drawing/2014/main" xmlns="" val="3171785473"/>
                    </a:ext>
                  </a:extLst>
                </a:gridCol>
                <a:gridCol w="1066800">
                  <a:extLst>
                    <a:ext uri="{9D8B030D-6E8A-4147-A177-3AD203B41FA5}">
                      <a16:colId xmlns:a16="http://schemas.microsoft.com/office/drawing/2014/main" xmlns="" val="3307568538"/>
                    </a:ext>
                  </a:extLst>
                </a:gridCol>
                <a:gridCol w="1371600">
                  <a:extLst>
                    <a:ext uri="{9D8B030D-6E8A-4147-A177-3AD203B41FA5}">
                      <a16:colId xmlns:a16="http://schemas.microsoft.com/office/drawing/2014/main" xmlns="" val="3177246977"/>
                    </a:ext>
                  </a:extLst>
                </a:gridCol>
                <a:gridCol w="1371600">
                  <a:extLst>
                    <a:ext uri="{9D8B030D-6E8A-4147-A177-3AD203B41FA5}">
                      <a16:colId xmlns:a16="http://schemas.microsoft.com/office/drawing/2014/main" xmlns="" val="1905890460"/>
                    </a:ext>
                  </a:extLst>
                </a:gridCol>
                <a:gridCol w="1676400">
                  <a:extLst>
                    <a:ext uri="{9D8B030D-6E8A-4147-A177-3AD203B41FA5}">
                      <a16:colId xmlns:a16="http://schemas.microsoft.com/office/drawing/2014/main" xmlns="" val="551651354"/>
                    </a:ext>
                  </a:extLst>
                </a:gridCol>
                <a:gridCol w="3657600">
                  <a:extLst>
                    <a:ext uri="{9D8B030D-6E8A-4147-A177-3AD203B41FA5}">
                      <a16:colId xmlns:a16="http://schemas.microsoft.com/office/drawing/2014/main" xmlns="" val="106908959"/>
                    </a:ext>
                  </a:extLst>
                </a:gridCol>
                <a:gridCol w="1338117">
                  <a:extLst>
                    <a:ext uri="{9D8B030D-6E8A-4147-A177-3AD203B41FA5}">
                      <a16:colId xmlns:a16="http://schemas.microsoft.com/office/drawing/2014/main" xmlns=""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Q4 TARGET 2020/21</a:t>
                      </a:r>
                      <a:endParaRPr lang="en-US" sz="10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QUARTER 4</a:t>
                      </a:r>
                      <a:br>
                        <a:rPr lang="en-US" sz="1000" b="1" kern="1200" dirty="0" smtClean="0">
                          <a:solidFill>
                            <a:schemeClr val="bg1"/>
                          </a:solidFill>
                          <a:latin typeface="Arial"/>
                          <a:ea typeface=""/>
                          <a:cs typeface="Arial"/>
                        </a:rPr>
                      </a:br>
                      <a:r>
                        <a:rPr lang="en-US" sz="1000" b="1" kern="1200" dirty="0" smtClean="0">
                          <a:solidFill>
                            <a:schemeClr val="bg1"/>
                          </a:solidFill>
                          <a:latin typeface="Arial"/>
                          <a:ea typeface=""/>
                          <a:cs typeface="Arial"/>
                        </a:rPr>
                        <a:t>PERFORMANCE</a:t>
                      </a:r>
                      <a:endParaRPr lang="en-US" sz="10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PERFORMANCE</a:t>
                      </a:r>
                      <a:endParaRPr lang="en-US" sz="10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ROOT CAUSES</a:t>
                      </a:r>
                      <a:endParaRPr lang="en-US" sz="10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ASSOCIATED RISKS </a:t>
                      </a:r>
                      <a:endParaRPr lang="en-ZA" sz="10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375654">
                <a:tc rowSpan="3">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4.65%</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3">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986/19223 </a:t>
                      </a:r>
                      <a:br>
                        <a:rPr lang="en-US" sz="1400" b="1" i="0" u="none" strike="noStrike" kern="1200" dirty="0" smtClean="0">
                          <a:solidFill>
                            <a:srgbClr val="000000"/>
                          </a:solidFill>
                          <a:effectLst/>
                          <a:latin typeface="Calibri" panose="020F0502020204030204" pitchFamily="34" charset="0"/>
                          <a:ea typeface="+mn-ea"/>
                          <a:cs typeface="+mn-cs"/>
                        </a:rPr>
                      </a:br>
                      <a:r>
                        <a:rPr lang="en-US" sz="1400" b="1" i="0" u="none" strike="noStrike" kern="1200" dirty="0" smtClean="0">
                          <a:solidFill>
                            <a:srgbClr val="000000"/>
                          </a:solidFill>
                          <a:effectLst/>
                          <a:latin typeface="Calibri" panose="020F0502020204030204" pitchFamily="34" charset="0"/>
                          <a:ea typeface="+mn-ea"/>
                          <a:cs typeface="+mn-cs"/>
                        </a:rPr>
                        <a:t>  (5.13%)</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KIMBERLEY</a:t>
                      </a:r>
                    </a:p>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180/3107 (5.79%)</a:t>
                      </a:r>
                    </a:p>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 </a:t>
                      </a:r>
                      <a:endParaRPr lang="en-US" sz="1400" b="1"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KIMBERLEY</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Inmates fighting over personal issues and smuggling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chemeClr val="tx1"/>
                          </a:solidFill>
                          <a:effectLst/>
                          <a:latin typeface="Calibri" panose="020F0502020204030204" pitchFamily="34" charset="0"/>
                          <a:ea typeface="+mn-ea"/>
                          <a:cs typeface="+mn-cs"/>
                        </a:rPr>
                        <a:t>35 </a:t>
                      </a:r>
                      <a:r>
                        <a:rPr lang="en-GB" sz="1400" b="1" i="0" u="none" strike="noStrike" kern="1200" dirty="0" smtClean="0">
                          <a:solidFill>
                            <a:srgbClr val="000000"/>
                          </a:solidFill>
                          <a:effectLst/>
                          <a:latin typeface="Calibri" panose="020F0502020204030204" pitchFamily="34" charset="0"/>
                          <a:ea typeface="+mn-ea"/>
                          <a:cs typeface="+mn-cs"/>
                        </a:rPr>
                        <a:t>out of 180 injuries were at KCC</a:t>
                      </a: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Insufficient staff and ineffective searching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COVID-19 regulations in particular: </a:t>
                      </a:r>
                      <a:b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b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The restrictions on visits and parcels impacted negatively on the offenders and resulted in frustrations and subsequently an increase on assaults.</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3">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Litigations against the Department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Possible deaths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Increased unrests</a:t>
                      </a: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r h="248266">
                <a:tc vMerge="1">
                  <a:txBody>
                    <a:bodyPr/>
                    <a:lstStyle/>
                    <a:p>
                      <a:endParaRPr lang="en-ZA" sz="1200" b="0"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algn="ctr"/>
                      <a:endParaRPr lang="en-US" sz="1200" b="0" dirty="0">
                        <a:solidFill>
                          <a:schemeClr val="bg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algn="ctr"/>
                      <a:endParaRPr lang="en-US" sz="1200" b="0"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TSWELOPELE CC</a:t>
                      </a:r>
                      <a:br>
                        <a:rPr lang="en-US" sz="1400" b="1" i="0" u="none" strike="noStrike" kern="1200" dirty="0" smtClean="0">
                          <a:solidFill>
                            <a:srgbClr val="000000"/>
                          </a:solidFill>
                          <a:effectLst/>
                          <a:latin typeface="Calibri" panose="020F0502020204030204" pitchFamily="34" charset="0"/>
                          <a:ea typeface="+mn-ea"/>
                          <a:cs typeface="+mn-cs"/>
                        </a:rPr>
                      </a:b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chemeClr val="tx1"/>
                          </a:solidFill>
                          <a:effectLst/>
                          <a:latin typeface="Calibri" panose="020F0502020204030204" pitchFamily="34" charset="0"/>
                          <a:ea typeface="+mn-ea"/>
                          <a:cs typeface="+mn-cs"/>
                        </a:rPr>
                        <a:t>Smuggling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chemeClr val="tx1"/>
                          </a:solidFill>
                          <a:effectLst/>
                          <a:latin typeface="Calibri" panose="020F0502020204030204" pitchFamily="34" charset="0"/>
                          <a:ea typeface="+mn-ea"/>
                          <a:cs typeface="+mn-cs"/>
                        </a:rPr>
                        <a:t>140 out of the 180 injuries were at TCC</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200" b="0"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kumimoji="0" lang="en-US" sz="12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950242310"/>
                  </a:ext>
                </a:extLst>
              </a:tr>
              <a:tr h="248266">
                <a:tc vMerge="1">
                  <a:txBody>
                    <a:bodyPr/>
                    <a:lstStyle/>
                    <a:p>
                      <a:endParaRPr lang="en-ZA" sz="1200" b="0"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algn="ctr"/>
                      <a:endParaRPr lang="en-US" sz="1400" b="1" dirty="0">
                        <a:solidFill>
                          <a:schemeClr val="bg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GROOTVLEI</a:t>
                      </a: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458/5147</a:t>
                      </a:r>
                      <a:b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b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8.90%</a:t>
                      </a: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 </a:t>
                      </a: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MANGAUNG MAXIMUM CC</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There gang  fights and minor fights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baseline="0" dirty="0" smtClean="0">
                          <a:solidFill>
                            <a:srgbClr val="000000"/>
                          </a:solidFill>
                          <a:effectLst/>
                          <a:latin typeface="Calibri" panose="020F0502020204030204" pitchFamily="34" charset="0"/>
                          <a:ea typeface="+mn-ea"/>
                          <a:cs typeface="+mn-cs"/>
                        </a:rPr>
                        <a:t>(Out of the 458 injuries, 333 </a:t>
                      </a:r>
                      <a:r>
                        <a:rPr lang="en-US" sz="1400" b="1" i="0" u="none" strike="noStrike" kern="1200" baseline="0" dirty="0" smtClean="0">
                          <a:solidFill>
                            <a:schemeClr val="tx1"/>
                          </a:solidFill>
                          <a:effectLst/>
                          <a:latin typeface="Calibri" panose="020F0502020204030204" pitchFamily="34" charset="0"/>
                          <a:ea typeface="+mn-ea"/>
                          <a:cs typeface="+mn-cs"/>
                        </a:rPr>
                        <a:t>offenders</a:t>
                      </a:r>
                      <a:r>
                        <a:rPr lang="en-US" sz="1400" b="1" i="0" u="none" strike="noStrike" kern="1200" baseline="0" dirty="0" smtClean="0">
                          <a:solidFill>
                            <a:srgbClr val="000000"/>
                          </a:solidFill>
                          <a:effectLst/>
                          <a:latin typeface="Calibri" panose="020F0502020204030204" pitchFamily="34" charset="0"/>
                          <a:ea typeface="+mn-ea"/>
                          <a:cs typeface="+mn-cs"/>
                        </a:rPr>
                        <a:t> from </a:t>
                      </a:r>
                      <a:r>
                        <a:rPr lang="en-US" sz="1400" b="1" i="0" u="none" strike="noStrike" kern="1200" baseline="0" dirty="0" err="1" smtClean="0">
                          <a:solidFill>
                            <a:srgbClr val="000000"/>
                          </a:solidFill>
                          <a:effectLst/>
                          <a:latin typeface="Calibri" panose="020F0502020204030204" pitchFamily="34" charset="0"/>
                          <a:ea typeface="+mn-ea"/>
                          <a:cs typeface="+mn-cs"/>
                        </a:rPr>
                        <a:t>Mangaung</a:t>
                      </a:r>
                      <a:r>
                        <a:rPr lang="en-US" sz="1400" b="1" i="0" u="none" strike="noStrike" kern="1200" baseline="0" dirty="0" smtClean="0">
                          <a:solidFill>
                            <a:srgbClr val="000000"/>
                          </a:solidFill>
                          <a:effectLst/>
                          <a:latin typeface="Calibri" panose="020F0502020204030204" pitchFamily="34" charset="0"/>
                          <a:ea typeface="+mn-ea"/>
                          <a:cs typeface="+mn-cs"/>
                        </a:rPr>
                        <a:t> CC) </a:t>
                      </a: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Gang activities,</a:t>
                      </a:r>
                      <a:r>
                        <a:rPr lang="en-US" sz="1400" b="1" i="0" u="none" strike="noStrike" kern="1200" baseline="0" dirty="0" smtClean="0">
                          <a:solidFill>
                            <a:srgbClr val="000000"/>
                          </a:solidFill>
                          <a:effectLst/>
                          <a:latin typeface="Calibri" panose="020F0502020204030204" pitchFamily="34" charset="0"/>
                          <a:ea typeface="+mn-ea"/>
                          <a:cs typeface="+mn-cs"/>
                        </a:rPr>
                        <a:t> </a:t>
                      </a:r>
                      <a:r>
                        <a:rPr lang="en-US" sz="1400" b="1" i="0" u="none" strike="noStrike" kern="1200" dirty="0" smtClean="0">
                          <a:solidFill>
                            <a:schemeClr val="tx1"/>
                          </a:solidFill>
                          <a:effectLst/>
                          <a:latin typeface="Calibri" panose="020F0502020204030204" pitchFamily="34" charset="0"/>
                          <a:ea typeface="+mn-ea"/>
                          <a:cs typeface="+mn-cs"/>
                        </a:rPr>
                        <a:t>ineffective</a:t>
                      </a:r>
                      <a:r>
                        <a:rPr lang="en-US" sz="1400" b="1" i="0" u="none" strike="noStrike" kern="1200" baseline="0" dirty="0" smtClean="0">
                          <a:solidFill>
                            <a:schemeClr val="tx1"/>
                          </a:solidFill>
                          <a:effectLst/>
                          <a:latin typeface="Calibri" panose="020F0502020204030204" pitchFamily="34" charset="0"/>
                          <a:ea typeface="+mn-ea"/>
                          <a:cs typeface="+mn-cs"/>
                        </a:rPr>
                        <a:t> searching and monitoring of staff during exercise</a:t>
                      </a:r>
                      <a:endParaRPr lang="en-US" sz="1400" b="1" i="0" u="none" strike="noStrike" kern="1200" dirty="0" smtClean="0">
                        <a:solidFill>
                          <a:schemeClr val="tx1"/>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kumimoji="0" lang="en-US" sz="12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2441424182"/>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kern="0" dirty="0" smtClean="0">
                <a:solidFill>
                  <a:schemeClr val="bg1"/>
                </a:solidFill>
                <a:latin typeface="Arial Black" panose="020B0A04020102020204" pitchFamily="34" charset="0"/>
              </a:rPr>
              <a:t>PERFORMANCE INDICATOR NOT ACHIEVED: </a:t>
            </a:r>
            <a:r>
              <a:rPr lang="en-GB" dirty="0" smtClean="0">
                <a:latin typeface="Calibri" panose="020F0502020204030204" pitchFamily="34" charset="0"/>
                <a:cs typeface="Calibri" panose="020F0502020204030204" pitchFamily="34" charset="0"/>
              </a:rPr>
              <a:t>Percentage </a:t>
            </a:r>
            <a:r>
              <a:rPr lang="en-GB" dirty="0">
                <a:latin typeface="Calibri" panose="020F0502020204030204" pitchFamily="34" charset="0"/>
                <a:cs typeface="Calibri" panose="020F0502020204030204" pitchFamily="34" charset="0"/>
              </a:rPr>
              <a:t>of inmates injured as a result of reported assaults in Correctional Facilities </a:t>
            </a:r>
            <a:endParaRPr lang="en-ZA" dirty="0">
              <a:latin typeface="Calibri" panose="020F0502020204030204" pitchFamily="34" charset="0"/>
              <a:cs typeface="Calibri" panose="020F0502020204030204" pitchFamily="34" charset="0"/>
            </a:endParaRPr>
          </a:p>
          <a:p>
            <a:endParaRPr lang="en-GB" kern="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9613092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4855369" y="-4838700"/>
            <a:ext cx="13716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152400" y="1592578"/>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4. PROJECT PLAN TO ADDRESS UNDER PERFORMANCE</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2197476627"/>
              </p:ext>
            </p:extLst>
          </p:nvPr>
        </p:nvGraphicFramePr>
        <p:xfrm>
          <a:off x="191655" y="2182888"/>
          <a:ext cx="11671302" cy="4215392"/>
        </p:xfrm>
        <a:graphic>
          <a:graphicData uri="http://schemas.openxmlformats.org/drawingml/2006/table">
            <a:tbl>
              <a:tblPr firstRow="1" bandRow="1"/>
              <a:tblGrid>
                <a:gridCol w="1384300">
                  <a:extLst>
                    <a:ext uri="{9D8B030D-6E8A-4147-A177-3AD203B41FA5}">
                      <a16:colId xmlns:a16="http://schemas.microsoft.com/office/drawing/2014/main" xmlns="" val="3171785473"/>
                    </a:ext>
                  </a:extLst>
                </a:gridCol>
                <a:gridCol w="1447800">
                  <a:extLst>
                    <a:ext uri="{9D8B030D-6E8A-4147-A177-3AD203B41FA5}">
                      <a16:colId xmlns:a16="http://schemas.microsoft.com/office/drawing/2014/main" xmlns="" val="3307568538"/>
                    </a:ext>
                  </a:extLst>
                </a:gridCol>
                <a:gridCol w="1548245">
                  <a:extLst>
                    <a:ext uri="{9D8B030D-6E8A-4147-A177-3AD203B41FA5}">
                      <a16:colId xmlns:a16="http://schemas.microsoft.com/office/drawing/2014/main" xmlns="" val="3177246977"/>
                    </a:ext>
                  </a:extLst>
                </a:gridCol>
                <a:gridCol w="1447800">
                  <a:extLst>
                    <a:ext uri="{9D8B030D-6E8A-4147-A177-3AD203B41FA5}">
                      <a16:colId xmlns:a16="http://schemas.microsoft.com/office/drawing/2014/main" xmlns="" val="1905890460"/>
                    </a:ext>
                  </a:extLst>
                </a:gridCol>
                <a:gridCol w="1219200">
                  <a:extLst>
                    <a:ext uri="{9D8B030D-6E8A-4147-A177-3AD203B41FA5}">
                      <a16:colId xmlns:a16="http://schemas.microsoft.com/office/drawing/2014/main" xmlns="" val="551651354"/>
                    </a:ext>
                  </a:extLst>
                </a:gridCol>
                <a:gridCol w="4623957">
                  <a:extLst>
                    <a:ext uri="{9D8B030D-6E8A-4147-A177-3AD203B41FA5}">
                      <a16:colId xmlns:a16="http://schemas.microsoft.com/office/drawing/2014/main" xmlns="" val="106908959"/>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MANAGEMENT AREA</a:t>
                      </a:r>
                      <a:endParaRPr lang="en-US"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CORRECTIONAL CENTRE</a:t>
                      </a:r>
                      <a:endParaRPr lang="en-US" sz="1400" b="1" kern="1200" dirty="0">
                        <a:solidFill>
                          <a:schemeClr val="bg1"/>
                        </a:solidFill>
                        <a:latin typeface="Calibri" panose="020F0502020204030204" pitchFamily="34" charset="0"/>
                        <a:ea typeface=""/>
                        <a:cs typeface="Calibri" panose="020F0502020204030204" pitchFamily="34" charset="0"/>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TIME FRAME</a:t>
                      </a:r>
                      <a:endParaRPr lang="en-US" sz="14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PROGRESS</a:t>
                      </a:r>
                      <a:endParaRPr lang="en-US" sz="14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a16="http://schemas.microsoft.com/office/drawing/2014/main" xmlns="" val="2208647457"/>
                  </a:ext>
                </a:extLst>
              </a:tr>
              <a:tr h="375654">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GROOTVLEI</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MANGAUNG MAXIMUM CC</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Profiling of gangs</a:t>
                      </a:r>
                    </a:p>
                    <a:p>
                      <a:pPr algn="l" fontAlgn="t"/>
                      <a:endParaRPr lang="en-GB" sz="1400" b="1" i="0" u="none" strike="noStrike" dirty="0" smtClean="0">
                        <a:solidFill>
                          <a:srgbClr val="000000"/>
                        </a:solidFill>
                        <a:effectLst/>
                        <a:latin typeface="Calibri" panose="020F0502020204030204" pitchFamily="34" charset="0"/>
                        <a:cs typeface="Calibri" panose="020F0502020204030204" pitchFamily="34" charset="0"/>
                      </a:endParaRP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Application of  </a:t>
                      </a:r>
                      <a:br>
                        <a:rPr lang="en-GB" sz="1400" b="1" i="0" u="none" strike="noStrike" dirty="0" smtClean="0">
                          <a:solidFill>
                            <a:srgbClr val="000000"/>
                          </a:solidFill>
                          <a:effectLst/>
                          <a:latin typeface="Calibri" panose="020F0502020204030204" pitchFamily="34" charset="0"/>
                          <a:cs typeface="Calibri" panose="020F0502020204030204" pitchFamily="34" charset="0"/>
                        </a:rPr>
                      </a:br>
                      <a:r>
                        <a:rPr lang="en-GB" sz="1400" b="1" i="0" u="none" strike="noStrike" dirty="0" smtClean="0">
                          <a:solidFill>
                            <a:srgbClr val="000000"/>
                          </a:solidFill>
                          <a:effectLst/>
                          <a:latin typeface="Calibri" panose="020F0502020204030204" pitchFamily="34" charset="0"/>
                          <a:cs typeface="Calibri" panose="020F0502020204030204" pitchFamily="34" charset="0"/>
                        </a:rPr>
                        <a:t>  disciplinary procedures</a:t>
                      </a:r>
                    </a:p>
                    <a:p>
                      <a:pPr algn="l" fontAlgn="t"/>
                      <a:endParaRPr lang="en-GB" sz="1400" b="1" i="0" u="none" strike="noStrike" dirty="0" smtClean="0">
                        <a:solidFill>
                          <a:srgbClr val="000000"/>
                        </a:solidFill>
                        <a:effectLst/>
                        <a:latin typeface="Calibri" panose="020F0502020204030204" pitchFamily="34" charset="0"/>
                        <a:cs typeface="Calibri" panose="020F0502020204030204" pitchFamily="34" charset="0"/>
                      </a:endParaRP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3">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chemeClr val="tx1"/>
                          </a:solidFill>
                          <a:effectLst/>
                          <a:latin typeface="Calibri" panose="020F0502020204030204" pitchFamily="34" charset="0"/>
                          <a:ea typeface="+mn-ea"/>
                          <a:cs typeface="Calibri" panose="020F0502020204030204" pitchFamily="34" charset="0"/>
                        </a:rPr>
                        <a:t>HCC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chemeClr val="tx1"/>
                          </a:solidFill>
                          <a:effectLst/>
                          <a:latin typeface="Calibri" panose="020F0502020204030204" pitchFamily="34" charset="0"/>
                          <a:ea typeface="+mn-ea"/>
                          <a:cs typeface="Calibri" panose="020F0502020204030204" pitchFamily="34" charset="0"/>
                        </a:rPr>
                        <a:t>Area Commissioner</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30 June 2021</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Disciplinary actions were taken against the offenders.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DRC has tabled this issue of assaults as a concern during the monthly meetings, noting that the department has no control of the management of assaults.</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r h="187827">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KIMBERLEY</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TSWELOPELE CC</a:t>
                      </a:r>
                      <a:b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b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Intensify searches and </a:t>
                      </a:r>
                      <a:br>
                        <a:rPr lang="en-GB" sz="1400" b="1" i="0" u="none" strike="noStrike" dirty="0" smtClean="0">
                          <a:solidFill>
                            <a:srgbClr val="000000"/>
                          </a:solidFill>
                          <a:effectLst/>
                          <a:latin typeface="Calibri" panose="020F0502020204030204" pitchFamily="34" charset="0"/>
                          <a:cs typeface="Calibri" panose="020F0502020204030204" pitchFamily="34" charset="0"/>
                        </a:rPr>
                      </a:br>
                      <a:r>
                        <a:rPr lang="en-GB" sz="1400" b="1" i="0" u="none" strike="noStrike" dirty="0" smtClean="0">
                          <a:solidFill>
                            <a:srgbClr val="000000"/>
                          </a:solidFill>
                          <a:effectLst/>
                          <a:latin typeface="Calibri" panose="020F0502020204030204" pitchFamily="34" charset="0"/>
                          <a:cs typeface="Calibri" panose="020F0502020204030204" pitchFamily="34" charset="0"/>
                        </a:rPr>
                        <a:t>  discipline offenders.</a:t>
                      </a:r>
                      <a:endParaRPr lang="en-GB" sz="1400" b="1" i="0" u="none" strike="noStrike" dirty="0">
                        <a:solidFill>
                          <a:srgbClr val="000000"/>
                        </a:solidFill>
                        <a:effectLst/>
                        <a:latin typeface="Calibri" panose="020F0502020204030204" pitchFamily="34" charset="0"/>
                        <a:cs typeface="Calibri" panose="020F0502020204030204" pitchFamily="34" charset="0"/>
                      </a:endParaRP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endParaRPr lang="en-GB"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Searching intensified.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The identification of offenders who are too long at TCC for possible transfers, is been considered.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Investigations and disciplinary actions against perpetrators are done.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950242310"/>
                  </a:ext>
                </a:extLst>
              </a:tr>
              <a:tr h="187827">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KIMBERLEY</a:t>
                      </a:r>
                      <a:endParaRPr lang="en-ZA" sz="1400" b="1" dirty="0">
                        <a:latin typeface="Calibri" panose="020F0502020204030204" pitchFamily="34" charset="0"/>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algn="l" fontAlgn="t"/>
                      <a:endParaRPr lang="en-GB"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3055174578"/>
                  </a:ext>
                </a:extLst>
              </a:tr>
            </a:tbl>
          </a:graphicData>
        </a:graphic>
      </p:graphicFrame>
      <p:sp>
        <p:nvSpPr>
          <p:cNvPr id="13" name="Title 1"/>
          <p:cNvSpPr txBox="1">
            <a:spLocks/>
          </p:cNvSpPr>
          <p:nvPr/>
        </p:nvSpPr>
        <p:spPr>
          <a:xfrm>
            <a:off x="63103" y="0"/>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rgbClr val="FFFFFF"/>
                </a:solidFill>
                <a:latin typeface="Arial Black" panose="020B0A04020102020204" pitchFamily="34" charset="0"/>
              </a:rPr>
              <a:t>PLAN TO ADDRESS UNDER PERFORMANCE:</a:t>
            </a:r>
          </a:p>
          <a:p>
            <a:pPr algn="ctr"/>
            <a:r>
              <a:rPr lang="en-GB" sz="2400" dirty="0"/>
              <a:t>Percentage of inmates injured as a result of reported assaults in Correctional Facilities </a:t>
            </a:r>
            <a:endParaRPr lang="en-GB" sz="2400" dirty="0" smtClean="0"/>
          </a:p>
          <a:p>
            <a:pPr algn="ctr"/>
            <a:endParaRPr lang="en-GB" sz="2400" dirty="0"/>
          </a:p>
          <a:p>
            <a:pPr algn="ctr"/>
            <a:endParaRPr lang="en-ZA" sz="2400" dirty="0"/>
          </a:p>
          <a:p>
            <a:endParaRPr lang="en-GB" sz="3200" kern="0" dirty="0">
              <a:solidFill>
                <a:srgbClr val="FFFFFF"/>
              </a:solidFill>
              <a:latin typeface="Arial Black" panose="020B0A04020102020204" pitchFamily="34" charset="0"/>
            </a:endParaRPr>
          </a:p>
        </p:txBody>
      </p:sp>
    </p:spTree>
    <p:extLst>
      <p:ext uri="{BB962C8B-B14F-4D97-AF65-F5344CB8AC3E}">
        <p14:creationId xmlns:p14="http://schemas.microsoft.com/office/powerpoint/2010/main" val="348510811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pattFill prst="trellis">
          <a:fgClr>
            <a:srgbClr val="FFFFFF"/>
          </a:fgClr>
          <a:bgClr>
            <a:srgbClr val="BCEABC"/>
          </a:bgClr>
        </a:pattFill>
        <a:effectLst/>
      </p:bgPr>
    </p:bg>
    <p:spTree>
      <p:nvGrpSpPr>
        <p:cNvPr id="1" name=""/>
        <p:cNvGrpSpPr/>
        <p:nvPr/>
      </p:nvGrpSpPr>
      <p:grpSpPr>
        <a:xfrm>
          <a:off x="0" y="0"/>
          <a:ext cx="0" cy="0"/>
          <a:chOff x="0" y="0"/>
          <a:chExt cx="0" cy="0"/>
        </a:xfrm>
      </p:grpSpPr>
      <p:grpSp>
        <p:nvGrpSpPr>
          <p:cNvPr id="7" name="Group 6"/>
          <p:cNvGrpSpPr/>
          <p:nvPr/>
        </p:nvGrpSpPr>
        <p:grpSpPr>
          <a:xfrm>
            <a:off x="65498" y="-21773"/>
            <a:ext cx="8392701" cy="6270173"/>
            <a:chOff x="65499" y="-21773"/>
            <a:chExt cx="7302314" cy="5185651"/>
          </a:xfrm>
        </p:grpSpPr>
        <p:sp>
          <p:nvSpPr>
            <p:cNvPr id="3" name="Rectangle: Top Corners Rounded 24">
              <a:extLst>
                <a:ext uri="{FF2B5EF4-FFF2-40B4-BE49-F238E27FC236}">
                  <a16:creationId xmlns:a16="http://schemas.microsoft.com/office/drawing/2014/main" xmlns="" id="{0DC4C310-37AB-43E0-9D8B-683A5AE91EB8}"/>
                </a:ext>
              </a:extLst>
            </p:cNvPr>
            <p:cNvSpPr/>
            <p:nvPr/>
          </p:nvSpPr>
          <p:spPr>
            <a:xfrm rot="10800000">
              <a:off x="575313" y="-10887"/>
              <a:ext cx="6282685" cy="5174765"/>
            </a:xfrm>
            <a:prstGeom prst="round2SameRect">
              <a:avLst>
                <a:gd name="adj1" fmla="val 13687"/>
                <a:gd name="adj2" fmla="val 0"/>
              </a:avLst>
            </a:prstGeom>
            <a:gradFill flip="none" rotWithShape="1">
              <a:gsLst>
                <a:gs pos="99000">
                  <a:srgbClr val="00CC99"/>
                </a:gs>
                <a:gs pos="1000">
                  <a:srgbClr val="009900"/>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5" name="Isosceles Triangle 3"/>
            <p:cNvSpPr/>
            <p:nvPr/>
          </p:nvSpPr>
          <p:spPr bwMode="auto">
            <a:xfrm>
              <a:off x="6847113" y="-21773"/>
              <a:ext cx="520700" cy="1270000"/>
            </a:xfrm>
            <a:custGeom>
              <a:avLst/>
              <a:gdLst>
                <a:gd name="connsiteX0" fmla="*/ 0 w 431800"/>
                <a:gd name="connsiteY0" fmla="*/ 1143000 h 1143000"/>
                <a:gd name="connsiteX1" fmla="*/ 215900 w 431800"/>
                <a:gd name="connsiteY1" fmla="*/ 0 h 1143000"/>
                <a:gd name="connsiteX2" fmla="*/ 431800 w 431800"/>
                <a:gd name="connsiteY2" fmla="*/ 1143000 h 1143000"/>
                <a:gd name="connsiteX3" fmla="*/ 0 w 431800"/>
                <a:gd name="connsiteY3" fmla="*/ 1143000 h 1143000"/>
                <a:gd name="connsiteX0" fmla="*/ 0 w 647700"/>
                <a:gd name="connsiteY0" fmla="*/ 1117600 h 1117600"/>
                <a:gd name="connsiteX1" fmla="*/ 647700 w 647700"/>
                <a:gd name="connsiteY1" fmla="*/ 0 h 1117600"/>
                <a:gd name="connsiteX2" fmla="*/ 431800 w 647700"/>
                <a:gd name="connsiteY2" fmla="*/ 1117600 h 1117600"/>
                <a:gd name="connsiteX3" fmla="*/ 0 w 647700"/>
                <a:gd name="connsiteY3" fmla="*/ 1117600 h 1117600"/>
                <a:gd name="connsiteX0" fmla="*/ 0 w 647700"/>
                <a:gd name="connsiteY0" fmla="*/ 1117600 h 1244600"/>
                <a:gd name="connsiteX1" fmla="*/ 647700 w 647700"/>
                <a:gd name="connsiteY1" fmla="*/ 0 h 1244600"/>
                <a:gd name="connsiteX2" fmla="*/ 558800 w 647700"/>
                <a:gd name="connsiteY2" fmla="*/ 1244600 h 1244600"/>
                <a:gd name="connsiteX3" fmla="*/ 0 w 647700"/>
                <a:gd name="connsiteY3" fmla="*/ 1117600 h 1244600"/>
                <a:gd name="connsiteX0" fmla="*/ 0 w 647700"/>
                <a:gd name="connsiteY0" fmla="*/ 1270000 h 1397000"/>
                <a:gd name="connsiteX1" fmla="*/ 647700 w 647700"/>
                <a:gd name="connsiteY1" fmla="*/ 0 h 1397000"/>
                <a:gd name="connsiteX2" fmla="*/ 558800 w 647700"/>
                <a:gd name="connsiteY2" fmla="*/ 1397000 h 1397000"/>
                <a:gd name="connsiteX3" fmla="*/ 0 w 647700"/>
                <a:gd name="connsiteY3" fmla="*/ 1270000 h 1397000"/>
                <a:gd name="connsiteX0" fmla="*/ 0 w 469900"/>
                <a:gd name="connsiteY0" fmla="*/ 1701800 h 1701800"/>
                <a:gd name="connsiteX1" fmla="*/ 469900 w 469900"/>
                <a:gd name="connsiteY1" fmla="*/ 0 h 1701800"/>
                <a:gd name="connsiteX2" fmla="*/ 381000 w 469900"/>
                <a:gd name="connsiteY2" fmla="*/ 1397000 h 1701800"/>
                <a:gd name="connsiteX3" fmla="*/ 0 w 469900"/>
                <a:gd name="connsiteY3" fmla="*/ 1701800 h 1701800"/>
                <a:gd name="connsiteX0" fmla="*/ 0 w 596900"/>
                <a:gd name="connsiteY0" fmla="*/ 1346200 h 1397000"/>
                <a:gd name="connsiteX1" fmla="*/ 596900 w 596900"/>
                <a:gd name="connsiteY1" fmla="*/ 0 h 1397000"/>
                <a:gd name="connsiteX2" fmla="*/ 508000 w 596900"/>
                <a:gd name="connsiteY2" fmla="*/ 1397000 h 1397000"/>
                <a:gd name="connsiteX3" fmla="*/ 0 w 596900"/>
                <a:gd name="connsiteY3" fmla="*/ 1346200 h 1397000"/>
                <a:gd name="connsiteX0" fmla="*/ 0 w 596900"/>
                <a:gd name="connsiteY0" fmla="*/ 1346200 h 1397000"/>
                <a:gd name="connsiteX1" fmla="*/ 596900 w 596900"/>
                <a:gd name="connsiteY1" fmla="*/ 0 h 1397000"/>
                <a:gd name="connsiteX2" fmla="*/ 584200 w 596900"/>
                <a:gd name="connsiteY2" fmla="*/ 1397000 h 1397000"/>
                <a:gd name="connsiteX3" fmla="*/ 0 w 596900"/>
                <a:gd name="connsiteY3" fmla="*/ 1346200 h 1397000"/>
                <a:gd name="connsiteX0" fmla="*/ 0 w 584200"/>
                <a:gd name="connsiteY0" fmla="*/ 1193800 h 1244600"/>
                <a:gd name="connsiteX1" fmla="*/ 495300 w 584200"/>
                <a:gd name="connsiteY1" fmla="*/ 0 h 1244600"/>
                <a:gd name="connsiteX2" fmla="*/ 584200 w 584200"/>
                <a:gd name="connsiteY2" fmla="*/ 1244600 h 1244600"/>
                <a:gd name="connsiteX3" fmla="*/ 0 w 584200"/>
                <a:gd name="connsiteY3" fmla="*/ 1193800 h 1244600"/>
                <a:gd name="connsiteX0" fmla="*/ 0 w 584200"/>
                <a:gd name="connsiteY0" fmla="*/ 1219200 h 1270000"/>
                <a:gd name="connsiteX1" fmla="*/ 571500 w 584200"/>
                <a:gd name="connsiteY1" fmla="*/ 0 h 1270000"/>
                <a:gd name="connsiteX2" fmla="*/ 584200 w 584200"/>
                <a:gd name="connsiteY2" fmla="*/ 1270000 h 1270000"/>
                <a:gd name="connsiteX3" fmla="*/ 0 w 584200"/>
                <a:gd name="connsiteY3" fmla="*/ 12192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95300 w 495300"/>
                <a:gd name="connsiteY0" fmla="*/ 1193800 h 1270000"/>
                <a:gd name="connsiteX1" fmla="*/ 0 w 495300"/>
                <a:gd name="connsiteY1" fmla="*/ 0 h 1270000"/>
                <a:gd name="connsiteX2" fmla="*/ 12700 w 495300"/>
                <a:gd name="connsiteY2" fmla="*/ 1270000 h 1270000"/>
                <a:gd name="connsiteX3" fmla="*/ 495300 w 495300"/>
                <a:gd name="connsiteY3" fmla="*/ 1193800 h 1270000"/>
                <a:gd name="connsiteX0" fmla="*/ 520700 w 520700"/>
                <a:gd name="connsiteY0" fmla="*/ 1270000 h 1270000"/>
                <a:gd name="connsiteX1" fmla="*/ 0 w 520700"/>
                <a:gd name="connsiteY1" fmla="*/ 0 h 1270000"/>
                <a:gd name="connsiteX2" fmla="*/ 12700 w 520700"/>
                <a:gd name="connsiteY2" fmla="*/ 1270000 h 1270000"/>
                <a:gd name="connsiteX3" fmla="*/ 520700 w 5207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20700" h="1270000">
                  <a:moveTo>
                    <a:pt x="520700" y="1270000"/>
                  </a:moveTo>
                  <a:lnTo>
                    <a:pt x="0" y="0"/>
                  </a:lnTo>
                  <a:lnTo>
                    <a:pt x="12700" y="1270000"/>
                  </a:lnTo>
                  <a:lnTo>
                    <a:pt x="520700" y="1270000"/>
                  </a:lnTo>
                  <a:close/>
                </a:path>
              </a:pathLst>
            </a:custGeom>
            <a:solidFill>
              <a:srgbClr val="009900"/>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algn="ctr">
                <a:lnSpc>
                  <a:spcPct val="90000"/>
                </a:lnSpc>
                <a:spcBef>
                  <a:spcPct val="50000"/>
                </a:spcBef>
                <a:buClr>
                  <a:srgbClr val="7D0900"/>
                </a:buClr>
              </a:pPr>
              <a:endParaRPr lang="en-ZA" smtClean="0">
                <a:solidFill>
                  <a:srgbClr val="000000"/>
                </a:solidFill>
              </a:endParaRPr>
            </a:p>
          </p:txBody>
        </p:sp>
        <p:sp>
          <p:nvSpPr>
            <p:cNvPr id="6" name="Isosceles Triangle 3"/>
            <p:cNvSpPr/>
            <p:nvPr/>
          </p:nvSpPr>
          <p:spPr bwMode="auto">
            <a:xfrm rot="10800000" flipV="1">
              <a:off x="65499" y="-10887"/>
              <a:ext cx="520700" cy="1270000"/>
            </a:xfrm>
            <a:custGeom>
              <a:avLst/>
              <a:gdLst>
                <a:gd name="connsiteX0" fmla="*/ 0 w 431800"/>
                <a:gd name="connsiteY0" fmla="*/ 1143000 h 1143000"/>
                <a:gd name="connsiteX1" fmla="*/ 215900 w 431800"/>
                <a:gd name="connsiteY1" fmla="*/ 0 h 1143000"/>
                <a:gd name="connsiteX2" fmla="*/ 431800 w 431800"/>
                <a:gd name="connsiteY2" fmla="*/ 1143000 h 1143000"/>
                <a:gd name="connsiteX3" fmla="*/ 0 w 431800"/>
                <a:gd name="connsiteY3" fmla="*/ 1143000 h 1143000"/>
                <a:gd name="connsiteX0" fmla="*/ 0 w 647700"/>
                <a:gd name="connsiteY0" fmla="*/ 1117600 h 1117600"/>
                <a:gd name="connsiteX1" fmla="*/ 647700 w 647700"/>
                <a:gd name="connsiteY1" fmla="*/ 0 h 1117600"/>
                <a:gd name="connsiteX2" fmla="*/ 431800 w 647700"/>
                <a:gd name="connsiteY2" fmla="*/ 1117600 h 1117600"/>
                <a:gd name="connsiteX3" fmla="*/ 0 w 647700"/>
                <a:gd name="connsiteY3" fmla="*/ 1117600 h 1117600"/>
                <a:gd name="connsiteX0" fmla="*/ 0 w 647700"/>
                <a:gd name="connsiteY0" fmla="*/ 1117600 h 1244600"/>
                <a:gd name="connsiteX1" fmla="*/ 647700 w 647700"/>
                <a:gd name="connsiteY1" fmla="*/ 0 h 1244600"/>
                <a:gd name="connsiteX2" fmla="*/ 558800 w 647700"/>
                <a:gd name="connsiteY2" fmla="*/ 1244600 h 1244600"/>
                <a:gd name="connsiteX3" fmla="*/ 0 w 647700"/>
                <a:gd name="connsiteY3" fmla="*/ 1117600 h 1244600"/>
                <a:gd name="connsiteX0" fmla="*/ 0 w 647700"/>
                <a:gd name="connsiteY0" fmla="*/ 1270000 h 1397000"/>
                <a:gd name="connsiteX1" fmla="*/ 647700 w 647700"/>
                <a:gd name="connsiteY1" fmla="*/ 0 h 1397000"/>
                <a:gd name="connsiteX2" fmla="*/ 558800 w 647700"/>
                <a:gd name="connsiteY2" fmla="*/ 1397000 h 1397000"/>
                <a:gd name="connsiteX3" fmla="*/ 0 w 647700"/>
                <a:gd name="connsiteY3" fmla="*/ 1270000 h 1397000"/>
                <a:gd name="connsiteX0" fmla="*/ 0 w 469900"/>
                <a:gd name="connsiteY0" fmla="*/ 1701800 h 1701800"/>
                <a:gd name="connsiteX1" fmla="*/ 469900 w 469900"/>
                <a:gd name="connsiteY1" fmla="*/ 0 h 1701800"/>
                <a:gd name="connsiteX2" fmla="*/ 381000 w 469900"/>
                <a:gd name="connsiteY2" fmla="*/ 1397000 h 1701800"/>
                <a:gd name="connsiteX3" fmla="*/ 0 w 469900"/>
                <a:gd name="connsiteY3" fmla="*/ 1701800 h 1701800"/>
                <a:gd name="connsiteX0" fmla="*/ 0 w 596900"/>
                <a:gd name="connsiteY0" fmla="*/ 1346200 h 1397000"/>
                <a:gd name="connsiteX1" fmla="*/ 596900 w 596900"/>
                <a:gd name="connsiteY1" fmla="*/ 0 h 1397000"/>
                <a:gd name="connsiteX2" fmla="*/ 508000 w 596900"/>
                <a:gd name="connsiteY2" fmla="*/ 1397000 h 1397000"/>
                <a:gd name="connsiteX3" fmla="*/ 0 w 596900"/>
                <a:gd name="connsiteY3" fmla="*/ 1346200 h 1397000"/>
                <a:gd name="connsiteX0" fmla="*/ 0 w 596900"/>
                <a:gd name="connsiteY0" fmla="*/ 1346200 h 1397000"/>
                <a:gd name="connsiteX1" fmla="*/ 596900 w 596900"/>
                <a:gd name="connsiteY1" fmla="*/ 0 h 1397000"/>
                <a:gd name="connsiteX2" fmla="*/ 584200 w 596900"/>
                <a:gd name="connsiteY2" fmla="*/ 1397000 h 1397000"/>
                <a:gd name="connsiteX3" fmla="*/ 0 w 596900"/>
                <a:gd name="connsiteY3" fmla="*/ 1346200 h 1397000"/>
                <a:gd name="connsiteX0" fmla="*/ 0 w 584200"/>
                <a:gd name="connsiteY0" fmla="*/ 1193800 h 1244600"/>
                <a:gd name="connsiteX1" fmla="*/ 495300 w 584200"/>
                <a:gd name="connsiteY1" fmla="*/ 0 h 1244600"/>
                <a:gd name="connsiteX2" fmla="*/ 584200 w 584200"/>
                <a:gd name="connsiteY2" fmla="*/ 1244600 h 1244600"/>
                <a:gd name="connsiteX3" fmla="*/ 0 w 584200"/>
                <a:gd name="connsiteY3" fmla="*/ 1193800 h 1244600"/>
                <a:gd name="connsiteX0" fmla="*/ 0 w 584200"/>
                <a:gd name="connsiteY0" fmla="*/ 1219200 h 1270000"/>
                <a:gd name="connsiteX1" fmla="*/ 571500 w 584200"/>
                <a:gd name="connsiteY1" fmla="*/ 0 h 1270000"/>
                <a:gd name="connsiteX2" fmla="*/ 584200 w 584200"/>
                <a:gd name="connsiteY2" fmla="*/ 1270000 h 1270000"/>
                <a:gd name="connsiteX3" fmla="*/ 0 w 584200"/>
                <a:gd name="connsiteY3" fmla="*/ 12192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95300 w 495300"/>
                <a:gd name="connsiteY0" fmla="*/ 1193800 h 1270000"/>
                <a:gd name="connsiteX1" fmla="*/ 0 w 495300"/>
                <a:gd name="connsiteY1" fmla="*/ 0 h 1270000"/>
                <a:gd name="connsiteX2" fmla="*/ 12700 w 495300"/>
                <a:gd name="connsiteY2" fmla="*/ 1270000 h 1270000"/>
                <a:gd name="connsiteX3" fmla="*/ 495300 w 495300"/>
                <a:gd name="connsiteY3" fmla="*/ 1193800 h 1270000"/>
                <a:gd name="connsiteX0" fmla="*/ 520700 w 520700"/>
                <a:gd name="connsiteY0" fmla="*/ 1270000 h 1270000"/>
                <a:gd name="connsiteX1" fmla="*/ 0 w 520700"/>
                <a:gd name="connsiteY1" fmla="*/ 0 h 1270000"/>
                <a:gd name="connsiteX2" fmla="*/ 12700 w 520700"/>
                <a:gd name="connsiteY2" fmla="*/ 1270000 h 1270000"/>
                <a:gd name="connsiteX3" fmla="*/ 520700 w 5207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20700" h="1270000">
                  <a:moveTo>
                    <a:pt x="520700" y="1270000"/>
                  </a:moveTo>
                  <a:lnTo>
                    <a:pt x="0" y="0"/>
                  </a:lnTo>
                  <a:lnTo>
                    <a:pt x="12700" y="1270000"/>
                  </a:lnTo>
                  <a:lnTo>
                    <a:pt x="520700" y="1270000"/>
                  </a:lnTo>
                  <a:close/>
                </a:path>
              </a:pathLst>
            </a:custGeom>
            <a:solidFill>
              <a:srgbClr val="009900"/>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algn="ctr">
                <a:lnSpc>
                  <a:spcPct val="90000"/>
                </a:lnSpc>
                <a:spcBef>
                  <a:spcPct val="50000"/>
                </a:spcBef>
                <a:buClr>
                  <a:srgbClr val="7D0900"/>
                </a:buClr>
              </a:pPr>
              <a:endParaRPr lang="en-ZA" smtClean="0">
                <a:solidFill>
                  <a:srgbClr val="000000"/>
                </a:solidFill>
              </a:endParaRPr>
            </a:p>
          </p:txBody>
        </p:sp>
      </p:grpSp>
      <p:sp>
        <p:nvSpPr>
          <p:cNvPr id="2" name="TextBox 1"/>
          <p:cNvSpPr txBox="1"/>
          <p:nvPr/>
        </p:nvSpPr>
        <p:spPr>
          <a:xfrm>
            <a:off x="651437" y="1088571"/>
            <a:ext cx="7097748" cy="3970318"/>
          </a:xfrm>
          <a:prstGeom prst="rect">
            <a:avLst/>
          </a:prstGeom>
          <a:noFill/>
        </p:spPr>
        <p:txBody>
          <a:bodyPr wrap="square" rtlCol="0">
            <a:spAutoFit/>
          </a:bodyPr>
          <a:lstStyle/>
          <a:p>
            <a:pPr algn="ctr"/>
            <a:r>
              <a:rPr lang="en-ZA" sz="6600" dirty="0" smtClean="0">
                <a:solidFill>
                  <a:prstClr val="white"/>
                </a:solidFill>
                <a:latin typeface="Arial Black" panose="020B0A04020102020204" pitchFamily="34" charset="0"/>
              </a:rPr>
              <a:t>PROGRAMME 3</a:t>
            </a:r>
          </a:p>
          <a:p>
            <a:pPr algn="ctr"/>
            <a:endParaRPr lang="en-ZA" sz="6600" dirty="0">
              <a:solidFill>
                <a:prstClr val="white"/>
              </a:solidFill>
              <a:latin typeface="Arial Black" panose="020B0A04020102020204" pitchFamily="34" charset="0"/>
            </a:endParaRPr>
          </a:p>
          <a:p>
            <a:pPr algn="ctr"/>
            <a:r>
              <a:rPr lang="en-ZA" sz="5400" dirty="0" smtClean="0">
                <a:solidFill>
                  <a:prstClr val="white"/>
                </a:solidFill>
                <a:latin typeface="Arial Black" panose="020B0A04020102020204" pitchFamily="34" charset="0"/>
              </a:rPr>
              <a:t>REHABILITATION</a:t>
            </a:r>
            <a:endParaRPr lang="en-ZA" sz="5400" dirty="0">
              <a:solidFill>
                <a:prstClr val="white"/>
              </a:solidFill>
              <a:latin typeface="Arial Black" panose="020B0A04020102020204" pitchFamily="34" charset="0"/>
            </a:endParaRPr>
          </a:p>
        </p:txBody>
      </p:sp>
    </p:spTree>
    <p:extLst>
      <p:ext uri="{BB962C8B-B14F-4D97-AF65-F5344CB8AC3E}">
        <p14:creationId xmlns:p14="http://schemas.microsoft.com/office/powerpoint/2010/main" val="235055514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117813" y="-5101144"/>
            <a:ext cx="906243" cy="11108532"/>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5" name="Title 1"/>
          <p:cNvSpPr txBox="1">
            <a:spLocks/>
          </p:cNvSpPr>
          <p:nvPr/>
        </p:nvSpPr>
        <p:spPr>
          <a:xfrm>
            <a:off x="63103" y="1"/>
            <a:ext cx="10909697" cy="381000"/>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endParaRPr lang="en-US" sz="1400" dirty="0" smtClean="0">
              <a:solidFill>
                <a:srgbClr val="000000"/>
              </a:solidFill>
              <a:ea typeface="+mn-ea"/>
            </a:endParaRPr>
          </a:p>
          <a:p>
            <a:pPr lvl="0" defTabSz="914331" eaLnBrk="1" fontAlgn="auto" hangingPunct="1">
              <a:lnSpc>
                <a:spcPct val="100000"/>
              </a:lnSpc>
              <a:spcBef>
                <a:spcPts val="0"/>
              </a:spcBef>
              <a:spcAft>
                <a:spcPts val="0"/>
              </a:spcAft>
              <a:defRPr/>
            </a:pPr>
            <a:r>
              <a:rPr lang="en-GB" sz="2400" dirty="0" smtClean="0">
                <a:solidFill>
                  <a:srgbClr val="000000"/>
                </a:solidFill>
                <a:ea typeface="+mn-ea"/>
              </a:rPr>
              <a:t>Percentage of inmates receiving psychological services</a:t>
            </a:r>
            <a:endParaRPr lang="en-US" sz="1400" dirty="0">
              <a:solidFill>
                <a:srgbClr val="000000"/>
              </a:solidFill>
              <a:ea typeface="+mn-ea"/>
            </a:endParaRPr>
          </a:p>
        </p:txBody>
      </p:sp>
      <p:sp>
        <p:nvSpPr>
          <p:cNvPr id="8" name="TextBox 7"/>
          <p:cNvSpPr txBox="1"/>
          <p:nvPr/>
        </p:nvSpPr>
        <p:spPr>
          <a:xfrm>
            <a:off x="116464" y="965422"/>
            <a:ext cx="8928319"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1. REGIONAL TARGET VERSUS PERFORMANCE FOR </a:t>
            </a:r>
            <a:r>
              <a:rPr lang="en-GB" sz="1800" b="1" kern="0" dirty="0" smtClean="0">
                <a:solidFill>
                  <a:prstClr val="black"/>
                </a:solidFill>
              </a:rPr>
              <a:t>4</a:t>
            </a:r>
            <a:r>
              <a:rPr lang="en-GB" sz="1800" b="1" kern="0" baseline="30000" dirty="0" smtClean="0">
                <a:solidFill>
                  <a:prstClr val="black"/>
                </a:solidFill>
              </a:rPr>
              <a:t>TH</a:t>
            </a:r>
            <a:r>
              <a:rPr lang="en-GB" sz="1800" b="1" kern="0" dirty="0" smtClean="0">
                <a:solidFill>
                  <a:prstClr val="black"/>
                </a:solidFill>
              </a:rPr>
              <a:t>  QUARTER 2020/2021</a:t>
            </a:r>
            <a:r>
              <a:rPr lang="en-GB" sz="1800" b="1" kern="0" dirty="0">
                <a:solidFill>
                  <a:prstClr val="black"/>
                </a:solidFill>
              </a:rPr>
              <a:t>) </a:t>
            </a:r>
            <a:endParaRPr lang="en-ZA" sz="1800" b="1" kern="0" dirty="0">
              <a:solidFill>
                <a:prstClr val="black"/>
              </a:solidFill>
            </a:endParaRPr>
          </a:p>
        </p:txBody>
      </p:sp>
      <p:sp>
        <p:nvSpPr>
          <p:cNvPr id="9" name="TextBox 8"/>
          <p:cNvSpPr txBox="1"/>
          <p:nvPr/>
        </p:nvSpPr>
        <p:spPr>
          <a:xfrm>
            <a:off x="-141284" y="3104380"/>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2. SOURCE OF </a:t>
            </a:r>
            <a:r>
              <a:rPr lang="en-GB" sz="1800" b="1" kern="0" dirty="0" smtClean="0">
                <a:solidFill>
                  <a:prstClr val="black"/>
                </a:solidFill>
              </a:rPr>
              <a:t>UNDER-ACHIEVEMENT AT MANAGEMENT AREA LEVEL</a:t>
            </a:r>
            <a:endParaRPr lang="en-ZA" sz="1800" b="1" kern="0" dirty="0">
              <a:solidFill>
                <a:prstClr val="black"/>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1535276546"/>
              </p:ext>
            </p:extLst>
          </p:nvPr>
        </p:nvGraphicFramePr>
        <p:xfrm>
          <a:off x="244764" y="1334754"/>
          <a:ext cx="11658600" cy="1584960"/>
        </p:xfrm>
        <a:graphic>
          <a:graphicData uri="http://schemas.openxmlformats.org/drawingml/2006/table">
            <a:tbl>
              <a:tblPr firstRow="1" bandRow="1"/>
              <a:tblGrid>
                <a:gridCol w="1203036">
                  <a:extLst>
                    <a:ext uri="{9D8B030D-6E8A-4147-A177-3AD203B41FA5}">
                      <a16:colId xmlns:a16="http://schemas.microsoft.com/office/drawing/2014/main" xmlns="" val="3171785473"/>
                    </a:ext>
                  </a:extLst>
                </a:gridCol>
                <a:gridCol w="1219200">
                  <a:extLst>
                    <a:ext uri="{9D8B030D-6E8A-4147-A177-3AD203B41FA5}">
                      <a16:colId xmlns:a16="http://schemas.microsoft.com/office/drawing/2014/main" xmlns="" val="3307568538"/>
                    </a:ext>
                  </a:extLst>
                </a:gridCol>
                <a:gridCol w="1463964">
                  <a:extLst>
                    <a:ext uri="{9D8B030D-6E8A-4147-A177-3AD203B41FA5}">
                      <a16:colId xmlns:a16="http://schemas.microsoft.com/office/drawing/2014/main" xmlns="" val="3177246977"/>
                    </a:ext>
                  </a:extLst>
                </a:gridCol>
                <a:gridCol w="1295400">
                  <a:extLst>
                    <a:ext uri="{9D8B030D-6E8A-4147-A177-3AD203B41FA5}">
                      <a16:colId xmlns:a16="http://schemas.microsoft.com/office/drawing/2014/main" xmlns="" val="1905890460"/>
                    </a:ext>
                  </a:extLst>
                </a:gridCol>
                <a:gridCol w="1295400">
                  <a:extLst>
                    <a:ext uri="{9D8B030D-6E8A-4147-A177-3AD203B41FA5}">
                      <a16:colId xmlns:a16="http://schemas.microsoft.com/office/drawing/2014/main" xmlns="" val="551651354"/>
                    </a:ext>
                  </a:extLst>
                </a:gridCol>
                <a:gridCol w="1295400">
                  <a:extLst>
                    <a:ext uri="{9D8B030D-6E8A-4147-A177-3AD203B41FA5}">
                      <a16:colId xmlns:a16="http://schemas.microsoft.com/office/drawing/2014/main" xmlns="" val="106908959"/>
                    </a:ext>
                  </a:extLst>
                </a:gridCol>
                <a:gridCol w="1295400">
                  <a:extLst>
                    <a:ext uri="{9D8B030D-6E8A-4147-A177-3AD203B41FA5}">
                      <a16:colId xmlns:a16="http://schemas.microsoft.com/office/drawing/2014/main" xmlns="" val="2307743238"/>
                    </a:ext>
                  </a:extLst>
                </a:gridCol>
                <a:gridCol w="1295400">
                  <a:extLst>
                    <a:ext uri="{9D8B030D-6E8A-4147-A177-3AD203B41FA5}">
                      <a16:colId xmlns:a16="http://schemas.microsoft.com/office/drawing/2014/main" xmlns="" val="2723634297"/>
                    </a:ext>
                  </a:extLst>
                </a:gridCol>
                <a:gridCol w="1295400">
                  <a:extLst>
                    <a:ext uri="{9D8B030D-6E8A-4147-A177-3AD203B41FA5}">
                      <a16:colId xmlns:a16="http://schemas.microsoft.com/office/drawing/2014/main" xmlns="" val="971921"/>
                    </a:ext>
                  </a:extLst>
                </a:gridCol>
              </a:tblGrid>
              <a:tr h="618453">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REGION</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Q4 TARGET: 2020-2021</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extLst>
                  <a:ext uri="{0D108BD9-81ED-4DB2-BD59-A6C34878D82A}">
                    <a16:rowId xmlns:a16="http://schemas.microsoft.com/office/drawing/2014/main" xmlns="" val="2208647457"/>
                  </a:ext>
                </a:extLst>
              </a:tr>
              <a:tr h="618453">
                <a:tc>
                  <a:txBody>
                    <a:bodyPr/>
                    <a:lstStyle/>
                    <a:p>
                      <a:r>
                        <a:rPr lang="en-ZA" sz="1400" b="1" dirty="0" smtClean="0">
                          <a:latin typeface="Calibri" panose="020F0502020204030204" pitchFamily="34" charset="0"/>
                        </a:rPr>
                        <a:t>FS/ NC</a:t>
                      </a:r>
                      <a:r>
                        <a:rPr lang="en-ZA" sz="1400" b="1" baseline="0" dirty="0" smtClean="0">
                          <a:latin typeface="Calibri" panose="020F0502020204030204" pitchFamily="34" charset="0"/>
                        </a:rPr>
                        <a:t> </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1.66%</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223/19217</a:t>
                      </a:r>
                      <a:b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b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1,16%</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1.67%</a:t>
                      </a:r>
                    </a:p>
                    <a:p>
                      <a:pPr algn="l" fontAlgn="t"/>
                      <a:endParaRPr lang="en-ZA"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446/18988</a:t>
                      </a:r>
                      <a:b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b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2.45%</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1.67%</a:t>
                      </a:r>
                    </a:p>
                    <a:p>
                      <a:pPr algn="l" fontAlgn="t"/>
                      <a:endParaRPr lang="en-ZA"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279/19223   </a:t>
                      </a:r>
                      <a:br>
                        <a:rPr lang="en-ZA" sz="1400" b="1" i="0" u="none" strike="noStrike" dirty="0" smtClean="0">
                          <a:solidFill>
                            <a:schemeClr val="tx1"/>
                          </a:solidFill>
                          <a:effectLst/>
                          <a:latin typeface="Calibri" panose="020F0502020204030204" pitchFamily="34" charset="0"/>
                        </a:rPr>
                      </a:br>
                      <a:r>
                        <a:rPr lang="en-ZA" sz="1400" b="1" i="0" u="none" strike="noStrike" dirty="0" smtClean="0">
                          <a:solidFill>
                            <a:schemeClr val="tx1"/>
                          </a:solidFill>
                          <a:effectLst/>
                          <a:latin typeface="Calibri" panose="020F0502020204030204" pitchFamily="34" charset="0"/>
                        </a:rPr>
                        <a:t>  1,45%</a:t>
                      </a:r>
                    </a:p>
                    <a:p>
                      <a:pPr algn="l" fontAlgn="ctr"/>
                      <a:endParaRPr lang="en-ZA" sz="1400" b="1" i="0" u="none" strike="noStrike" dirty="0" smtClean="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20%</a:t>
                      </a:r>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3009/19223   </a:t>
                      </a:r>
                      <a:br>
                        <a:rPr lang="en-ZA" sz="1400" b="1" i="0" u="none" strike="noStrike" dirty="0" smtClean="0">
                          <a:solidFill>
                            <a:schemeClr val="tx1"/>
                          </a:solidFill>
                          <a:effectLst/>
                          <a:latin typeface="Calibri" panose="020F0502020204030204" pitchFamily="34" charset="0"/>
                        </a:rPr>
                      </a:br>
                      <a:r>
                        <a:rPr lang="en-ZA" sz="1400" b="1" i="0" u="none" strike="noStrike" dirty="0" smtClean="0">
                          <a:solidFill>
                            <a:schemeClr val="tx1"/>
                          </a:solidFill>
                          <a:effectLst/>
                          <a:latin typeface="Calibri" panose="020F0502020204030204" pitchFamily="34" charset="0"/>
                        </a:rPr>
                        <a:t>  15.65%</a:t>
                      </a:r>
                    </a:p>
                    <a:p>
                      <a:pPr algn="l" fontAlgn="ctr"/>
                      <a:endParaRPr lang="en-ZA" sz="1400" b="1" i="0" u="none" strike="noStrike" dirty="0" smtClean="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3893042735"/>
              </p:ext>
            </p:extLst>
          </p:nvPr>
        </p:nvGraphicFramePr>
        <p:xfrm>
          <a:off x="304801" y="3505199"/>
          <a:ext cx="11598563" cy="3169920"/>
        </p:xfrm>
        <a:graphic>
          <a:graphicData uri="http://schemas.openxmlformats.org/drawingml/2006/table">
            <a:tbl>
              <a:tblPr firstRow="1" bandRow="1"/>
              <a:tblGrid>
                <a:gridCol w="1196841">
                  <a:extLst>
                    <a:ext uri="{9D8B030D-6E8A-4147-A177-3AD203B41FA5}">
                      <a16:colId xmlns:a16="http://schemas.microsoft.com/office/drawing/2014/main" xmlns="" val="3171785473"/>
                    </a:ext>
                  </a:extLst>
                </a:gridCol>
                <a:gridCol w="1288729">
                  <a:extLst>
                    <a:ext uri="{9D8B030D-6E8A-4147-A177-3AD203B41FA5}">
                      <a16:colId xmlns:a16="http://schemas.microsoft.com/office/drawing/2014/main" xmlns="" val="3307568538"/>
                    </a:ext>
                  </a:extLst>
                </a:gridCol>
                <a:gridCol w="1380618">
                  <a:extLst>
                    <a:ext uri="{9D8B030D-6E8A-4147-A177-3AD203B41FA5}">
                      <a16:colId xmlns:a16="http://schemas.microsoft.com/office/drawing/2014/main" xmlns="" val="3177246977"/>
                    </a:ext>
                  </a:extLst>
                </a:gridCol>
                <a:gridCol w="1196841">
                  <a:extLst>
                    <a:ext uri="{9D8B030D-6E8A-4147-A177-3AD203B41FA5}">
                      <a16:colId xmlns:a16="http://schemas.microsoft.com/office/drawing/2014/main" xmlns="" val="1905890460"/>
                    </a:ext>
                  </a:extLst>
                </a:gridCol>
                <a:gridCol w="1380618">
                  <a:extLst>
                    <a:ext uri="{9D8B030D-6E8A-4147-A177-3AD203B41FA5}">
                      <a16:colId xmlns:a16="http://schemas.microsoft.com/office/drawing/2014/main" xmlns="" val="551651354"/>
                    </a:ext>
                  </a:extLst>
                </a:gridCol>
                <a:gridCol w="1288729">
                  <a:extLst>
                    <a:ext uri="{9D8B030D-6E8A-4147-A177-3AD203B41FA5}">
                      <a16:colId xmlns:a16="http://schemas.microsoft.com/office/drawing/2014/main" xmlns="" val="106908959"/>
                    </a:ext>
                  </a:extLst>
                </a:gridCol>
                <a:gridCol w="1288729">
                  <a:extLst>
                    <a:ext uri="{9D8B030D-6E8A-4147-A177-3AD203B41FA5}">
                      <a16:colId xmlns:a16="http://schemas.microsoft.com/office/drawing/2014/main" xmlns="" val="2307743238"/>
                    </a:ext>
                  </a:extLst>
                </a:gridCol>
                <a:gridCol w="1288729">
                  <a:extLst>
                    <a:ext uri="{9D8B030D-6E8A-4147-A177-3AD203B41FA5}">
                      <a16:colId xmlns:a16="http://schemas.microsoft.com/office/drawing/2014/main" xmlns="" val="2723634297"/>
                    </a:ext>
                  </a:extLst>
                </a:gridCol>
                <a:gridCol w="1288729">
                  <a:extLst>
                    <a:ext uri="{9D8B030D-6E8A-4147-A177-3AD203B41FA5}">
                      <a16:colId xmlns:a16="http://schemas.microsoft.com/office/drawing/2014/main" xmlns="" val="971921"/>
                    </a:ext>
                  </a:extLst>
                </a:gridCol>
              </a:tblGrid>
              <a:tr h="657993">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REGION</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Q4 TARGET: 2020-2021</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575744">
                <a:tc>
                  <a:txBody>
                    <a:bodyPr/>
                    <a:lstStyle/>
                    <a:p>
                      <a:endParaRPr lang="en-ZA" sz="1400" b="1" dirty="0" smtClean="0">
                        <a:latin typeface="Calibri" panose="020F0502020204030204" pitchFamily="34" charset="0"/>
                        <a:cs typeface="Calibri" panose="020F0502020204030204" pitchFamily="34" charset="0"/>
                      </a:endParaRPr>
                    </a:p>
                    <a:p>
                      <a:r>
                        <a:rPr lang="en-ZA" sz="1400" b="1" dirty="0" smtClean="0">
                          <a:latin typeface="Calibri" panose="020F0502020204030204" pitchFamily="34" charset="0"/>
                          <a:cs typeface="Calibri" panose="020F0502020204030204" pitchFamily="34" charset="0"/>
                        </a:rPr>
                        <a:t>UPINGTON</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smtClean="0">
                          <a:latin typeface="Calibri" panose="020F0502020204030204" pitchFamily="34" charset="0"/>
                          <a:cs typeface="Calibri" panose="020F0502020204030204" pitchFamily="34" charset="0"/>
                        </a:rPr>
                        <a:t>1.66%</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0/1318</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smtClean="0">
                          <a:latin typeface="Calibri" panose="020F0502020204030204" pitchFamily="34" charset="0"/>
                          <a:cs typeface="Calibri" panose="020F0502020204030204" pitchFamily="34" charset="0"/>
                        </a:rPr>
                        <a:t>1.67%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39/1281 (3.04%)</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1.67%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9/1307 (0.69%)</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15%</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76/1307</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5.81%</a:t>
                      </a:r>
                    </a:p>
                    <a:p>
                      <a:pPr algn="l" fontAlgn="ctr"/>
                      <a:endParaRPr lang="en-ZA" sz="1400" b="1" i="0" u="none" strike="noStrike" dirty="0" smtClean="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r h="575744">
                <a:tc>
                  <a:txBody>
                    <a:bodyPr/>
                    <a:lstStyle/>
                    <a:p>
                      <a:r>
                        <a:rPr lang="en-ZA" sz="1400" b="1" dirty="0" smtClean="0">
                          <a:latin typeface="Calibri" panose="020F0502020204030204" pitchFamily="34" charset="0"/>
                          <a:cs typeface="Calibri" panose="020F0502020204030204" pitchFamily="34" charset="0"/>
                        </a:rPr>
                        <a:t>KIMBERLEY</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smtClean="0">
                          <a:latin typeface="Calibri" panose="020F0502020204030204" pitchFamily="34" charset="0"/>
                          <a:cs typeface="Calibri" panose="020F0502020204030204" pitchFamily="34" charset="0"/>
                        </a:rPr>
                        <a:t>1.66%</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0/3118</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smtClean="0">
                          <a:latin typeface="Calibri" panose="020F0502020204030204" pitchFamily="34" charset="0"/>
                          <a:cs typeface="Calibri" panose="020F0502020204030204" pitchFamily="34" charset="0"/>
                        </a:rPr>
                        <a:t>1.67%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0/3078</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smtClean="0">
                          <a:latin typeface="Calibri" panose="020F0502020204030204" pitchFamily="34" charset="0"/>
                          <a:cs typeface="Calibri" panose="020F0502020204030204" pitchFamily="34" charset="0"/>
                        </a:rPr>
                        <a:t>1.67%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0/3107</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15%</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449/3107</a:t>
                      </a:r>
                    </a:p>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14,45%</a:t>
                      </a:r>
                    </a:p>
                    <a:p>
                      <a:pPr algn="l" fontAlgn="ctr"/>
                      <a:endParaRPr lang="en-ZA" sz="1400" b="1" i="0" u="none" strike="noStrike" dirty="0" smtClean="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950242310"/>
                  </a:ext>
                </a:extLst>
              </a:tr>
              <a:tr h="575744">
                <a:tc>
                  <a:txBody>
                    <a:bodyPr/>
                    <a:lstStyle/>
                    <a:p>
                      <a:r>
                        <a:rPr lang="en-ZA" sz="1400" b="1" dirty="0" smtClean="0">
                          <a:latin typeface="Calibri" panose="020F0502020204030204" pitchFamily="34" charset="0"/>
                          <a:cs typeface="Calibri" panose="020F0502020204030204" pitchFamily="34" charset="0"/>
                        </a:rPr>
                        <a:t>BIZZAH MAKHATE</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smtClean="0">
                          <a:latin typeface="Calibri" panose="020F0502020204030204" pitchFamily="34" charset="0"/>
                          <a:cs typeface="Calibri" panose="020F0502020204030204" pitchFamily="34" charset="0"/>
                        </a:rPr>
                        <a:t>1.66%</a:t>
                      </a:r>
                      <a:endParaRPr lang="en-ZA" sz="1400" b="1" dirty="0" smtClean="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42/4013 (1.05%)</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smtClean="0">
                          <a:latin typeface="Calibri" panose="020F0502020204030204" pitchFamily="34" charset="0"/>
                          <a:cs typeface="Calibri" panose="020F0502020204030204" pitchFamily="34" charset="0"/>
                        </a:rPr>
                        <a:t>1.67%</a:t>
                      </a:r>
                      <a:endParaRPr lang="en-ZA" sz="1400" b="1" dirty="0" smtClean="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37/4027 (0.92%)</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smtClean="0">
                          <a:latin typeface="Calibri" panose="020F0502020204030204" pitchFamily="34" charset="0"/>
                          <a:cs typeface="Calibri" panose="020F0502020204030204" pitchFamily="34" charset="0"/>
                        </a:rPr>
                        <a:t>1.67%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159/4005 (3.97%)</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15%</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427/4005</a:t>
                      </a:r>
                    </a:p>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10.66%</a:t>
                      </a:r>
                    </a:p>
                    <a:p>
                      <a:pPr algn="l" fontAlgn="ctr"/>
                      <a:endParaRPr lang="en-ZA" sz="1400" b="1" i="0" u="none" strike="noStrike" dirty="0" smtClean="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356180251"/>
                  </a:ext>
                </a:extLst>
              </a:tr>
              <a:tr h="466078">
                <a:tc>
                  <a:txBody>
                    <a:bodyPr/>
                    <a:lstStyle/>
                    <a:p>
                      <a:r>
                        <a:rPr lang="en-ZA" sz="1400" b="1" dirty="0" smtClean="0">
                          <a:latin typeface="Calibri" panose="020F0502020204030204" pitchFamily="34" charset="0"/>
                          <a:cs typeface="Calibri" panose="020F0502020204030204" pitchFamily="34" charset="0"/>
                        </a:rPr>
                        <a:t>GROENPUNT</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1.66%</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52/4042 (1.29%)</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1.67%</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52/3957 (1.31%)</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1.67%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30/4006 (0.75%)</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15%</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499/4006</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12.46%</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3418693148"/>
                  </a:ext>
                </a:extLst>
              </a:tr>
            </a:tbl>
          </a:graphicData>
        </a:graphic>
      </p:graphicFrame>
    </p:spTree>
    <p:extLst>
      <p:ext uri="{BB962C8B-B14F-4D97-AF65-F5344CB8AC3E}">
        <p14:creationId xmlns:p14="http://schemas.microsoft.com/office/powerpoint/2010/main" val="16712582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486400" y="-5333999"/>
            <a:ext cx="990602" cy="11658602"/>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366032"/>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3181659055"/>
              </p:ext>
            </p:extLst>
          </p:nvPr>
        </p:nvGraphicFramePr>
        <p:xfrm>
          <a:off x="182418" y="1738475"/>
          <a:ext cx="11518899" cy="4526669"/>
        </p:xfrm>
        <a:graphic>
          <a:graphicData uri="http://schemas.openxmlformats.org/drawingml/2006/table">
            <a:tbl>
              <a:tblPr firstRow="1" bandRow="1"/>
              <a:tblGrid>
                <a:gridCol w="1308100">
                  <a:extLst>
                    <a:ext uri="{9D8B030D-6E8A-4147-A177-3AD203B41FA5}">
                      <a16:colId xmlns:a16="http://schemas.microsoft.com/office/drawing/2014/main" xmlns="" val="3171785473"/>
                    </a:ext>
                  </a:extLst>
                </a:gridCol>
                <a:gridCol w="1219200">
                  <a:extLst>
                    <a:ext uri="{9D8B030D-6E8A-4147-A177-3AD203B41FA5}">
                      <a16:colId xmlns:a16="http://schemas.microsoft.com/office/drawing/2014/main" xmlns="" val="3307568538"/>
                    </a:ext>
                  </a:extLst>
                </a:gridCol>
                <a:gridCol w="1143000">
                  <a:extLst>
                    <a:ext uri="{9D8B030D-6E8A-4147-A177-3AD203B41FA5}">
                      <a16:colId xmlns:a16="http://schemas.microsoft.com/office/drawing/2014/main" xmlns="" val="3177246977"/>
                    </a:ext>
                  </a:extLst>
                </a:gridCol>
                <a:gridCol w="1447800">
                  <a:extLst>
                    <a:ext uri="{9D8B030D-6E8A-4147-A177-3AD203B41FA5}">
                      <a16:colId xmlns:a16="http://schemas.microsoft.com/office/drawing/2014/main" xmlns="" val="1905890460"/>
                    </a:ext>
                  </a:extLst>
                </a:gridCol>
                <a:gridCol w="2700482">
                  <a:extLst>
                    <a:ext uri="{9D8B030D-6E8A-4147-A177-3AD203B41FA5}">
                      <a16:colId xmlns:a16="http://schemas.microsoft.com/office/drawing/2014/main" xmlns="" val="551651354"/>
                    </a:ext>
                  </a:extLst>
                </a:gridCol>
                <a:gridCol w="2054760">
                  <a:extLst>
                    <a:ext uri="{9D8B030D-6E8A-4147-A177-3AD203B41FA5}">
                      <a16:colId xmlns:a16="http://schemas.microsoft.com/office/drawing/2014/main" xmlns="" val="106908959"/>
                    </a:ext>
                  </a:extLst>
                </a:gridCol>
                <a:gridCol w="1645557">
                  <a:extLst>
                    <a:ext uri="{9D8B030D-6E8A-4147-A177-3AD203B41FA5}">
                      <a16:colId xmlns:a16="http://schemas.microsoft.com/office/drawing/2014/main" xmlns=""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Q4 TARGET 2020/21</a:t>
                      </a:r>
                      <a:endParaRPr lang="en-US" sz="12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QUARTER 4</a:t>
                      </a:r>
                      <a:br>
                        <a:rPr lang="en-US" sz="1200" b="1" kern="1200" dirty="0" smtClean="0">
                          <a:solidFill>
                            <a:schemeClr val="bg1"/>
                          </a:solidFill>
                          <a:latin typeface="Arial"/>
                          <a:ea typeface=""/>
                          <a:cs typeface="Arial"/>
                        </a:rPr>
                      </a:br>
                      <a:r>
                        <a:rPr lang="en-US" sz="1200" b="1" kern="1200" dirty="0" smtClean="0">
                          <a:solidFill>
                            <a:schemeClr val="bg1"/>
                          </a:solidFill>
                          <a:latin typeface="Arial"/>
                          <a:ea typeface=""/>
                          <a:cs typeface="Arial"/>
                        </a:rPr>
                        <a:t>PERFORMANCE</a:t>
                      </a:r>
                      <a:endParaRPr lang="en-US" sz="12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PERFORMANCE</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ROOT CAUSES</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ASSOCIATED RISKS </a:t>
                      </a:r>
                      <a:endParaRPr lang="en-ZA"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249174">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6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6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6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6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600" b="1" i="0" u="none" strike="noStrike" kern="1200" dirty="0" smtClean="0">
                          <a:solidFill>
                            <a:srgbClr val="000000"/>
                          </a:solidFill>
                          <a:effectLst/>
                          <a:latin typeface="Calibri" panose="020F0502020204030204" pitchFamily="34" charset="0"/>
                          <a:ea typeface="+mn-ea"/>
                          <a:cs typeface="+mn-cs"/>
                        </a:rPr>
                        <a:t>20.00%</a:t>
                      </a:r>
                    </a:p>
                  </a:txBody>
                  <a:tcPr marL="91438" marR="91438" marT="45724" marB="45724">
                    <a:lnT w="6350" cap="flat" cmpd="sng" algn="ctr">
                      <a:solidFill>
                        <a:srgbClr val="1E1918"/>
                      </a:solidFill>
                      <a:prstDash val="solid"/>
                      <a:round/>
                      <a:headEnd type="none" w="med" len="med"/>
                      <a:tailEnd type="none" w="med" len="med"/>
                    </a:lnT>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6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6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6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6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600" b="1" i="0" u="none" strike="noStrike" kern="1200" dirty="0" smtClean="0">
                          <a:solidFill>
                            <a:srgbClr val="000000"/>
                          </a:solidFill>
                          <a:effectLst/>
                          <a:latin typeface="Calibri" panose="020F0502020204030204" pitchFamily="34" charset="0"/>
                          <a:ea typeface="+mn-ea"/>
                          <a:cs typeface="+mn-cs"/>
                        </a:rPr>
                        <a:t>3009/19223   </a:t>
                      </a:r>
                      <a:br>
                        <a:rPr lang="en-US" sz="1600" b="1" i="0" u="none" strike="noStrike" kern="1200" dirty="0" smtClean="0">
                          <a:solidFill>
                            <a:srgbClr val="000000"/>
                          </a:solidFill>
                          <a:effectLst/>
                          <a:latin typeface="Calibri" panose="020F0502020204030204" pitchFamily="34" charset="0"/>
                          <a:ea typeface="+mn-ea"/>
                          <a:cs typeface="+mn-cs"/>
                        </a:rPr>
                      </a:br>
                      <a:r>
                        <a:rPr lang="en-US" sz="1600" b="1" i="0" u="none" strike="noStrike" kern="1200" dirty="0" smtClean="0">
                          <a:solidFill>
                            <a:srgbClr val="000000"/>
                          </a:solidFill>
                          <a:effectLst/>
                          <a:latin typeface="Calibri" panose="020F0502020204030204" pitchFamily="34" charset="0"/>
                          <a:ea typeface="+mn-ea"/>
                          <a:cs typeface="+mn-cs"/>
                        </a:rPr>
                        <a:t>  15.65%</a:t>
                      </a: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rPr>
                        <a:t> KIMBERLEY</a:t>
                      </a:r>
                      <a:br>
                        <a:rPr lang="en-GB" sz="1400" b="1" i="0" u="none" strike="noStrike" dirty="0" smtClean="0">
                          <a:solidFill>
                            <a:srgbClr val="000000"/>
                          </a:solidFill>
                          <a:effectLst/>
                          <a:latin typeface="Calibri" panose="020F0502020204030204" pitchFamily="34" charset="0"/>
                        </a:rPr>
                      </a:br>
                      <a:r>
                        <a:rPr lang="en-GB" sz="1400" b="1" i="0" u="none" strike="noStrike" dirty="0" smtClean="0">
                          <a:solidFill>
                            <a:srgbClr val="000000"/>
                          </a:solidFill>
                          <a:effectLst/>
                          <a:latin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600" b="1" i="0" u="none" strike="noStrike" kern="1200" dirty="0" smtClean="0">
                          <a:solidFill>
                            <a:srgbClr val="000000"/>
                          </a:solidFill>
                          <a:effectLst/>
                          <a:latin typeface="Calibri" panose="020F0502020204030204" pitchFamily="34" charset="0"/>
                          <a:ea typeface="+mn-ea"/>
                          <a:cs typeface="+mn-cs"/>
                        </a:rPr>
                        <a:t>Only one Phycologist is appointed for a Management Area.</a:t>
                      </a:r>
                    </a:p>
                  </a:txBody>
                  <a:tcPr marL="91438" marR="91438" marT="45724" marB="45724">
                    <a:lnL w="6350" cap="flat" cmpd="sng" algn="ctr">
                      <a:solidFill>
                        <a:srgbClr val="1E1918"/>
                      </a:solidFill>
                      <a:prstDash val="solid"/>
                      <a:round/>
                      <a:headEnd type="none" w="med" len="med"/>
                      <a:tailEnd type="none" w="med" len="med"/>
                    </a:lnL>
                    <a:lnT w="6350" cap="flat" cmpd="sng" algn="ctr">
                      <a:solidFill>
                        <a:srgbClr val="1E1918"/>
                      </a:solidFill>
                      <a:prstDash val="solid"/>
                      <a:round/>
                      <a:headEnd type="none" w="med" len="med"/>
                      <a:tailEnd type="none" w="med" len="med"/>
                    </a:lnT>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600" b="1" i="0" u="none" strike="noStrike" kern="1200" dirty="0" smtClean="0">
                          <a:solidFill>
                            <a:schemeClr val="tx1"/>
                          </a:solidFill>
                          <a:effectLst/>
                          <a:latin typeface="Calibri" panose="020F0502020204030204" pitchFamily="34" charset="0"/>
                          <a:ea typeface="+mn-ea"/>
                          <a:cs typeface="+mn-cs"/>
                        </a:rPr>
                        <a:t>Target not achieved.  Vacancies of psychologists impacted on performance of the Region.</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600" b="1" i="0" u="none" strike="noStrike" kern="1200" dirty="0" smtClean="0">
                          <a:solidFill>
                            <a:schemeClr val="tx1"/>
                          </a:solidFill>
                          <a:effectLst/>
                          <a:latin typeface="Calibri" panose="020F0502020204030204" pitchFamily="34" charset="0"/>
                          <a:ea typeface="+mn-ea"/>
                          <a:cs typeface="+mn-cs"/>
                        </a:rPr>
                        <a:t> </a:t>
                      </a:r>
                      <a:r>
                        <a:rPr kumimoji="0" lang="en-US"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Vacancies in the region.</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The process of recruitment is very lengthy and the posts need to be advertised first, before head hunting is following.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kumimoji="0" lang="en-US"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600" b="1" i="0" u="none" strike="noStrike" kern="1200" dirty="0" smtClean="0">
                        <a:solidFill>
                          <a:schemeClr val="tx1"/>
                        </a:solidFill>
                        <a:effectLst/>
                        <a:latin typeface="Calibri" panose="020F0502020204030204" pitchFamily="34" charset="0"/>
                        <a:ea typeface="+mn-ea"/>
                        <a:cs typeface="+mn-cs"/>
                      </a:endParaRP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Vacancies in the region.</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600" b="1" i="0" u="none" strike="noStrike" kern="1200" dirty="0" smtClean="0">
                        <a:solidFill>
                          <a:schemeClr val="tx1"/>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600" b="1" i="0" u="none" strike="noStrike" kern="1200" dirty="0" smtClean="0">
                          <a:solidFill>
                            <a:srgbClr val="000000"/>
                          </a:solidFill>
                          <a:effectLst/>
                          <a:latin typeface="Calibri" panose="020F0502020204030204" pitchFamily="34" charset="0"/>
                          <a:ea typeface="+mn-ea"/>
                          <a:cs typeface="+mn-cs"/>
                        </a:rPr>
                        <a:t>Non placement of offenders, more specific lifers.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600" b="1" i="0" u="none" strike="noStrike" kern="1200" dirty="0" smtClean="0">
                          <a:solidFill>
                            <a:srgbClr val="000000"/>
                          </a:solidFill>
                          <a:effectLst/>
                          <a:latin typeface="Calibri" panose="020F0502020204030204" pitchFamily="34" charset="0"/>
                          <a:ea typeface="+mn-ea"/>
                          <a:cs typeface="+mn-cs"/>
                        </a:rPr>
                        <a:t>Litigations against DCS.</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494333046"/>
                  </a:ext>
                </a:extLst>
              </a:tr>
              <a:tr h="113236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600" b="1" i="0" u="none" strike="noStrike" dirty="0" smtClean="0">
                          <a:solidFill>
                            <a:srgbClr val="000000"/>
                          </a:solidFill>
                          <a:effectLst/>
                          <a:latin typeface="Calibri" panose="020F0502020204030204" pitchFamily="34" charset="0"/>
                        </a:rPr>
                        <a:t> UPINGTON</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4177460664"/>
                  </a:ext>
                </a:extLst>
              </a:tr>
              <a:tr h="37036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rPr>
                        <a:t> BIZZAH </a:t>
                      </a:r>
                      <a:br>
                        <a:rPr lang="en-GB" sz="1400" b="1" i="0" u="none" strike="noStrike" dirty="0" smtClean="0">
                          <a:solidFill>
                            <a:srgbClr val="000000"/>
                          </a:solidFill>
                          <a:effectLst/>
                          <a:latin typeface="Calibri" panose="020F0502020204030204" pitchFamily="34" charset="0"/>
                        </a:rPr>
                      </a:br>
                      <a:r>
                        <a:rPr lang="en-GB" sz="1400" b="1" i="0" u="none" strike="noStrike" dirty="0" smtClean="0">
                          <a:solidFill>
                            <a:srgbClr val="000000"/>
                          </a:solidFill>
                          <a:effectLst/>
                          <a:latin typeface="Calibri" panose="020F0502020204030204" pitchFamily="34" charset="0"/>
                        </a:rPr>
                        <a:t>  MAKHATE</a:t>
                      </a:r>
                    </a:p>
                    <a:p>
                      <a:pPr algn="l" fontAlgn="t"/>
                      <a:r>
                        <a:rPr lang="en-GB" sz="1400" b="1" i="0" u="none" strike="noStrike" dirty="0" smtClean="0">
                          <a:solidFill>
                            <a:srgbClr val="000000"/>
                          </a:solidFill>
                          <a:effectLst/>
                          <a:latin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552197376"/>
                  </a:ext>
                </a:extLst>
              </a:tr>
              <a:tr h="347476">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rPr>
                        <a:t> GROENPUNT </a:t>
                      </a:r>
                    </a:p>
                    <a:p>
                      <a:pPr algn="l" fontAlgn="t"/>
                      <a:r>
                        <a:rPr lang="en-GB" sz="1400" b="1" i="0" u="none" strike="noStrike" dirty="0" smtClean="0">
                          <a:solidFill>
                            <a:srgbClr val="000000"/>
                          </a:solidFill>
                          <a:effectLst/>
                          <a:latin typeface="Calibri" panose="020F0502020204030204" pitchFamily="34" charset="0"/>
                        </a:rPr>
                        <a:t>  </a:t>
                      </a:r>
                    </a:p>
                    <a:p>
                      <a:pPr algn="l" fontAlgn="t"/>
                      <a:endParaRPr lang="en-GB" sz="1400" b="1" i="0" u="none" strike="noStrike" dirty="0" smtClean="0">
                        <a:solidFill>
                          <a:srgbClr val="000000"/>
                        </a:solidFill>
                        <a:effectLst/>
                        <a:latin typeface="Calibri" panose="020F0502020204030204" pitchFamily="34" charset="0"/>
                      </a:endParaRPr>
                    </a:p>
                    <a:p>
                      <a:pPr algn="l" fontAlgn="t"/>
                      <a:endParaRPr lang="en-GB"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950242310"/>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lgn="ctr"/>
            <a:r>
              <a:rPr lang="en-GB" sz="2400" dirty="0"/>
              <a:t>Percentage of inmates receiving psychological services</a:t>
            </a:r>
          </a:p>
        </p:txBody>
      </p:sp>
    </p:spTree>
    <p:extLst>
      <p:ext uri="{BB962C8B-B14F-4D97-AF65-F5344CB8AC3E}">
        <p14:creationId xmlns:p14="http://schemas.microsoft.com/office/powerpoint/2010/main" val="418358522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DBE75937-E151-4B2B-8C64-9A22524FD06C}"/>
              </a:ext>
            </a:extLst>
          </p:cNvPr>
          <p:cNvSpPr/>
          <p:nvPr/>
        </p:nvSpPr>
        <p:spPr>
          <a:xfrm>
            <a:off x="0" y="4292600"/>
            <a:ext cx="12192000" cy="114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6" name="Rectangle 5">
            <a:extLst>
              <a:ext uri="{FF2B5EF4-FFF2-40B4-BE49-F238E27FC236}">
                <a16:creationId xmlns:a16="http://schemas.microsoft.com/office/drawing/2014/main" xmlns="" id="{D9DE8BFE-FE5B-4B85-95C6-4BC24BEA18CB}"/>
              </a:ext>
            </a:extLst>
          </p:cNvPr>
          <p:cNvSpPr/>
          <p:nvPr/>
        </p:nvSpPr>
        <p:spPr>
          <a:xfrm>
            <a:off x="2311400" y="0"/>
            <a:ext cx="11887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7" name="Rectangle 6">
            <a:extLst>
              <a:ext uri="{FF2B5EF4-FFF2-40B4-BE49-F238E27FC236}">
                <a16:creationId xmlns:a16="http://schemas.microsoft.com/office/drawing/2014/main" xmlns="" id="{343C31C0-A678-488B-954D-3C31F9292F64}"/>
              </a:ext>
            </a:extLst>
          </p:cNvPr>
          <p:cNvSpPr/>
          <p:nvPr/>
        </p:nvSpPr>
        <p:spPr>
          <a:xfrm>
            <a:off x="2420173" y="-1"/>
            <a:ext cx="9761728" cy="4292600"/>
          </a:xfrm>
          <a:prstGeom prst="rect">
            <a:avLst/>
          </a:prstGeom>
          <a:solidFill>
            <a:schemeClr val="accent6">
              <a:lumMod val="7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13" name="Rectangle 12">
            <a:extLst>
              <a:ext uri="{FF2B5EF4-FFF2-40B4-BE49-F238E27FC236}">
                <a16:creationId xmlns:a16="http://schemas.microsoft.com/office/drawing/2014/main" xmlns="" id="{6B460027-1BF7-4B04-A53C-BB6E7681BBF8}"/>
              </a:ext>
            </a:extLst>
          </p:cNvPr>
          <p:cNvSpPr/>
          <p:nvPr/>
        </p:nvSpPr>
        <p:spPr>
          <a:xfrm>
            <a:off x="2420173" y="4415868"/>
            <a:ext cx="9761728" cy="2451101"/>
          </a:xfrm>
          <a:prstGeom prst="rect">
            <a:avLst/>
          </a:prstGeom>
          <a:solidFill>
            <a:schemeClr val="accent6">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12" name="Rectangle 11">
            <a:extLst>
              <a:ext uri="{FF2B5EF4-FFF2-40B4-BE49-F238E27FC236}">
                <a16:creationId xmlns:a16="http://schemas.microsoft.com/office/drawing/2014/main" xmlns="" id="{07492E08-0E2F-4761-9D2E-B3813C92F001}"/>
              </a:ext>
            </a:extLst>
          </p:cNvPr>
          <p:cNvSpPr/>
          <p:nvPr/>
        </p:nvSpPr>
        <p:spPr>
          <a:xfrm>
            <a:off x="2908169" y="532169"/>
            <a:ext cx="7851332" cy="3323987"/>
          </a:xfrm>
          <a:prstGeom prst="rect">
            <a:avLst/>
          </a:prstGeom>
        </p:spPr>
        <p:txBody>
          <a:bodyPr wrap="square" lIns="0" tIns="0" rIns="0" bIns="0">
            <a:spAutoFit/>
          </a:bodyPr>
          <a:lstStyle/>
          <a:p>
            <a:pPr fontAlgn="auto">
              <a:spcBef>
                <a:spcPts val="0"/>
              </a:spcBef>
              <a:spcAft>
                <a:spcPts val="0"/>
              </a:spcAft>
            </a:pPr>
            <a:r>
              <a:rPr lang="en-US" sz="5400" dirty="0">
                <a:solidFill>
                  <a:prstClr val="white"/>
                </a:solidFill>
                <a:latin typeface="Consolas" panose="020B0609020204030204"/>
              </a:rPr>
              <a:t>2020/21</a:t>
            </a:r>
          </a:p>
          <a:p>
            <a:pPr fontAlgn="auto">
              <a:spcBef>
                <a:spcPts val="0"/>
              </a:spcBef>
              <a:spcAft>
                <a:spcPts val="0"/>
              </a:spcAft>
            </a:pPr>
            <a:r>
              <a:rPr lang="en-US" sz="5400" dirty="0">
                <a:solidFill>
                  <a:prstClr val="white"/>
                </a:solidFill>
                <a:latin typeface="Consolas" panose="020B0609020204030204"/>
              </a:rPr>
              <a:t>PERFORMANCE TARGETS NOT ACHIEVED DURING QUARTER </a:t>
            </a:r>
            <a:r>
              <a:rPr lang="en-US" sz="5400" dirty="0" smtClean="0">
                <a:solidFill>
                  <a:prstClr val="white"/>
                </a:solidFill>
                <a:latin typeface="Consolas" panose="020B0609020204030204"/>
              </a:rPr>
              <a:t>4</a:t>
            </a:r>
            <a:endParaRPr lang="en-US" sz="5400" dirty="0">
              <a:solidFill>
                <a:prstClr val="white"/>
              </a:solidFill>
              <a:latin typeface="Consolas" panose="020B0609020204030204"/>
            </a:endParaRPr>
          </a:p>
        </p:txBody>
      </p:sp>
    </p:spTree>
    <p:extLst>
      <p:ext uri="{BB962C8B-B14F-4D97-AF65-F5344CB8AC3E}">
        <p14:creationId xmlns:p14="http://schemas.microsoft.com/office/powerpoint/2010/main" val="8946013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045869" y="-5029200"/>
            <a:ext cx="9906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143000"/>
            <a:ext cx="9210961"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4. PROJECT PLAN TO ADDRESS UNDER PERFORMANCE</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3890319663"/>
              </p:ext>
            </p:extLst>
          </p:nvPr>
        </p:nvGraphicFramePr>
        <p:xfrm>
          <a:off x="200891" y="1519259"/>
          <a:ext cx="11671302" cy="3462536"/>
        </p:xfrm>
        <a:graphic>
          <a:graphicData uri="http://schemas.openxmlformats.org/drawingml/2006/table">
            <a:tbl>
              <a:tblPr firstRow="1" bandRow="1"/>
              <a:tblGrid>
                <a:gridCol w="1384300">
                  <a:extLst>
                    <a:ext uri="{9D8B030D-6E8A-4147-A177-3AD203B41FA5}">
                      <a16:colId xmlns:a16="http://schemas.microsoft.com/office/drawing/2014/main" xmlns="" val="3171785473"/>
                    </a:ext>
                  </a:extLst>
                </a:gridCol>
                <a:gridCol w="1447800">
                  <a:extLst>
                    <a:ext uri="{9D8B030D-6E8A-4147-A177-3AD203B41FA5}">
                      <a16:colId xmlns:a16="http://schemas.microsoft.com/office/drawing/2014/main" xmlns="" val="3307568538"/>
                    </a:ext>
                  </a:extLst>
                </a:gridCol>
                <a:gridCol w="1828800">
                  <a:extLst>
                    <a:ext uri="{9D8B030D-6E8A-4147-A177-3AD203B41FA5}">
                      <a16:colId xmlns:a16="http://schemas.microsoft.com/office/drawing/2014/main" xmlns="" val="3177246977"/>
                    </a:ext>
                  </a:extLst>
                </a:gridCol>
                <a:gridCol w="1447800">
                  <a:extLst>
                    <a:ext uri="{9D8B030D-6E8A-4147-A177-3AD203B41FA5}">
                      <a16:colId xmlns:a16="http://schemas.microsoft.com/office/drawing/2014/main" xmlns="" val="1905890460"/>
                    </a:ext>
                  </a:extLst>
                </a:gridCol>
                <a:gridCol w="1447800">
                  <a:extLst>
                    <a:ext uri="{9D8B030D-6E8A-4147-A177-3AD203B41FA5}">
                      <a16:colId xmlns:a16="http://schemas.microsoft.com/office/drawing/2014/main" xmlns="" val="551651354"/>
                    </a:ext>
                  </a:extLst>
                </a:gridCol>
                <a:gridCol w="4114802">
                  <a:extLst>
                    <a:ext uri="{9D8B030D-6E8A-4147-A177-3AD203B41FA5}">
                      <a16:colId xmlns:a16="http://schemas.microsoft.com/office/drawing/2014/main" xmlns="" val="106908959"/>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MANAGEMENT AREA</a:t>
                      </a:r>
                      <a:endParaRPr lang="en-US" sz="14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CORRECTIONAL CENTRE</a:t>
                      </a:r>
                      <a:endParaRPr lang="en-US" sz="14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TIME FRAME</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PROGRESS</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a16="http://schemas.microsoft.com/office/drawing/2014/main" xmlns="" val="2208647457"/>
                  </a:ext>
                </a:extLst>
              </a:tr>
              <a:tr h="187827">
                <a:tc>
                  <a:txBody>
                    <a:bodyPr/>
                    <a:lstStyle/>
                    <a:p>
                      <a:pPr algn="l" fontAlgn="t"/>
                      <a:r>
                        <a:rPr lang="en-GB" sz="1600" b="1" i="0" u="none" strike="noStrike" dirty="0" smtClean="0">
                          <a:solidFill>
                            <a:srgbClr val="000000"/>
                          </a:solidFill>
                          <a:effectLst/>
                          <a:latin typeface="Calibri" panose="020F0502020204030204" pitchFamily="34" charset="0"/>
                        </a:rPr>
                        <a:t> KIMBERLEY</a:t>
                      </a:r>
                    </a:p>
                    <a:p>
                      <a:pPr algn="l" fontAlgn="t"/>
                      <a:r>
                        <a:rPr lang="en-GB" sz="1600" b="1" i="0" u="none" strike="noStrike" dirty="0" smtClean="0">
                          <a:solidFill>
                            <a:srgbClr val="000000"/>
                          </a:solidFill>
                          <a:effectLst/>
                          <a:latin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600" b="1" i="0" u="none" strike="noStrike" kern="1200" dirty="0" smtClean="0">
                          <a:solidFill>
                            <a:srgbClr val="000000"/>
                          </a:solidFill>
                          <a:effectLst/>
                          <a:latin typeface="Calibri" panose="020F0502020204030204" pitchFamily="34" charset="0"/>
                          <a:ea typeface="+mn-ea"/>
                          <a:cs typeface="+mn-cs"/>
                        </a:rPr>
                        <a:t>Only one Phycologist is appointed for a Management Area.</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lang="en-GB" sz="1600" b="1" i="0" u="none" strike="noStrike" dirty="0" smtClean="0">
                          <a:solidFill>
                            <a:srgbClr val="000000"/>
                          </a:solidFill>
                          <a:effectLst/>
                          <a:latin typeface="Calibri" panose="020F0502020204030204" pitchFamily="34" charset="0"/>
                        </a:rPr>
                        <a:t> Vacant post in Kimberley Management Area to be advertised and filled. </a:t>
                      </a:r>
                    </a:p>
                    <a:p>
                      <a:pPr marL="0" marR="0" lvl="0" indent="0" algn="l" defTabSz="914331" rtl="0" eaLnBrk="1" fontAlgn="t" latinLnBrk="0" hangingPunct="1">
                        <a:lnSpc>
                          <a:spcPct val="100000"/>
                        </a:lnSpc>
                        <a:spcBef>
                          <a:spcPts val="0"/>
                        </a:spcBef>
                        <a:spcAft>
                          <a:spcPts val="0"/>
                        </a:spcAft>
                        <a:buClrTx/>
                        <a:buSzTx/>
                        <a:buFontTx/>
                        <a:buNone/>
                        <a:tabLst/>
                        <a:defRPr/>
                      </a:pPr>
                      <a:endParaRPr lang="en-GB" sz="16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lang="en-GB" sz="16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lang="en-GB" sz="16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lang="en-GB" sz="16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lang="en-GB" sz="16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lang="en-GB" sz="16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lang="en-GB" sz="16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HCC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Area Commissioner</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600" b="1" i="0" u="none" strike="noStrike" kern="1200" dirty="0" smtClean="0">
                          <a:solidFill>
                            <a:srgbClr val="000000"/>
                          </a:solidFill>
                          <a:effectLst/>
                          <a:latin typeface="Calibri" panose="020F0502020204030204" pitchFamily="34" charset="0"/>
                          <a:ea typeface="+mn-ea"/>
                          <a:cs typeface="+mn-cs"/>
                        </a:rPr>
                        <a:t>30 June 2021</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600" b="1" i="0" u="none" strike="noStrike" kern="1200" dirty="0" smtClean="0">
                          <a:solidFill>
                            <a:schemeClr val="tx1"/>
                          </a:solidFill>
                          <a:effectLst/>
                          <a:latin typeface="Calibri" panose="020F0502020204030204" pitchFamily="34" charset="0"/>
                          <a:ea typeface="+mn-ea"/>
                          <a:cs typeface="+mn-cs"/>
                        </a:rPr>
                        <a:t>The post of the Psychologist at </a:t>
                      </a:r>
                      <a:r>
                        <a:rPr lang="en-GB" sz="1600" b="1" i="0" u="none" strike="noStrike" kern="1200" dirty="0" err="1" smtClean="0">
                          <a:solidFill>
                            <a:schemeClr val="tx1"/>
                          </a:solidFill>
                          <a:effectLst/>
                          <a:latin typeface="Calibri" panose="020F0502020204030204" pitchFamily="34" charset="0"/>
                          <a:ea typeface="+mn-ea"/>
                          <a:cs typeface="+mn-cs"/>
                        </a:rPr>
                        <a:t>Upington</a:t>
                      </a:r>
                      <a:r>
                        <a:rPr lang="en-GB" sz="1600" b="1" i="0" u="none" strike="noStrike" kern="1200" dirty="0" smtClean="0">
                          <a:solidFill>
                            <a:schemeClr val="tx1"/>
                          </a:solidFill>
                          <a:effectLst/>
                          <a:latin typeface="Calibri" panose="020F0502020204030204" pitchFamily="34" charset="0"/>
                          <a:ea typeface="+mn-ea"/>
                          <a:cs typeface="+mn-cs"/>
                        </a:rPr>
                        <a:t> </a:t>
                      </a:r>
                      <a:r>
                        <a:rPr lang="en-US" sz="1600" b="1" i="0" u="none" strike="noStrike" kern="1200" dirty="0" smtClean="0">
                          <a:solidFill>
                            <a:schemeClr val="tx1"/>
                          </a:solidFill>
                          <a:effectLst/>
                          <a:latin typeface="Calibri" panose="020F0502020204030204" pitchFamily="34" charset="0"/>
                          <a:ea typeface="+mn-ea"/>
                          <a:cs typeface="+mn-cs"/>
                        </a:rPr>
                        <a:t>has been filled from the 01</a:t>
                      </a:r>
                      <a:r>
                        <a:rPr lang="en-US" sz="1600" b="1" i="0" u="none" strike="noStrike" kern="1200" baseline="30000" dirty="0" smtClean="0">
                          <a:solidFill>
                            <a:schemeClr val="tx1"/>
                          </a:solidFill>
                          <a:effectLst/>
                          <a:latin typeface="Calibri" panose="020F0502020204030204" pitchFamily="34" charset="0"/>
                          <a:ea typeface="+mn-ea"/>
                          <a:cs typeface="+mn-cs"/>
                        </a:rPr>
                        <a:t>st</a:t>
                      </a:r>
                      <a:r>
                        <a:rPr lang="en-US" sz="1600" b="1" i="0" u="none" strike="noStrike" kern="1200" dirty="0" smtClean="0">
                          <a:solidFill>
                            <a:schemeClr val="tx1"/>
                          </a:solidFill>
                          <a:effectLst/>
                          <a:latin typeface="Calibri" panose="020F0502020204030204" pitchFamily="34" charset="0"/>
                          <a:ea typeface="+mn-ea"/>
                          <a:cs typeface="+mn-cs"/>
                        </a:rPr>
                        <a:t> February 2021.</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600" b="1" i="0" u="none" strike="noStrike" kern="1200" dirty="0" smtClean="0">
                          <a:solidFill>
                            <a:schemeClr val="tx1"/>
                          </a:solidFill>
                          <a:effectLst/>
                          <a:latin typeface="Calibri" panose="020F0502020204030204" pitchFamily="34" charset="0"/>
                          <a:ea typeface="+mn-ea"/>
                          <a:cs typeface="+mn-cs"/>
                        </a:rPr>
                        <a:t>Although the region has lost a Community Service Psychologist at Kimberley, the region managed to appoint two Community Service Psychologists at </a:t>
                      </a:r>
                      <a:r>
                        <a:rPr lang="en-GB" sz="1600" b="1" i="0" u="none" strike="noStrike" kern="1200" dirty="0" err="1" smtClean="0">
                          <a:solidFill>
                            <a:schemeClr val="tx1"/>
                          </a:solidFill>
                          <a:effectLst/>
                          <a:latin typeface="Calibri" panose="020F0502020204030204" pitchFamily="34" charset="0"/>
                          <a:ea typeface="+mn-ea"/>
                          <a:cs typeface="+mn-cs"/>
                        </a:rPr>
                        <a:t>Grootvlei</a:t>
                      </a:r>
                      <a:r>
                        <a:rPr lang="en-GB" sz="1600" b="1" i="0" u="none" strike="noStrike" kern="1200" dirty="0" smtClean="0">
                          <a:solidFill>
                            <a:schemeClr val="tx1"/>
                          </a:solidFill>
                          <a:effectLst/>
                          <a:latin typeface="Calibri" panose="020F0502020204030204" pitchFamily="34" charset="0"/>
                          <a:ea typeface="+mn-ea"/>
                          <a:cs typeface="+mn-cs"/>
                        </a:rPr>
                        <a:t>.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600" b="1" i="0" u="none" strike="noStrike" kern="1200" dirty="0" smtClean="0">
                          <a:solidFill>
                            <a:schemeClr val="tx1"/>
                          </a:solidFill>
                          <a:effectLst/>
                          <a:latin typeface="Calibri" panose="020F0502020204030204" pitchFamily="34" charset="0"/>
                          <a:ea typeface="+mn-ea"/>
                          <a:cs typeface="+mn-cs"/>
                        </a:rPr>
                        <a:t>The Psychologist left for another department. A request was submitted to advertise the post at Kimberley.</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600" b="1" i="0" u="none" strike="noStrike" kern="1200" dirty="0" smtClean="0">
                        <a:solidFill>
                          <a:schemeClr val="tx1"/>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r h="187827">
                <a:tc>
                  <a:txBody>
                    <a:bodyPr/>
                    <a:lstStyle/>
                    <a:p>
                      <a:pPr algn="l" fontAlgn="t"/>
                      <a:r>
                        <a:rPr lang="en-GB" sz="1400" b="1" i="0" u="none" strike="noStrike" dirty="0" smtClean="0">
                          <a:solidFill>
                            <a:srgbClr val="000000"/>
                          </a:solidFill>
                          <a:effectLst/>
                          <a:latin typeface="Calibri" panose="020F0502020204030204" pitchFamily="34" charset="0"/>
                        </a:rPr>
                        <a:t> BIZZAH MAKHATE</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t" latinLnBrk="0" hangingPunct="1">
                        <a:lnSpc>
                          <a:spcPct val="100000"/>
                        </a:lnSpc>
                        <a:spcBef>
                          <a:spcPts val="0"/>
                        </a:spcBef>
                        <a:spcAft>
                          <a:spcPts val="0"/>
                        </a:spcAft>
                        <a:buClrTx/>
                        <a:buSzTx/>
                        <a:buFontTx/>
                        <a:buNone/>
                        <a:tabLst/>
                        <a:defRPr/>
                      </a:pPr>
                      <a:endParaRPr lang="en-GB"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834060155"/>
                  </a:ext>
                </a:extLst>
              </a:tr>
              <a:tr h="494607">
                <a:tc>
                  <a:txBody>
                    <a:bodyPr/>
                    <a:lstStyle/>
                    <a:p>
                      <a:pPr algn="l" fontAlgn="t"/>
                      <a:r>
                        <a:rPr lang="en-GB" sz="1400" b="1" i="0" u="none" strike="noStrike" dirty="0" smtClean="0">
                          <a:solidFill>
                            <a:srgbClr val="000000"/>
                          </a:solidFill>
                          <a:effectLst/>
                          <a:latin typeface="Calibri" panose="020F0502020204030204" pitchFamily="34" charset="0"/>
                        </a:rPr>
                        <a:t> GROENPUNT</a:t>
                      </a:r>
                      <a:endParaRPr lang="en-GB"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algn="l" fontAlgn="t"/>
                      <a:endPar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950242310"/>
                  </a:ext>
                </a:extLst>
              </a:tr>
              <a:tr h="297873">
                <a:tc>
                  <a:txBody>
                    <a:bodyPr/>
                    <a:lstStyle/>
                    <a:p>
                      <a:pPr algn="l" fontAlgn="t"/>
                      <a:r>
                        <a:rPr lang="en-GB" sz="1400" b="1" i="0" u="none" strike="noStrike" dirty="0" smtClean="0">
                          <a:solidFill>
                            <a:srgbClr val="000000"/>
                          </a:solidFill>
                          <a:effectLst/>
                          <a:latin typeface="Calibri" panose="020F0502020204030204" pitchFamily="34" charset="0"/>
                        </a:rPr>
                        <a:t> UPINGTON</a:t>
                      </a:r>
                      <a:endParaRPr lang="en-GB"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extLst>
                  <a:ext uri="{0D108BD9-81ED-4DB2-BD59-A6C34878D82A}">
                    <a16:rowId xmlns:a16="http://schemas.microsoft.com/office/drawing/2014/main" xmlns="" val="540776377"/>
                  </a:ext>
                </a:extLst>
              </a:tr>
            </a:tbl>
          </a:graphicData>
        </a:graphic>
      </p:graphicFrame>
      <p:sp>
        <p:nvSpPr>
          <p:cNvPr id="13" name="Title 1"/>
          <p:cNvSpPr txBox="1">
            <a:spLocks/>
          </p:cNvSpPr>
          <p:nvPr/>
        </p:nvSpPr>
        <p:spPr>
          <a:xfrm>
            <a:off x="63103" y="0"/>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2400" kern="0" dirty="0" smtClean="0">
                <a:solidFill>
                  <a:srgbClr val="FFFFFF"/>
                </a:solidFill>
                <a:latin typeface="Arial Black" panose="020B0A04020102020204" pitchFamily="34" charset="0"/>
              </a:rPr>
              <a:t>PLAN TO ADDRESS UNDER PERFORMANCE:</a:t>
            </a:r>
          </a:p>
          <a:p>
            <a:pPr lvl="0" defTabSz="914331" eaLnBrk="1" fontAlgn="auto" hangingPunct="1">
              <a:lnSpc>
                <a:spcPct val="100000"/>
              </a:lnSpc>
              <a:spcBef>
                <a:spcPts val="0"/>
              </a:spcBef>
              <a:spcAft>
                <a:spcPts val="0"/>
              </a:spcAft>
              <a:defRPr/>
            </a:pPr>
            <a:r>
              <a:rPr lang="en-GB" dirty="0">
                <a:solidFill>
                  <a:srgbClr val="000000"/>
                </a:solidFill>
              </a:rPr>
              <a:t>Percentage of inmates receiving psychological services</a:t>
            </a:r>
            <a:endParaRPr lang="en-US" dirty="0">
              <a:solidFill>
                <a:srgbClr val="000000"/>
              </a:solidFill>
            </a:endParaRPr>
          </a:p>
          <a:p>
            <a:pPr algn="ctr"/>
            <a:endParaRPr lang="en-ZA" dirty="0"/>
          </a:p>
          <a:p>
            <a:endParaRPr lang="en-GB" sz="3200" kern="0" dirty="0">
              <a:solidFill>
                <a:srgbClr val="FFFFFF"/>
              </a:solidFill>
              <a:latin typeface="Arial Black" panose="020B0A04020102020204" pitchFamily="34" charset="0"/>
            </a:endParaRPr>
          </a:p>
        </p:txBody>
      </p:sp>
    </p:spTree>
    <p:extLst>
      <p:ext uri="{BB962C8B-B14F-4D97-AF65-F5344CB8AC3E}">
        <p14:creationId xmlns:p14="http://schemas.microsoft.com/office/powerpoint/2010/main" val="28860002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pattFill prst="trellis">
          <a:fgClr>
            <a:srgbClr val="FFFFFF"/>
          </a:fgClr>
          <a:bgClr>
            <a:srgbClr val="BCEABC"/>
          </a:bgClr>
        </a:pattFill>
        <a:effectLst/>
      </p:bgPr>
    </p:bg>
    <p:spTree>
      <p:nvGrpSpPr>
        <p:cNvPr id="1" name=""/>
        <p:cNvGrpSpPr/>
        <p:nvPr/>
      </p:nvGrpSpPr>
      <p:grpSpPr>
        <a:xfrm>
          <a:off x="0" y="0"/>
          <a:ext cx="0" cy="0"/>
          <a:chOff x="0" y="0"/>
          <a:chExt cx="0" cy="0"/>
        </a:xfrm>
      </p:grpSpPr>
      <p:grpSp>
        <p:nvGrpSpPr>
          <p:cNvPr id="7" name="Group 6"/>
          <p:cNvGrpSpPr/>
          <p:nvPr/>
        </p:nvGrpSpPr>
        <p:grpSpPr>
          <a:xfrm>
            <a:off x="65498" y="-21773"/>
            <a:ext cx="8392701" cy="6270173"/>
            <a:chOff x="65499" y="-21773"/>
            <a:chExt cx="7302314" cy="5185651"/>
          </a:xfrm>
        </p:grpSpPr>
        <p:sp>
          <p:nvSpPr>
            <p:cNvPr id="3" name="Rectangle: Top Corners Rounded 24">
              <a:extLst>
                <a:ext uri="{FF2B5EF4-FFF2-40B4-BE49-F238E27FC236}">
                  <a16:creationId xmlns:a16="http://schemas.microsoft.com/office/drawing/2014/main" xmlns="" id="{0DC4C310-37AB-43E0-9D8B-683A5AE91EB8}"/>
                </a:ext>
              </a:extLst>
            </p:cNvPr>
            <p:cNvSpPr/>
            <p:nvPr/>
          </p:nvSpPr>
          <p:spPr>
            <a:xfrm rot="10800000">
              <a:off x="575313" y="-10887"/>
              <a:ext cx="6282685" cy="5174765"/>
            </a:xfrm>
            <a:prstGeom prst="round2SameRect">
              <a:avLst>
                <a:gd name="adj1" fmla="val 13687"/>
                <a:gd name="adj2" fmla="val 0"/>
              </a:avLst>
            </a:prstGeom>
            <a:gradFill flip="none" rotWithShape="1">
              <a:gsLst>
                <a:gs pos="99000">
                  <a:srgbClr val="00CC99"/>
                </a:gs>
                <a:gs pos="1000">
                  <a:srgbClr val="009900"/>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Isosceles Triangle 3"/>
            <p:cNvSpPr/>
            <p:nvPr/>
          </p:nvSpPr>
          <p:spPr bwMode="auto">
            <a:xfrm>
              <a:off x="6847113" y="-21773"/>
              <a:ext cx="520700" cy="1270000"/>
            </a:xfrm>
            <a:custGeom>
              <a:avLst/>
              <a:gdLst>
                <a:gd name="connsiteX0" fmla="*/ 0 w 431800"/>
                <a:gd name="connsiteY0" fmla="*/ 1143000 h 1143000"/>
                <a:gd name="connsiteX1" fmla="*/ 215900 w 431800"/>
                <a:gd name="connsiteY1" fmla="*/ 0 h 1143000"/>
                <a:gd name="connsiteX2" fmla="*/ 431800 w 431800"/>
                <a:gd name="connsiteY2" fmla="*/ 1143000 h 1143000"/>
                <a:gd name="connsiteX3" fmla="*/ 0 w 431800"/>
                <a:gd name="connsiteY3" fmla="*/ 1143000 h 1143000"/>
                <a:gd name="connsiteX0" fmla="*/ 0 w 647700"/>
                <a:gd name="connsiteY0" fmla="*/ 1117600 h 1117600"/>
                <a:gd name="connsiteX1" fmla="*/ 647700 w 647700"/>
                <a:gd name="connsiteY1" fmla="*/ 0 h 1117600"/>
                <a:gd name="connsiteX2" fmla="*/ 431800 w 647700"/>
                <a:gd name="connsiteY2" fmla="*/ 1117600 h 1117600"/>
                <a:gd name="connsiteX3" fmla="*/ 0 w 647700"/>
                <a:gd name="connsiteY3" fmla="*/ 1117600 h 1117600"/>
                <a:gd name="connsiteX0" fmla="*/ 0 w 647700"/>
                <a:gd name="connsiteY0" fmla="*/ 1117600 h 1244600"/>
                <a:gd name="connsiteX1" fmla="*/ 647700 w 647700"/>
                <a:gd name="connsiteY1" fmla="*/ 0 h 1244600"/>
                <a:gd name="connsiteX2" fmla="*/ 558800 w 647700"/>
                <a:gd name="connsiteY2" fmla="*/ 1244600 h 1244600"/>
                <a:gd name="connsiteX3" fmla="*/ 0 w 647700"/>
                <a:gd name="connsiteY3" fmla="*/ 1117600 h 1244600"/>
                <a:gd name="connsiteX0" fmla="*/ 0 w 647700"/>
                <a:gd name="connsiteY0" fmla="*/ 1270000 h 1397000"/>
                <a:gd name="connsiteX1" fmla="*/ 647700 w 647700"/>
                <a:gd name="connsiteY1" fmla="*/ 0 h 1397000"/>
                <a:gd name="connsiteX2" fmla="*/ 558800 w 647700"/>
                <a:gd name="connsiteY2" fmla="*/ 1397000 h 1397000"/>
                <a:gd name="connsiteX3" fmla="*/ 0 w 647700"/>
                <a:gd name="connsiteY3" fmla="*/ 1270000 h 1397000"/>
                <a:gd name="connsiteX0" fmla="*/ 0 w 469900"/>
                <a:gd name="connsiteY0" fmla="*/ 1701800 h 1701800"/>
                <a:gd name="connsiteX1" fmla="*/ 469900 w 469900"/>
                <a:gd name="connsiteY1" fmla="*/ 0 h 1701800"/>
                <a:gd name="connsiteX2" fmla="*/ 381000 w 469900"/>
                <a:gd name="connsiteY2" fmla="*/ 1397000 h 1701800"/>
                <a:gd name="connsiteX3" fmla="*/ 0 w 469900"/>
                <a:gd name="connsiteY3" fmla="*/ 1701800 h 1701800"/>
                <a:gd name="connsiteX0" fmla="*/ 0 w 596900"/>
                <a:gd name="connsiteY0" fmla="*/ 1346200 h 1397000"/>
                <a:gd name="connsiteX1" fmla="*/ 596900 w 596900"/>
                <a:gd name="connsiteY1" fmla="*/ 0 h 1397000"/>
                <a:gd name="connsiteX2" fmla="*/ 508000 w 596900"/>
                <a:gd name="connsiteY2" fmla="*/ 1397000 h 1397000"/>
                <a:gd name="connsiteX3" fmla="*/ 0 w 596900"/>
                <a:gd name="connsiteY3" fmla="*/ 1346200 h 1397000"/>
                <a:gd name="connsiteX0" fmla="*/ 0 w 596900"/>
                <a:gd name="connsiteY0" fmla="*/ 1346200 h 1397000"/>
                <a:gd name="connsiteX1" fmla="*/ 596900 w 596900"/>
                <a:gd name="connsiteY1" fmla="*/ 0 h 1397000"/>
                <a:gd name="connsiteX2" fmla="*/ 584200 w 596900"/>
                <a:gd name="connsiteY2" fmla="*/ 1397000 h 1397000"/>
                <a:gd name="connsiteX3" fmla="*/ 0 w 596900"/>
                <a:gd name="connsiteY3" fmla="*/ 1346200 h 1397000"/>
                <a:gd name="connsiteX0" fmla="*/ 0 w 584200"/>
                <a:gd name="connsiteY0" fmla="*/ 1193800 h 1244600"/>
                <a:gd name="connsiteX1" fmla="*/ 495300 w 584200"/>
                <a:gd name="connsiteY1" fmla="*/ 0 h 1244600"/>
                <a:gd name="connsiteX2" fmla="*/ 584200 w 584200"/>
                <a:gd name="connsiteY2" fmla="*/ 1244600 h 1244600"/>
                <a:gd name="connsiteX3" fmla="*/ 0 w 584200"/>
                <a:gd name="connsiteY3" fmla="*/ 1193800 h 1244600"/>
                <a:gd name="connsiteX0" fmla="*/ 0 w 584200"/>
                <a:gd name="connsiteY0" fmla="*/ 1219200 h 1270000"/>
                <a:gd name="connsiteX1" fmla="*/ 571500 w 584200"/>
                <a:gd name="connsiteY1" fmla="*/ 0 h 1270000"/>
                <a:gd name="connsiteX2" fmla="*/ 584200 w 584200"/>
                <a:gd name="connsiteY2" fmla="*/ 1270000 h 1270000"/>
                <a:gd name="connsiteX3" fmla="*/ 0 w 584200"/>
                <a:gd name="connsiteY3" fmla="*/ 12192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95300 w 495300"/>
                <a:gd name="connsiteY0" fmla="*/ 1193800 h 1270000"/>
                <a:gd name="connsiteX1" fmla="*/ 0 w 495300"/>
                <a:gd name="connsiteY1" fmla="*/ 0 h 1270000"/>
                <a:gd name="connsiteX2" fmla="*/ 12700 w 495300"/>
                <a:gd name="connsiteY2" fmla="*/ 1270000 h 1270000"/>
                <a:gd name="connsiteX3" fmla="*/ 495300 w 495300"/>
                <a:gd name="connsiteY3" fmla="*/ 1193800 h 1270000"/>
                <a:gd name="connsiteX0" fmla="*/ 520700 w 520700"/>
                <a:gd name="connsiteY0" fmla="*/ 1270000 h 1270000"/>
                <a:gd name="connsiteX1" fmla="*/ 0 w 520700"/>
                <a:gd name="connsiteY1" fmla="*/ 0 h 1270000"/>
                <a:gd name="connsiteX2" fmla="*/ 12700 w 520700"/>
                <a:gd name="connsiteY2" fmla="*/ 1270000 h 1270000"/>
                <a:gd name="connsiteX3" fmla="*/ 520700 w 5207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20700" h="1270000">
                  <a:moveTo>
                    <a:pt x="520700" y="1270000"/>
                  </a:moveTo>
                  <a:lnTo>
                    <a:pt x="0" y="0"/>
                  </a:lnTo>
                  <a:lnTo>
                    <a:pt x="12700" y="1270000"/>
                  </a:lnTo>
                  <a:lnTo>
                    <a:pt x="520700" y="1270000"/>
                  </a:lnTo>
                  <a:close/>
                </a:path>
              </a:pathLst>
            </a:custGeom>
            <a:solidFill>
              <a:srgbClr val="009900"/>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marL="0" marR="0" indent="0" algn="ctr" defTabSz="914400" rtl="0" eaLnBrk="1" fontAlgn="base" latinLnBrk="0" hangingPunct="1">
                <a:lnSpc>
                  <a:spcPct val="90000"/>
                </a:lnSpc>
                <a:spcBef>
                  <a:spcPct val="50000"/>
                </a:spcBef>
                <a:spcAft>
                  <a:spcPct val="0"/>
                </a:spcAft>
                <a:buClr>
                  <a:schemeClr val="bg2"/>
                </a:buClr>
                <a:buSzTx/>
                <a:buFontTx/>
                <a:buNone/>
                <a:tabLst/>
              </a:pPr>
              <a:endParaRPr kumimoji="0" lang="en-ZA" sz="1400" b="0" i="0" u="none" strike="noStrike" cap="none" normalizeH="0" baseline="0" smtClean="0">
                <a:ln>
                  <a:noFill/>
                </a:ln>
                <a:solidFill>
                  <a:schemeClr val="tx1"/>
                </a:solidFill>
                <a:effectLst/>
                <a:latin typeface="Arial" charset="0"/>
                <a:cs typeface="Arial" charset="0"/>
              </a:endParaRPr>
            </a:p>
          </p:txBody>
        </p:sp>
        <p:sp>
          <p:nvSpPr>
            <p:cNvPr id="6" name="Isosceles Triangle 3"/>
            <p:cNvSpPr/>
            <p:nvPr/>
          </p:nvSpPr>
          <p:spPr bwMode="auto">
            <a:xfrm rot="10800000" flipV="1">
              <a:off x="65499" y="-10887"/>
              <a:ext cx="520700" cy="1270000"/>
            </a:xfrm>
            <a:custGeom>
              <a:avLst/>
              <a:gdLst>
                <a:gd name="connsiteX0" fmla="*/ 0 w 431800"/>
                <a:gd name="connsiteY0" fmla="*/ 1143000 h 1143000"/>
                <a:gd name="connsiteX1" fmla="*/ 215900 w 431800"/>
                <a:gd name="connsiteY1" fmla="*/ 0 h 1143000"/>
                <a:gd name="connsiteX2" fmla="*/ 431800 w 431800"/>
                <a:gd name="connsiteY2" fmla="*/ 1143000 h 1143000"/>
                <a:gd name="connsiteX3" fmla="*/ 0 w 431800"/>
                <a:gd name="connsiteY3" fmla="*/ 1143000 h 1143000"/>
                <a:gd name="connsiteX0" fmla="*/ 0 w 647700"/>
                <a:gd name="connsiteY0" fmla="*/ 1117600 h 1117600"/>
                <a:gd name="connsiteX1" fmla="*/ 647700 w 647700"/>
                <a:gd name="connsiteY1" fmla="*/ 0 h 1117600"/>
                <a:gd name="connsiteX2" fmla="*/ 431800 w 647700"/>
                <a:gd name="connsiteY2" fmla="*/ 1117600 h 1117600"/>
                <a:gd name="connsiteX3" fmla="*/ 0 w 647700"/>
                <a:gd name="connsiteY3" fmla="*/ 1117600 h 1117600"/>
                <a:gd name="connsiteX0" fmla="*/ 0 w 647700"/>
                <a:gd name="connsiteY0" fmla="*/ 1117600 h 1244600"/>
                <a:gd name="connsiteX1" fmla="*/ 647700 w 647700"/>
                <a:gd name="connsiteY1" fmla="*/ 0 h 1244600"/>
                <a:gd name="connsiteX2" fmla="*/ 558800 w 647700"/>
                <a:gd name="connsiteY2" fmla="*/ 1244600 h 1244600"/>
                <a:gd name="connsiteX3" fmla="*/ 0 w 647700"/>
                <a:gd name="connsiteY3" fmla="*/ 1117600 h 1244600"/>
                <a:gd name="connsiteX0" fmla="*/ 0 w 647700"/>
                <a:gd name="connsiteY0" fmla="*/ 1270000 h 1397000"/>
                <a:gd name="connsiteX1" fmla="*/ 647700 w 647700"/>
                <a:gd name="connsiteY1" fmla="*/ 0 h 1397000"/>
                <a:gd name="connsiteX2" fmla="*/ 558800 w 647700"/>
                <a:gd name="connsiteY2" fmla="*/ 1397000 h 1397000"/>
                <a:gd name="connsiteX3" fmla="*/ 0 w 647700"/>
                <a:gd name="connsiteY3" fmla="*/ 1270000 h 1397000"/>
                <a:gd name="connsiteX0" fmla="*/ 0 w 469900"/>
                <a:gd name="connsiteY0" fmla="*/ 1701800 h 1701800"/>
                <a:gd name="connsiteX1" fmla="*/ 469900 w 469900"/>
                <a:gd name="connsiteY1" fmla="*/ 0 h 1701800"/>
                <a:gd name="connsiteX2" fmla="*/ 381000 w 469900"/>
                <a:gd name="connsiteY2" fmla="*/ 1397000 h 1701800"/>
                <a:gd name="connsiteX3" fmla="*/ 0 w 469900"/>
                <a:gd name="connsiteY3" fmla="*/ 1701800 h 1701800"/>
                <a:gd name="connsiteX0" fmla="*/ 0 w 596900"/>
                <a:gd name="connsiteY0" fmla="*/ 1346200 h 1397000"/>
                <a:gd name="connsiteX1" fmla="*/ 596900 w 596900"/>
                <a:gd name="connsiteY1" fmla="*/ 0 h 1397000"/>
                <a:gd name="connsiteX2" fmla="*/ 508000 w 596900"/>
                <a:gd name="connsiteY2" fmla="*/ 1397000 h 1397000"/>
                <a:gd name="connsiteX3" fmla="*/ 0 w 596900"/>
                <a:gd name="connsiteY3" fmla="*/ 1346200 h 1397000"/>
                <a:gd name="connsiteX0" fmla="*/ 0 w 596900"/>
                <a:gd name="connsiteY0" fmla="*/ 1346200 h 1397000"/>
                <a:gd name="connsiteX1" fmla="*/ 596900 w 596900"/>
                <a:gd name="connsiteY1" fmla="*/ 0 h 1397000"/>
                <a:gd name="connsiteX2" fmla="*/ 584200 w 596900"/>
                <a:gd name="connsiteY2" fmla="*/ 1397000 h 1397000"/>
                <a:gd name="connsiteX3" fmla="*/ 0 w 596900"/>
                <a:gd name="connsiteY3" fmla="*/ 1346200 h 1397000"/>
                <a:gd name="connsiteX0" fmla="*/ 0 w 584200"/>
                <a:gd name="connsiteY0" fmla="*/ 1193800 h 1244600"/>
                <a:gd name="connsiteX1" fmla="*/ 495300 w 584200"/>
                <a:gd name="connsiteY1" fmla="*/ 0 h 1244600"/>
                <a:gd name="connsiteX2" fmla="*/ 584200 w 584200"/>
                <a:gd name="connsiteY2" fmla="*/ 1244600 h 1244600"/>
                <a:gd name="connsiteX3" fmla="*/ 0 w 584200"/>
                <a:gd name="connsiteY3" fmla="*/ 1193800 h 1244600"/>
                <a:gd name="connsiteX0" fmla="*/ 0 w 584200"/>
                <a:gd name="connsiteY0" fmla="*/ 1219200 h 1270000"/>
                <a:gd name="connsiteX1" fmla="*/ 571500 w 584200"/>
                <a:gd name="connsiteY1" fmla="*/ 0 h 1270000"/>
                <a:gd name="connsiteX2" fmla="*/ 584200 w 584200"/>
                <a:gd name="connsiteY2" fmla="*/ 1270000 h 1270000"/>
                <a:gd name="connsiteX3" fmla="*/ 0 w 584200"/>
                <a:gd name="connsiteY3" fmla="*/ 12192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95300 w 495300"/>
                <a:gd name="connsiteY0" fmla="*/ 1193800 h 1270000"/>
                <a:gd name="connsiteX1" fmla="*/ 0 w 495300"/>
                <a:gd name="connsiteY1" fmla="*/ 0 h 1270000"/>
                <a:gd name="connsiteX2" fmla="*/ 12700 w 495300"/>
                <a:gd name="connsiteY2" fmla="*/ 1270000 h 1270000"/>
                <a:gd name="connsiteX3" fmla="*/ 495300 w 495300"/>
                <a:gd name="connsiteY3" fmla="*/ 1193800 h 1270000"/>
                <a:gd name="connsiteX0" fmla="*/ 520700 w 520700"/>
                <a:gd name="connsiteY0" fmla="*/ 1270000 h 1270000"/>
                <a:gd name="connsiteX1" fmla="*/ 0 w 520700"/>
                <a:gd name="connsiteY1" fmla="*/ 0 h 1270000"/>
                <a:gd name="connsiteX2" fmla="*/ 12700 w 520700"/>
                <a:gd name="connsiteY2" fmla="*/ 1270000 h 1270000"/>
                <a:gd name="connsiteX3" fmla="*/ 520700 w 5207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20700" h="1270000">
                  <a:moveTo>
                    <a:pt x="520700" y="1270000"/>
                  </a:moveTo>
                  <a:lnTo>
                    <a:pt x="0" y="0"/>
                  </a:lnTo>
                  <a:lnTo>
                    <a:pt x="12700" y="1270000"/>
                  </a:lnTo>
                  <a:lnTo>
                    <a:pt x="520700" y="1270000"/>
                  </a:lnTo>
                  <a:close/>
                </a:path>
              </a:pathLst>
            </a:custGeom>
            <a:solidFill>
              <a:srgbClr val="009900"/>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marL="0" marR="0" indent="0" algn="ctr" defTabSz="914400" rtl="0" eaLnBrk="1" fontAlgn="base" latinLnBrk="0" hangingPunct="1">
                <a:lnSpc>
                  <a:spcPct val="90000"/>
                </a:lnSpc>
                <a:spcBef>
                  <a:spcPct val="50000"/>
                </a:spcBef>
                <a:spcAft>
                  <a:spcPct val="0"/>
                </a:spcAft>
                <a:buClr>
                  <a:schemeClr val="bg2"/>
                </a:buClr>
                <a:buSzTx/>
                <a:buFontTx/>
                <a:buNone/>
                <a:tabLst/>
              </a:pPr>
              <a:endParaRPr kumimoji="0" lang="en-ZA" sz="1400" b="0" i="0" u="none" strike="noStrike" cap="none" normalizeH="0" baseline="0" smtClean="0">
                <a:ln>
                  <a:noFill/>
                </a:ln>
                <a:solidFill>
                  <a:schemeClr val="tx1"/>
                </a:solidFill>
                <a:effectLst/>
                <a:latin typeface="Arial" charset="0"/>
                <a:cs typeface="Arial" charset="0"/>
              </a:endParaRPr>
            </a:p>
          </p:txBody>
        </p:sp>
      </p:grpSp>
      <p:sp>
        <p:nvSpPr>
          <p:cNvPr id="2" name="TextBox 1"/>
          <p:cNvSpPr txBox="1"/>
          <p:nvPr/>
        </p:nvSpPr>
        <p:spPr>
          <a:xfrm>
            <a:off x="651437" y="1088571"/>
            <a:ext cx="7097748" cy="4154984"/>
          </a:xfrm>
          <a:prstGeom prst="rect">
            <a:avLst/>
          </a:prstGeom>
          <a:noFill/>
        </p:spPr>
        <p:txBody>
          <a:bodyPr wrap="square" rtlCol="0">
            <a:spAutoFit/>
          </a:bodyPr>
          <a:lstStyle/>
          <a:p>
            <a:pPr algn="ctr"/>
            <a:r>
              <a:rPr lang="en-ZA" sz="6600" dirty="0" smtClean="0">
                <a:solidFill>
                  <a:prstClr val="white"/>
                </a:solidFill>
                <a:latin typeface="Arial Black" panose="020B0A04020102020204" pitchFamily="34" charset="0"/>
              </a:rPr>
              <a:t>PROGRAMME 4</a:t>
            </a:r>
          </a:p>
          <a:p>
            <a:pPr algn="ctr"/>
            <a:endParaRPr lang="en-ZA" sz="6600" dirty="0">
              <a:solidFill>
                <a:prstClr val="white"/>
              </a:solidFill>
              <a:latin typeface="Arial Black" panose="020B0A04020102020204" pitchFamily="34" charset="0"/>
            </a:endParaRPr>
          </a:p>
          <a:p>
            <a:pPr algn="ctr"/>
            <a:r>
              <a:rPr lang="en-ZA" sz="6600" dirty="0" smtClean="0">
                <a:solidFill>
                  <a:prstClr val="white"/>
                </a:solidFill>
                <a:latin typeface="Arial Black" panose="020B0A04020102020204" pitchFamily="34" charset="0"/>
              </a:rPr>
              <a:t>CARE</a:t>
            </a:r>
            <a:endParaRPr lang="en-ZA" sz="6600" dirty="0">
              <a:solidFill>
                <a:prstClr val="white"/>
              </a:solidFill>
              <a:latin typeface="Arial Black" panose="020B0A04020102020204" pitchFamily="34" charset="0"/>
            </a:endParaRPr>
          </a:p>
        </p:txBody>
      </p:sp>
    </p:spTree>
    <p:extLst>
      <p:ext uri="{BB962C8B-B14F-4D97-AF65-F5344CB8AC3E}">
        <p14:creationId xmlns:p14="http://schemas.microsoft.com/office/powerpoint/2010/main" val="34720158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189935" y="-5173264"/>
            <a:ext cx="762001" cy="11108532"/>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5" name="Title 1"/>
          <p:cNvSpPr txBox="1">
            <a:spLocks/>
          </p:cNvSpPr>
          <p:nvPr/>
        </p:nvSpPr>
        <p:spPr>
          <a:xfrm>
            <a:off x="63103" y="1"/>
            <a:ext cx="10909697" cy="381000"/>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1800" kern="0" dirty="0" smtClean="0">
                <a:solidFill>
                  <a:schemeClr val="bg1"/>
                </a:solidFill>
                <a:latin typeface="Arial Black" panose="020B0A04020102020204" pitchFamily="34" charset="0"/>
              </a:rPr>
              <a:t>PERFORMANCE INDICATOR NOT ACHIEVED:</a:t>
            </a:r>
            <a:endParaRPr lang="en-US" sz="1800" dirty="0" smtClean="0">
              <a:solidFill>
                <a:srgbClr val="000000"/>
              </a:solidFill>
              <a:ea typeface="+mn-ea"/>
            </a:endParaRPr>
          </a:p>
          <a:p>
            <a:pPr lvl="0" defTabSz="914331" eaLnBrk="1" fontAlgn="auto" hangingPunct="1">
              <a:lnSpc>
                <a:spcPct val="100000"/>
              </a:lnSpc>
              <a:spcBef>
                <a:spcPts val="0"/>
              </a:spcBef>
              <a:spcAft>
                <a:spcPts val="0"/>
              </a:spcAft>
              <a:defRPr/>
            </a:pPr>
            <a:r>
              <a:rPr lang="en-GB" dirty="0">
                <a:solidFill>
                  <a:srgbClr val="000000"/>
                </a:solidFill>
                <a:ea typeface="+mn-ea"/>
              </a:rPr>
              <a:t>Offenders TB (new Pulmonary) Cure Rate </a:t>
            </a:r>
          </a:p>
        </p:txBody>
      </p:sp>
      <p:sp>
        <p:nvSpPr>
          <p:cNvPr id="8" name="TextBox 7"/>
          <p:cNvSpPr txBox="1"/>
          <p:nvPr/>
        </p:nvSpPr>
        <p:spPr>
          <a:xfrm>
            <a:off x="116464" y="798508"/>
            <a:ext cx="9865736"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1. REGIONAL TARGET VERSUS PERFORMANCE FOR </a:t>
            </a:r>
            <a:r>
              <a:rPr lang="en-GB" sz="1800" b="1" kern="0" dirty="0" smtClean="0">
                <a:solidFill>
                  <a:prstClr val="black"/>
                </a:solidFill>
              </a:rPr>
              <a:t>4</a:t>
            </a:r>
            <a:r>
              <a:rPr lang="en-GB" sz="1800" b="1" kern="0" baseline="30000" dirty="0" smtClean="0">
                <a:solidFill>
                  <a:prstClr val="black"/>
                </a:solidFill>
              </a:rPr>
              <a:t>TH</a:t>
            </a:r>
            <a:r>
              <a:rPr lang="en-GB" sz="1800" b="1" kern="0" dirty="0" smtClean="0">
                <a:solidFill>
                  <a:prstClr val="black"/>
                </a:solidFill>
              </a:rPr>
              <a:t>  QUARTER </a:t>
            </a:r>
            <a:r>
              <a:rPr lang="en-GB" sz="1800" b="1" kern="0" dirty="0">
                <a:solidFill>
                  <a:prstClr val="black"/>
                </a:solidFill>
              </a:rPr>
              <a:t>(2020/2021) </a:t>
            </a:r>
            <a:endParaRPr lang="en-ZA" sz="1800" b="1" kern="0" dirty="0">
              <a:solidFill>
                <a:prstClr val="black"/>
              </a:solidFill>
            </a:endParaRPr>
          </a:p>
        </p:txBody>
      </p:sp>
      <p:sp>
        <p:nvSpPr>
          <p:cNvPr id="9" name="TextBox 8"/>
          <p:cNvSpPr txBox="1"/>
          <p:nvPr/>
        </p:nvSpPr>
        <p:spPr>
          <a:xfrm>
            <a:off x="0" y="3276600"/>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2. SOURCE OF </a:t>
            </a:r>
            <a:r>
              <a:rPr lang="en-GB" sz="1800" b="1" kern="0" dirty="0" smtClean="0">
                <a:solidFill>
                  <a:prstClr val="black"/>
                </a:solidFill>
              </a:rPr>
              <a:t>UNDER-ACHIEVEMENT AT MANAGEMENT AREA LEVEL</a:t>
            </a:r>
            <a:endParaRPr lang="en-ZA" sz="1800" b="1" kern="0" dirty="0">
              <a:solidFill>
                <a:prstClr val="black"/>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1795475471"/>
              </p:ext>
            </p:extLst>
          </p:nvPr>
        </p:nvGraphicFramePr>
        <p:xfrm>
          <a:off x="249383" y="1167840"/>
          <a:ext cx="11658600" cy="1503960"/>
        </p:xfrm>
        <a:graphic>
          <a:graphicData uri="http://schemas.openxmlformats.org/drawingml/2006/table">
            <a:tbl>
              <a:tblPr firstRow="1" bandRow="1"/>
              <a:tblGrid>
                <a:gridCol w="1295400">
                  <a:extLst>
                    <a:ext uri="{9D8B030D-6E8A-4147-A177-3AD203B41FA5}">
                      <a16:colId xmlns:a16="http://schemas.microsoft.com/office/drawing/2014/main" xmlns="" val="3171785473"/>
                    </a:ext>
                  </a:extLst>
                </a:gridCol>
                <a:gridCol w="1126836">
                  <a:extLst>
                    <a:ext uri="{9D8B030D-6E8A-4147-A177-3AD203B41FA5}">
                      <a16:colId xmlns:a16="http://schemas.microsoft.com/office/drawing/2014/main" xmlns="" val="3307568538"/>
                    </a:ext>
                  </a:extLst>
                </a:gridCol>
                <a:gridCol w="1463964">
                  <a:extLst>
                    <a:ext uri="{9D8B030D-6E8A-4147-A177-3AD203B41FA5}">
                      <a16:colId xmlns:a16="http://schemas.microsoft.com/office/drawing/2014/main" xmlns="" val="3177246977"/>
                    </a:ext>
                  </a:extLst>
                </a:gridCol>
                <a:gridCol w="1295400">
                  <a:extLst>
                    <a:ext uri="{9D8B030D-6E8A-4147-A177-3AD203B41FA5}">
                      <a16:colId xmlns:a16="http://schemas.microsoft.com/office/drawing/2014/main" xmlns="" val="1905890460"/>
                    </a:ext>
                  </a:extLst>
                </a:gridCol>
                <a:gridCol w="1295400">
                  <a:extLst>
                    <a:ext uri="{9D8B030D-6E8A-4147-A177-3AD203B41FA5}">
                      <a16:colId xmlns:a16="http://schemas.microsoft.com/office/drawing/2014/main" xmlns="" val="551651354"/>
                    </a:ext>
                  </a:extLst>
                </a:gridCol>
                <a:gridCol w="1295400">
                  <a:extLst>
                    <a:ext uri="{9D8B030D-6E8A-4147-A177-3AD203B41FA5}">
                      <a16:colId xmlns:a16="http://schemas.microsoft.com/office/drawing/2014/main" xmlns="" val="106908959"/>
                    </a:ext>
                  </a:extLst>
                </a:gridCol>
                <a:gridCol w="1295400">
                  <a:extLst>
                    <a:ext uri="{9D8B030D-6E8A-4147-A177-3AD203B41FA5}">
                      <a16:colId xmlns:a16="http://schemas.microsoft.com/office/drawing/2014/main" xmlns="" val="2307743238"/>
                    </a:ext>
                  </a:extLst>
                </a:gridCol>
                <a:gridCol w="1295400">
                  <a:extLst>
                    <a:ext uri="{9D8B030D-6E8A-4147-A177-3AD203B41FA5}">
                      <a16:colId xmlns:a16="http://schemas.microsoft.com/office/drawing/2014/main" xmlns="" val="2723634297"/>
                    </a:ext>
                  </a:extLst>
                </a:gridCol>
                <a:gridCol w="1295400">
                  <a:extLst>
                    <a:ext uri="{9D8B030D-6E8A-4147-A177-3AD203B41FA5}">
                      <a16:colId xmlns:a16="http://schemas.microsoft.com/office/drawing/2014/main" xmlns="" val="971921"/>
                    </a:ext>
                  </a:extLst>
                </a:gridCol>
              </a:tblGrid>
              <a:tr h="559080">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REGION</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Q4 TARGET: 2020-2021</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extLst>
                  <a:ext uri="{0D108BD9-81ED-4DB2-BD59-A6C34878D82A}">
                    <a16:rowId xmlns:a16="http://schemas.microsoft.com/office/drawing/2014/main" xmlns="" val="2208647457"/>
                  </a:ext>
                </a:extLst>
              </a:tr>
              <a:tr h="559080">
                <a:tc>
                  <a:txBody>
                    <a:bodyPr/>
                    <a:lstStyle/>
                    <a:p>
                      <a:r>
                        <a:rPr lang="en-ZA" sz="1400" b="1" dirty="0" smtClean="0">
                          <a:latin typeface="Calibri" panose="020F0502020204030204" pitchFamily="34" charset="0"/>
                        </a:rPr>
                        <a:t>FS/NC</a:t>
                      </a:r>
                      <a:r>
                        <a:rPr lang="en-ZA" sz="1400" b="1" baseline="0" dirty="0" smtClean="0">
                          <a:latin typeface="Calibri" panose="020F0502020204030204" pitchFamily="34" charset="0"/>
                        </a:rPr>
                        <a:t> </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1/1</a:t>
                      </a:r>
                      <a:b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b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100%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90.00%</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½</a:t>
                      </a:r>
                      <a:b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b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50%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90.00%</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3/3</a:t>
                      </a:r>
                      <a:br>
                        <a:rPr lang="en-ZA" sz="1400" b="1" i="0" u="none" strike="noStrike" dirty="0" smtClean="0">
                          <a:solidFill>
                            <a:schemeClr val="tx1"/>
                          </a:solidFill>
                          <a:effectLst/>
                          <a:latin typeface="Calibri" panose="020F0502020204030204" pitchFamily="34" charset="0"/>
                        </a:rPr>
                      </a:br>
                      <a:r>
                        <a:rPr lang="en-ZA" sz="1400" b="1" i="0" u="none" strike="noStrike" dirty="0" smtClean="0">
                          <a:solidFill>
                            <a:schemeClr val="tx1"/>
                          </a:solidFill>
                          <a:effectLst/>
                          <a:latin typeface="Calibri" panose="020F0502020204030204" pitchFamily="34" charset="0"/>
                        </a:rPr>
                        <a:t> 100%</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90.00%</a:t>
                      </a:r>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 5/6</a:t>
                      </a:r>
                      <a:b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b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83.33%</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837929047"/>
              </p:ext>
            </p:extLst>
          </p:nvPr>
        </p:nvGraphicFramePr>
        <p:xfrm>
          <a:off x="270164" y="3876985"/>
          <a:ext cx="11617038" cy="1584960"/>
        </p:xfrm>
        <a:graphic>
          <a:graphicData uri="http://schemas.openxmlformats.org/drawingml/2006/table">
            <a:tbl>
              <a:tblPr firstRow="1" bandRow="1"/>
              <a:tblGrid>
                <a:gridCol w="1290782">
                  <a:extLst>
                    <a:ext uri="{9D8B030D-6E8A-4147-A177-3AD203B41FA5}">
                      <a16:colId xmlns:a16="http://schemas.microsoft.com/office/drawing/2014/main" xmlns="" val="3171785473"/>
                    </a:ext>
                  </a:extLst>
                </a:gridCol>
                <a:gridCol w="1290782">
                  <a:extLst>
                    <a:ext uri="{9D8B030D-6E8A-4147-A177-3AD203B41FA5}">
                      <a16:colId xmlns:a16="http://schemas.microsoft.com/office/drawing/2014/main" xmlns="" val="3307568538"/>
                    </a:ext>
                  </a:extLst>
                </a:gridCol>
                <a:gridCol w="1290782">
                  <a:extLst>
                    <a:ext uri="{9D8B030D-6E8A-4147-A177-3AD203B41FA5}">
                      <a16:colId xmlns:a16="http://schemas.microsoft.com/office/drawing/2014/main" xmlns="" val="3177246977"/>
                    </a:ext>
                  </a:extLst>
                </a:gridCol>
                <a:gridCol w="1290782">
                  <a:extLst>
                    <a:ext uri="{9D8B030D-6E8A-4147-A177-3AD203B41FA5}">
                      <a16:colId xmlns:a16="http://schemas.microsoft.com/office/drawing/2014/main" xmlns="" val="1905890460"/>
                    </a:ext>
                  </a:extLst>
                </a:gridCol>
                <a:gridCol w="1290782">
                  <a:extLst>
                    <a:ext uri="{9D8B030D-6E8A-4147-A177-3AD203B41FA5}">
                      <a16:colId xmlns:a16="http://schemas.microsoft.com/office/drawing/2014/main" xmlns="" val="551651354"/>
                    </a:ext>
                  </a:extLst>
                </a:gridCol>
                <a:gridCol w="1290782">
                  <a:extLst>
                    <a:ext uri="{9D8B030D-6E8A-4147-A177-3AD203B41FA5}">
                      <a16:colId xmlns:a16="http://schemas.microsoft.com/office/drawing/2014/main" xmlns="" val="106908959"/>
                    </a:ext>
                  </a:extLst>
                </a:gridCol>
                <a:gridCol w="1290782">
                  <a:extLst>
                    <a:ext uri="{9D8B030D-6E8A-4147-A177-3AD203B41FA5}">
                      <a16:colId xmlns:a16="http://schemas.microsoft.com/office/drawing/2014/main" xmlns="" val="2307743238"/>
                    </a:ext>
                  </a:extLst>
                </a:gridCol>
                <a:gridCol w="1290782">
                  <a:extLst>
                    <a:ext uri="{9D8B030D-6E8A-4147-A177-3AD203B41FA5}">
                      <a16:colId xmlns:a16="http://schemas.microsoft.com/office/drawing/2014/main" xmlns="" val="2723634297"/>
                    </a:ext>
                  </a:extLst>
                </a:gridCol>
                <a:gridCol w="1290782">
                  <a:extLst>
                    <a:ext uri="{9D8B030D-6E8A-4147-A177-3AD203B41FA5}">
                      <a16:colId xmlns:a16="http://schemas.microsoft.com/office/drawing/2014/main" xmlns="" val="971921"/>
                    </a:ext>
                  </a:extLst>
                </a:gridCol>
              </a:tblGrid>
              <a:tr h="446265">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REGION</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Q4 TARGET: 2020-2021</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624771">
                <a:tc>
                  <a:txBody>
                    <a:bodyPr/>
                    <a:lstStyle/>
                    <a:p>
                      <a:r>
                        <a:rPr lang="en-ZA" sz="1400" b="1" dirty="0" smtClean="0">
                          <a:latin typeface="Calibri" panose="020F0502020204030204" pitchFamily="34" charset="0"/>
                          <a:cs typeface="Calibri" panose="020F0502020204030204" pitchFamily="34" charset="0"/>
                        </a:rPr>
                        <a:t>GROOTVLEI</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0/0</a:t>
                      </a:r>
                      <a:br>
                        <a:rPr lang="en-ZA" sz="1400" b="1" dirty="0" smtClean="0">
                          <a:latin typeface="Calibri" panose="020F0502020204030204" pitchFamily="34" charset="0"/>
                        </a:rPr>
                      </a:br>
                      <a:r>
                        <a:rPr lang="en-ZA" sz="1400" b="1" dirty="0" smtClean="0">
                          <a:latin typeface="Calibri" panose="020F0502020204030204" pitchFamily="34" charset="0"/>
                        </a:rPr>
                        <a:t>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0/1</a:t>
                      </a:r>
                    </a:p>
                    <a:p>
                      <a:r>
                        <a:rPr lang="en-ZA" sz="1400" b="1" dirty="0" smtClean="0">
                          <a:latin typeface="Calibri" panose="020F0502020204030204" pitchFamily="34" charset="0"/>
                        </a:rPr>
                        <a:t>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1/1  </a:t>
                      </a:r>
                      <a:br>
                        <a:rPr lang="en-ZA" sz="1400" b="1" i="0" u="none" strike="noStrike" dirty="0" smtClean="0">
                          <a:solidFill>
                            <a:schemeClr val="tx1"/>
                          </a:solidFill>
                          <a:effectLst/>
                          <a:latin typeface="Calibri" panose="020F0502020204030204" pitchFamily="34" charset="0"/>
                        </a:rPr>
                      </a:br>
                      <a:r>
                        <a:rPr lang="en-ZA" sz="1400" b="1" i="0" u="none" strike="noStrike" dirty="0" smtClean="0">
                          <a:solidFill>
                            <a:schemeClr val="tx1"/>
                          </a:solidFill>
                          <a:effectLst/>
                          <a:latin typeface="Calibri" panose="020F0502020204030204" pitchFamily="34" charset="0"/>
                        </a:rPr>
                        <a:t>  100,00%</a:t>
                      </a:r>
                    </a:p>
                    <a:p>
                      <a:pPr algn="l" fontAlgn="ct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½ </a:t>
                      </a:r>
                      <a:br>
                        <a:rPr lang="en-ZA" sz="1400" b="1" i="0" u="none" strike="noStrike" dirty="0" smtClean="0">
                          <a:solidFill>
                            <a:schemeClr val="tx1"/>
                          </a:solidFill>
                          <a:effectLst/>
                          <a:latin typeface="Calibri" panose="020F0502020204030204" pitchFamily="34" charset="0"/>
                        </a:rPr>
                      </a:br>
                      <a:r>
                        <a:rPr lang="en-ZA" sz="1400" b="1" i="0" u="none" strike="noStrike" dirty="0" smtClean="0">
                          <a:solidFill>
                            <a:schemeClr val="tx1"/>
                          </a:solidFill>
                          <a:effectLst/>
                          <a:latin typeface="Calibri" panose="020F0502020204030204" pitchFamily="34" charset="0"/>
                        </a:rPr>
                        <a:t>  50,00%</a:t>
                      </a:r>
                    </a:p>
                    <a:p>
                      <a:pPr algn="l" fontAlgn="ct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bl>
          </a:graphicData>
        </a:graphic>
      </p:graphicFrame>
    </p:spTree>
    <p:extLst>
      <p:ext uri="{BB962C8B-B14F-4D97-AF65-F5344CB8AC3E}">
        <p14:creationId xmlns:p14="http://schemas.microsoft.com/office/powerpoint/2010/main" val="41066554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448301" y="-5295901"/>
            <a:ext cx="1066801" cy="11658604"/>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240268"/>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2923349581"/>
              </p:ext>
            </p:extLst>
          </p:nvPr>
        </p:nvGraphicFramePr>
        <p:xfrm>
          <a:off x="182418" y="1621141"/>
          <a:ext cx="11518899" cy="3978029"/>
        </p:xfrm>
        <a:graphic>
          <a:graphicData uri="http://schemas.openxmlformats.org/drawingml/2006/table">
            <a:tbl>
              <a:tblPr firstRow="1" bandRow="1"/>
              <a:tblGrid>
                <a:gridCol w="1308100">
                  <a:extLst>
                    <a:ext uri="{9D8B030D-6E8A-4147-A177-3AD203B41FA5}">
                      <a16:colId xmlns:a16="http://schemas.microsoft.com/office/drawing/2014/main" xmlns="" val="3171785473"/>
                    </a:ext>
                  </a:extLst>
                </a:gridCol>
                <a:gridCol w="1219200">
                  <a:extLst>
                    <a:ext uri="{9D8B030D-6E8A-4147-A177-3AD203B41FA5}">
                      <a16:colId xmlns:a16="http://schemas.microsoft.com/office/drawing/2014/main" xmlns="" val="3307568538"/>
                    </a:ext>
                  </a:extLst>
                </a:gridCol>
                <a:gridCol w="1143000">
                  <a:extLst>
                    <a:ext uri="{9D8B030D-6E8A-4147-A177-3AD203B41FA5}">
                      <a16:colId xmlns:a16="http://schemas.microsoft.com/office/drawing/2014/main" xmlns="" val="3177246977"/>
                    </a:ext>
                  </a:extLst>
                </a:gridCol>
                <a:gridCol w="1447800">
                  <a:extLst>
                    <a:ext uri="{9D8B030D-6E8A-4147-A177-3AD203B41FA5}">
                      <a16:colId xmlns:a16="http://schemas.microsoft.com/office/drawing/2014/main" xmlns="" val="1905890460"/>
                    </a:ext>
                  </a:extLst>
                </a:gridCol>
                <a:gridCol w="2090882">
                  <a:extLst>
                    <a:ext uri="{9D8B030D-6E8A-4147-A177-3AD203B41FA5}">
                      <a16:colId xmlns:a16="http://schemas.microsoft.com/office/drawing/2014/main" xmlns="" val="551651354"/>
                    </a:ext>
                  </a:extLst>
                </a:gridCol>
                <a:gridCol w="2057400">
                  <a:extLst>
                    <a:ext uri="{9D8B030D-6E8A-4147-A177-3AD203B41FA5}">
                      <a16:colId xmlns:a16="http://schemas.microsoft.com/office/drawing/2014/main" xmlns="" val="106908959"/>
                    </a:ext>
                  </a:extLst>
                </a:gridCol>
                <a:gridCol w="2252517">
                  <a:extLst>
                    <a:ext uri="{9D8B030D-6E8A-4147-A177-3AD203B41FA5}">
                      <a16:colId xmlns:a16="http://schemas.microsoft.com/office/drawing/2014/main" xmlns=""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Q4 TARGET 2020/21</a:t>
                      </a:r>
                      <a:endParaRPr lang="en-US" sz="12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QUARTER 4</a:t>
                      </a:r>
                      <a:br>
                        <a:rPr lang="en-US" sz="1200" b="1" kern="1200" dirty="0" smtClean="0">
                          <a:solidFill>
                            <a:schemeClr val="bg1"/>
                          </a:solidFill>
                          <a:latin typeface="Arial"/>
                          <a:ea typeface=""/>
                          <a:cs typeface="Arial"/>
                        </a:rPr>
                      </a:br>
                      <a:r>
                        <a:rPr lang="en-US" sz="1200" b="1" kern="1200" dirty="0" smtClean="0">
                          <a:solidFill>
                            <a:schemeClr val="bg1"/>
                          </a:solidFill>
                          <a:latin typeface="Arial"/>
                          <a:ea typeface=""/>
                          <a:cs typeface="Arial"/>
                        </a:rPr>
                        <a:t>PERFORMANCE</a:t>
                      </a:r>
                      <a:endParaRPr lang="en-US" sz="12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PERFORMANCE</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ROOT CAUSES</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ASSOCIATED RISKS </a:t>
                      </a:r>
                      <a:endParaRPr lang="en-ZA"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2749356">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8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8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8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800" b="1" i="0" u="none" strike="noStrike" kern="1200" dirty="0" smtClean="0">
                          <a:solidFill>
                            <a:srgbClr val="000000"/>
                          </a:solidFill>
                          <a:effectLst/>
                          <a:latin typeface="Calibri" panose="020F0502020204030204" pitchFamily="34" charset="0"/>
                          <a:ea typeface="+mn-ea"/>
                          <a:cs typeface="+mn-cs"/>
                        </a:rPr>
                        <a:t>90.00%</a:t>
                      </a:r>
                    </a:p>
                  </a:txBody>
                  <a:tcPr marL="91438" marR="91438" marT="45724" marB="45724">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800" b="1" i="0" u="none" strike="noStrike" kern="1200" dirty="0" smtClean="0">
                          <a:solidFill>
                            <a:srgbClr val="000000"/>
                          </a:solidFill>
                          <a:effectLst/>
                          <a:latin typeface="Calibri" panose="020F0502020204030204" pitchFamily="34" charset="0"/>
                          <a:ea typeface="+mn-ea"/>
                          <a:cs typeface="+mn-cs"/>
                        </a:rPr>
                        <a:t>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8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8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800" b="1" i="0" u="none" strike="noStrike" kern="1200" dirty="0" smtClean="0">
                          <a:solidFill>
                            <a:srgbClr val="000000"/>
                          </a:solidFill>
                          <a:effectLst/>
                          <a:latin typeface="Calibri" panose="020F0502020204030204" pitchFamily="34" charset="0"/>
                          <a:ea typeface="+mn-ea"/>
                          <a:cs typeface="+mn-cs"/>
                        </a:rPr>
                        <a:t>5/6</a:t>
                      </a:r>
                      <a:br>
                        <a:rPr lang="en-US" sz="1800" b="1" i="0" u="none" strike="noStrike" kern="1200" dirty="0" smtClean="0">
                          <a:solidFill>
                            <a:srgbClr val="000000"/>
                          </a:solidFill>
                          <a:effectLst/>
                          <a:latin typeface="Calibri" panose="020F0502020204030204" pitchFamily="34" charset="0"/>
                          <a:ea typeface="+mn-ea"/>
                          <a:cs typeface="+mn-cs"/>
                        </a:rPr>
                      </a:br>
                      <a:r>
                        <a:rPr lang="en-US" sz="1800" b="1" i="0" u="none" strike="noStrike" kern="1200" dirty="0" smtClean="0">
                          <a:solidFill>
                            <a:srgbClr val="000000"/>
                          </a:solidFill>
                          <a:effectLst/>
                          <a:latin typeface="Calibri" panose="020F0502020204030204" pitchFamily="34" charset="0"/>
                          <a:ea typeface="+mn-ea"/>
                          <a:cs typeface="+mn-cs"/>
                        </a:rPr>
                        <a:t> 83.33%</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8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8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800" b="1" i="0" u="none" strike="noStrike" dirty="0" smtClean="0">
                          <a:solidFill>
                            <a:srgbClr val="000000"/>
                          </a:solidFill>
                          <a:effectLst/>
                          <a:latin typeface="Calibri" panose="020F0502020204030204" pitchFamily="34" charset="0"/>
                        </a:rPr>
                        <a:t>  </a:t>
                      </a:r>
                    </a:p>
                    <a:p>
                      <a:pPr algn="l" fontAlgn="t"/>
                      <a:endParaRPr lang="en-GB" sz="1800" b="1" i="0" u="none" strike="noStrike" dirty="0" smtClean="0">
                        <a:solidFill>
                          <a:srgbClr val="000000"/>
                        </a:solidFill>
                        <a:effectLst/>
                        <a:latin typeface="Calibri" panose="020F0502020204030204" pitchFamily="34" charset="0"/>
                      </a:endParaRPr>
                    </a:p>
                    <a:p>
                      <a:pPr algn="l" fontAlgn="t"/>
                      <a:r>
                        <a:rPr lang="en-GB" sz="1800" b="1" i="0" u="none" strike="noStrike" dirty="0" smtClean="0">
                          <a:solidFill>
                            <a:srgbClr val="000000"/>
                          </a:solidFill>
                          <a:effectLst/>
                          <a:latin typeface="Calibri" panose="020F0502020204030204" pitchFamily="34" charset="0"/>
                        </a:rPr>
                        <a:t>GROOTVLEI</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8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800" b="1" i="0" u="none" strike="noStrike" kern="1200" dirty="0" err="1" smtClean="0">
                          <a:solidFill>
                            <a:srgbClr val="000000"/>
                          </a:solidFill>
                          <a:effectLst/>
                          <a:latin typeface="Calibri" panose="020F0502020204030204" pitchFamily="34" charset="0"/>
                          <a:ea typeface="+mn-ea"/>
                          <a:cs typeface="+mn-cs"/>
                        </a:rPr>
                        <a:t>Mangaung</a:t>
                      </a:r>
                      <a:r>
                        <a:rPr lang="en-US" sz="1800" b="1" i="0" u="none" strike="noStrike" kern="1200" dirty="0" smtClean="0">
                          <a:solidFill>
                            <a:srgbClr val="000000"/>
                          </a:solidFill>
                          <a:effectLst/>
                          <a:latin typeface="Calibri" panose="020F0502020204030204" pitchFamily="34" charset="0"/>
                          <a:ea typeface="+mn-ea"/>
                          <a:cs typeface="+mn-cs"/>
                        </a:rPr>
                        <a:t> CC</a:t>
                      </a:r>
                    </a:p>
                  </a:txBody>
                  <a:tcPr marL="91438" marR="91438" marT="45724" marB="45724">
                    <a:lnL w="6350" cap="flat" cmpd="sng" algn="ctr">
                      <a:solidFill>
                        <a:srgbClr val="1E1918"/>
                      </a:solidFill>
                      <a:prstDash val="solid"/>
                      <a:round/>
                      <a:headEnd type="none" w="med" len="med"/>
                      <a:tailEnd type="none" w="med" len="med"/>
                    </a:lnL>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800" b="1" i="0" u="none" strike="noStrike" kern="1200" dirty="0" smtClean="0">
                          <a:solidFill>
                            <a:schemeClr val="tx1"/>
                          </a:solidFill>
                          <a:effectLst/>
                          <a:latin typeface="Calibri" panose="020F0502020204030204" pitchFamily="34" charset="0"/>
                          <a:ea typeface="+mn-ea"/>
                          <a:cs typeface="+mn-cs"/>
                        </a:rPr>
                        <a:t>Management Area did not achieved due to one offender who passed on at </a:t>
                      </a:r>
                      <a:r>
                        <a:rPr lang="en-GB" sz="1800" b="1" i="0" u="none" strike="noStrike" kern="1200" dirty="0" err="1" smtClean="0">
                          <a:solidFill>
                            <a:schemeClr val="tx1"/>
                          </a:solidFill>
                          <a:effectLst/>
                          <a:latin typeface="Calibri" panose="020F0502020204030204" pitchFamily="34" charset="0"/>
                          <a:ea typeface="+mn-ea"/>
                          <a:cs typeface="+mn-cs"/>
                        </a:rPr>
                        <a:t>Mangaung</a:t>
                      </a:r>
                      <a:r>
                        <a:rPr lang="en-GB" sz="1800" b="1" i="0" u="none" strike="noStrike" kern="1200" dirty="0" smtClean="0">
                          <a:solidFill>
                            <a:schemeClr val="tx1"/>
                          </a:solidFill>
                          <a:effectLst/>
                          <a:latin typeface="Calibri" panose="020F0502020204030204" pitchFamily="34" charset="0"/>
                          <a:ea typeface="+mn-ea"/>
                          <a:cs typeface="+mn-cs"/>
                        </a:rPr>
                        <a:t> whilst on treatment </a:t>
                      </a: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800" b="1" i="0" u="none" strike="noStrike" kern="1200" dirty="0" smtClean="0">
                          <a:solidFill>
                            <a:srgbClr val="000000"/>
                          </a:solidFill>
                          <a:effectLst/>
                          <a:latin typeface="Calibri" panose="020F0502020204030204" pitchFamily="34" charset="0"/>
                          <a:ea typeface="+mn-ea"/>
                          <a:cs typeface="+mn-cs"/>
                        </a:rPr>
                        <a:t>Not applicable.</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800" b="1" i="0" u="none" strike="noStrike" kern="1200" dirty="0" smtClean="0">
                          <a:solidFill>
                            <a:srgbClr val="000000"/>
                          </a:solidFill>
                          <a:effectLst/>
                          <a:latin typeface="Calibri" panose="020F0502020204030204" pitchFamily="34" charset="0"/>
                          <a:ea typeface="+mn-ea"/>
                          <a:cs typeface="+mn-cs"/>
                        </a:rPr>
                        <a:t>More people e affected and infected.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8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494333046"/>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lgn="ctr"/>
            <a:r>
              <a:rPr lang="en-GB" sz="2400" dirty="0"/>
              <a:t>Offenders TB (new Pulmonary) Cure Rate </a:t>
            </a:r>
          </a:p>
        </p:txBody>
      </p:sp>
    </p:spTree>
    <p:extLst>
      <p:ext uri="{BB962C8B-B14F-4D97-AF65-F5344CB8AC3E}">
        <p14:creationId xmlns:p14="http://schemas.microsoft.com/office/powerpoint/2010/main" val="10137005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4855369" y="-4838700"/>
            <a:ext cx="13716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129312" y="1634099"/>
            <a:ext cx="9111673"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4. PROJECT PLAN TO ADDRESS UNDER PERFORMANCE</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1429604241"/>
              </p:ext>
            </p:extLst>
          </p:nvPr>
        </p:nvGraphicFramePr>
        <p:xfrm>
          <a:off x="200891" y="2247457"/>
          <a:ext cx="11671302" cy="2138547"/>
        </p:xfrm>
        <a:graphic>
          <a:graphicData uri="http://schemas.openxmlformats.org/drawingml/2006/table">
            <a:tbl>
              <a:tblPr firstRow="1" bandRow="1"/>
              <a:tblGrid>
                <a:gridCol w="1384300">
                  <a:extLst>
                    <a:ext uri="{9D8B030D-6E8A-4147-A177-3AD203B41FA5}">
                      <a16:colId xmlns:a16="http://schemas.microsoft.com/office/drawing/2014/main" xmlns="" val="3171785473"/>
                    </a:ext>
                  </a:extLst>
                </a:gridCol>
                <a:gridCol w="1447800">
                  <a:extLst>
                    <a:ext uri="{9D8B030D-6E8A-4147-A177-3AD203B41FA5}">
                      <a16:colId xmlns:a16="http://schemas.microsoft.com/office/drawing/2014/main" xmlns="" val="3307568538"/>
                    </a:ext>
                  </a:extLst>
                </a:gridCol>
                <a:gridCol w="1828800">
                  <a:extLst>
                    <a:ext uri="{9D8B030D-6E8A-4147-A177-3AD203B41FA5}">
                      <a16:colId xmlns:a16="http://schemas.microsoft.com/office/drawing/2014/main" xmlns="" val="3177246977"/>
                    </a:ext>
                  </a:extLst>
                </a:gridCol>
                <a:gridCol w="1447800">
                  <a:extLst>
                    <a:ext uri="{9D8B030D-6E8A-4147-A177-3AD203B41FA5}">
                      <a16:colId xmlns:a16="http://schemas.microsoft.com/office/drawing/2014/main" xmlns="" val="1905890460"/>
                    </a:ext>
                  </a:extLst>
                </a:gridCol>
                <a:gridCol w="1447800">
                  <a:extLst>
                    <a:ext uri="{9D8B030D-6E8A-4147-A177-3AD203B41FA5}">
                      <a16:colId xmlns:a16="http://schemas.microsoft.com/office/drawing/2014/main" xmlns="" val="551651354"/>
                    </a:ext>
                  </a:extLst>
                </a:gridCol>
                <a:gridCol w="4114802">
                  <a:extLst>
                    <a:ext uri="{9D8B030D-6E8A-4147-A177-3AD203B41FA5}">
                      <a16:colId xmlns:a16="http://schemas.microsoft.com/office/drawing/2014/main" xmlns="" val="106908959"/>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MANAGEMENT AREA</a:t>
                      </a:r>
                      <a:endParaRPr lang="en-US" sz="14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CORRECTIONAL CENTRE</a:t>
                      </a:r>
                      <a:endParaRPr lang="en-US" sz="14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TIME FRAME</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PROGRESS</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a16="http://schemas.microsoft.com/office/drawing/2014/main" xmlns="" val="2208647457"/>
                  </a:ext>
                </a:extLst>
              </a:tr>
              <a:tr h="1620387">
                <a:tc>
                  <a:txBody>
                    <a:bodyPr/>
                    <a:lstStyle/>
                    <a:p>
                      <a:pPr algn="l" fontAlgn="t"/>
                      <a:r>
                        <a:rPr lang="en-GB" sz="1800" b="1" i="0" u="none" strike="noStrike" dirty="0" smtClean="0">
                          <a:solidFill>
                            <a:srgbClr val="000000"/>
                          </a:solidFill>
                          <a:effectLst/>
                          <a:latin typeface="Calibri" panose="020F0502020204030204" pitchFamily="34" charset="0"/>
                        </a:rPr>
                        <a:t>  </a:t>
                      </a:r>
                      <a:r>
                        <a:rPr lang="en-GB" sz="1800" b="1" i="0" u="none" strike="noStrike" dirty="0" err="1" smtClean="0">
                          <a:solidFill>
                            <a:srgbClr val="000000"/>
                          </a:solidFill>
                          <a:effectLst/>
                          <a:latin typeface="Calibri" panose="020F0502020204030204" pitchFamily="34" charset="0"/>
                        </a:rPr>
                        <a:t>Grootvlei</a:t>
                      </a:r>
                      <a:endParaRPr lang="en-GB" sz="18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800" b="1" i="0" u="none" strike="noStrike" kern="1200" dirty="0" err="1" smtClean="0">
                          <a:solidFill>
                            <a:srgbClr val="000000"/>
                          </a:solidFill>
                          <a:effectLst/>
                          <a:latin typeface="Calibri" panose="020F0502020204030204" pitchFamily="34" charset="0"/>
                          <a:ea typeface="+mn-ea"/>
                          <a:cs typeface="+mn-cs"/>
                        </a:rPr>
                        <a:t>Mangaung</a:t>
                      </a:r>
                      <a:r>
                        <a:rPr lang="en-US" sz="1800" b="1" i="0" u="none" strike="noStrike" kern="1200" dirty="0" smtClean="0">
                          <a:solidFill>
                            <a:srgbClr val="000000"/>
                          </a:solidFill>
                          <a:effectLst/>
                          <a:latin typeface="Calibri" panose="020F0502020204030204" pitchFamily="34" charset="0"/>
                          <a:ea typeface="+mn-ea"/>
                          <a:cs typeface="+mn-cs"/>
                        </a:rPr>
                        <a:t> CC</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lang="en-GB" sz="1800" b="1" i="0" u="none" strike="noStrike" dirty="0" smtClean="0">
                          <a:solidFill>
                            <a:srgbClr val="000000"/>
                          </a:solidFill>
                          <a:effectLst/>
                          <a:latin typeface="Calibri" panose="020F0502020204030204" pitchFamily="34" charset="0"/>
                        </a:rPr>
                        <a:t>None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800" b="1" i="0" u="none" strike="noStrike" kern="1200" dirty="0" smtClean="0">
                          <a:solidFill>
                            <a:schemeClr val="tx1"/>
                          </a:solidFill>
                          <a:effectLst/>
                          <a:latin typeface="Calibri" panose="020F0502020204030204" pitchFamily="34" charset="0"/>
                          <a:ea typeface="+mn-ea"/>
                          <a:cs typeface="+mn-cs"/>
                        </a:rPr>
                        <a:t>Not applicable</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800" b="1" i="0" u="none" strike="noStrike" kern="1200" dirty="0" smtClean="0">
                          <a:solidFill>
                            <a:srgbClr val="000000"/>
                          </a:solidFill>
                          <a:effectLst/>
                          <a:latin typeface="Calibri" panose="020F0502020204030204" pitchFamily="34" charset="0"/>
                          <a:ea typeface="+mn-ea"/>
                          <a:cs typeface="+mn-cs"/>
                        </a:rPr>
                        <a:t>Not applicable</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800" b="1" i="0" u="none" strike="noStrike" kern="1200" dirty="0" smtClean="0">
                          <a:solidFill>
                            <a:srgbClr val="000000"/>
                          </a:solidFill>
                          <a:effectLst/>
                          <a:latin typeface="Calibri" panose="020F0502020204030204" pitchFamily="34" charset="0"/>
                          <a:ea typeface="+mn-ea"/>
                          <a:cs typeface="+mn-cs"/>
                        </a:rPr>
                        <a:t>No process as the offender died</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bl>
          </a:graphicData>
        </a:graphic>
      </p:graphicFrame>
      <p:sp>
        <p:nvSpPr>
          <p:cNvPr id="13" name="Title 1"/>
          <p:cNvSpPr txBox="1">
            <a:spLocks/>
          </p:cNvSpPr>
          <p:nvPr/>
        </p:nvSpPr>
        <p:spPr>
          <a:xfrm>
            <a:off x="63103" y="0"/>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rgbClr val="FFFFFF"/>
                </a:solidFill>
                <a:latin typeface="Arial Black" panose="020B0A04020102020204" pitchFamily="34" charset="0"/>
              </a:rPr>
              <a:t>PLAN TO ADDRESS UNDER PERFORMANCE:</a:t>
            </a:r>
          </a:p>
          <a:p>
            <a:pPr algn="ctr"/>
            <a:r>
              <a:rPr lang="en-GB" sz="2400" dirty="0"/>
              <a:t>Offenders TB (new Pulmonary) Cure Rate </a:t>
            </a:r>
            <a:endParaRPr lang="en-ZA" sz="2400" dirty="0"/>
          </a:p>
          <a:p>
            <a:endParaRPr lang="en-GB" sz="3200" kern="0" dirty="0">
              <a:solidFill>
                <a:srgbClr val="FFFFFF"/>
              </a:solidFill>
              <a:latin typeface="Arial Black" panose="020B0A04020102020204" pitchFamily="34" charset="0"/>
            </a:endParaRPr>
          </a:p>
        </p:txBody>
      </p:sp>
    </p:spTree>
    <p:extLst>
      <p:ext uri="{BB962C8B-B14F-4D97-AF65-F5344CB8AC3E}">
        <p14:creationId xmlns:p14="http://schemas.microsoft.com/office/powerpoint/2010/main" val="359559328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trellis">
          <a:fgClr>
            <a:srgbClr val="FFFFFF"/>
          </a:fgClr>
          <a:bgClr>
            <a:srgbClr val="BCEABC"/>
          </a:bgClr>
        </a:pattFill>
        <a:effectLst/>
      </p:bgPr>
    </p:bg>
    <p:spTree>
      <p:nvGrpSpPr>
        <p:cNvPr id="1" name=""/>
        <p:cNvGrpSpPr/>
        <p:nvPr/>
      </p:nvGrpSpPr>
      <p:grpSpPr>
        <a:xfrm>
          <a:off x="0" y="0"/>
          <a:ext cx="0" cy="0"/>
          <a:chOff x="0" y="0"/>
          <a:chExt cx="0" cy="0"/>
        </a:xfrm>
      </p:grpSpPr>
      <p:grpSp>
        <p:nvGrpSpPr>
          <p:cNvPr id="7" name="Group 6"/>
          <p:cNvGrpSpPr/>
          <p:nvPr/>
        </p:nvGrpSpPr>
        <p:grpSpPr>
          <a:xfrm>
            <a:off x="65498" y="-21773"/>
            <a:ext cx="8392701" cy="6270173"/>
            <a:chOff x="65499" y="-21773"/>
            <a:chExt cx="7302314" cy="5185651"/>
          </a:xfrm>
        </p:grpSpPr>
        <p:sp>
          <p:nvSpPr>
            <p:cNvPr id="3" name="Rectangle: Top Corners Rounded 24">
              <a:extLst>
                <a:ext uri="{FF2B5EF4-FFF2-40B4-BE49-F238E27FC236}">
                  <a16:creationId xmlns:a16="http://schemas.microsoft.com/office/drawing/2014/main" xmlns="" id="{0DC4C310-37AB-43E0-9D8B-683A5AE91EB8}"/>
                </a:ext>
              </a:extLst>
            </p:cNvPr>
            <p:cNvSpPr/>
            <p:nvPr/>
          </p:nvSpPr>
          <p:spPr>
            <a:xfrm rot="10800000">
              <a:off x="575313" y="-10887"/>
              <a:ext cx="6282685" cy="5174765"/>
            </a:xfrm>
            <a:prstGeom prst="round2SameRect">
              <a:avLst>
                <a:gd name="adj1" fmla="val 13687"/>
                <a:gd name="adj2" fmla="val 0"/>
              </a:avLst>
            </a:prstGeom>
            <a:gradFill flip="none" rotWithShape="1">
              <a:gsLst>
                <a:gs pos="99000">
                  <a:srgbClr val="00CC99"/>
                </a:gs>
                <a:gs pos="1000">
                  <a:srgbClr val="009900"/>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5" name="Isosceles Triangle 3"/>
            <p:cNvSpPr/>
            <p:nvPr/>
          </p:nvSpPr>
          <p:spPr bwMode="auto">
            <a:xfrm>
              <a:off x="6847113" y="-21773"/>
              <a:ext cx="520700" cy="1270000"/>
            </a:xfrm>
            <a:custGeom>
              <a:avLst/>
              <a:gdLst>
                <a:gd name="connsiteX0" fmla="*/ 0 w 431800"/>
                <a:gd name="connsiteY0" fmla="*/ 1143000 h 1143000"/>
                <a:gd name="connsiteX1" fmla="*/ 215900 w 431800"/>
                <a:gd name="connsiteY1" fmla="*/ 0 h 1143000"/>
                <a:gd name="connsiteX2" fmla="*/ 431800 w 431800"/>
                <a:gd name="connsiteY2" fmla="*/ 1143000 h 1143000"/>
                <a:gd name="connsiteX3" fmla="*/ 0 w 431800"/>
                <a:gd name="connsiteY3" fmla="*/ 1143000 h 1143000"/>
                <a:gd name="connsiteX0" fmla="*/ 0 w 647700"/>
                <a:gd name="connsiteY0" fmla="*/ 1117600 h 1117600"/>
                <a:gd name="connsiteX1" fmla="*/ 647700 w 647700"/>
                <a:gd name="connsiteY1" fmla="*/ 0 h 1117600"/>
                <a:gd name="connsiteX2" fmla="*/ 431800 w 647700"/>
                <a:gd name="connsiteY2" fmla="*/ 1117600 h 1117600"/>
                <a:gd name="connsiteX3" fmla="*/ 0 w 647700"/>
                <a:gd name="connsiteY3" fmla="*/ 1117600 h 1117600"/>
                <a:gd name="connsiteX0" fmla="*/ 0 w 647700"/>
                <a:gd name="connsiteY0" fmla="*/ 1117600 h 1244600"/>
                <a:gd name="connsiteX1" fmla="*/ 647700 w 647700"/>
                <a:gd name="connsiteY1" fmla="*/ 0 h 1244600"/>
                <a:gd name="connsiteX2" fmla="*/ 558800 w 647700"/>
                <a:gd name="connsiteY2" fmla="*/ 1244600 h 1244600"/>
                <a:gd name="connsiteX3" fmla="*/ 0 w 647700"/>
                <a:gd name="connsiteY3" fmla="*/ 1117600 h 1244600"/>
                <a:gd name="connsiteX0" fmla="*/ 0 w 647700"/>
                <a:gd name="connsiteY0" fmla="*/ 1270000 h 1397000"/>
                <a:gd name="connsiteX1" fmla="*/ 647700 w 647700"/>
                <a:gd name="connsiteY1" fmla="*/ 0 h 1397000"/>
                <a:gd name="connsiteX2" fmla="*/ 558800 w 647700"/>
                <a:gd name="connsiteY2" fmla="*/ 1397000 h 1397000"/>
                <a:gd name="connsiteX3" fmla="*/ 0 w 647700"/>
                <a:gd name="connsiteY3" fmla="*/ 1270000 h 1397000"/>
                <a:gd name="connsiteX0" fmla="*/ 0 w 469900"/>
                <a:gd name="connsiteY0" fmla="*/ 1701800 h 1701800"/>
                <a:gd name="connsiteX1" fmla="*/ 469900 w 469900"/>
                <a:gd name="connsiteY1" fmla="*/ 0 h 1701800"/>
                <a:gd name="connsiteX2" fmla="*/ 381000 w 469900"/>
                <a:gd name="connsiteY2" fmla="*/ 1397000 h 1701800"/>
                <a:gd name="connsiteX3" fmla="*/ 0 w 469900"/>
                <a:gd name="connsiteY3" fmla="*/ 1701800 h 1701800"/>
                <a:gd name="connsiteX0" fmla="*/ 0 w 596900"/>
                <a:gd name="connsiteY0" fmla="*/ 1346200 h 1397000"/>
                <a:gd name="connsiteX1" fmla="*/ 596900 w 596900"/>
                <a:gd name="connsiteY1" fmla="*/ 0 h 1397000"/>
                <a:gd name="connsiteX2" fmla="*/ 508000 w 596900"/>
                <a:gd name="connsiteY2" fmla="*/ 1397000 h 1397000"/>
                <a:gd name="connsiteX3" fmla="*/ 0 w 596900"/>
                <a:gd name="connsiteY3" fmla="*/ 1346200 h 1397000"/>
                <a:gd name="connsiteX0" fmla="*/ 0 w 596900"/>
                <a:gd name="connsiteY0" fmla="*/ 1346200 h 1397000"/>
                <a:gd name="connsiteX1" fmla="*/ 596900 w 596900"/>
                <a:gd name="connsiteY1" fmla="*/ 0 h 1397000"/>
                <a:gd name="connsiteX2" fmla="*/ 584200 w 596900"/>
                <a:gd name="connsiteY2" fmla="*/ 1397000 h 1397000"/>
                <a:gd name="connsiteX3" fmla="*/ 0 w 596900"/>
                <a:gd name="connsiteY3" fmla="*/ 1346200 h 1397000"/>
                <a:gd name="connsiteX0" fmla="*/ 0 w 584200"/>
                <a:gd name="connsiteY0" fmla="*/ 1193800 h 1244600"/>
                <a:gd name="connsiteX1" fmla="*/ 495300 w 584200"/>
                <a:gd name="connsiteY1" fmla="*/ 0 h 1244600"/>
                <a:gd name="connsiteX2" fmla="*/ 584200 w 584200"/>
                <a:gd name="connsiteY2" fmla="*/ 1244600 h 1244600"/>
                <a:gd name="connsiteX3" fmla="*/ 0 w 584200"/>
                <a:gd name="connsiteY3" fmla="*/ 1193800 h 1244600"/>
                <a:gd name="connsiteX0" fmla="*/ 0 w 584200"/>
                <a:gd name="connsiteY0" fmla="*/ 1219200 h 1270000"/>
                <a:gd name="connsiteX1" fmla="*/ 571500 w 584200"/>
                <a:gd name="connsiteY1" fmla="*/ 0 h 1270000"/>
                <a:gd name="connsiteX2" fmla="*/ 584200 w 584200"/>
                <a:gd name="connsiteY2" fmla="*/ 1270000 h 1270000"/>
                <a:gd name="connsiteX3" fmla="*/ 0 w 584200"/>
                <a:gd name="connsiteY3" fmla="*/ 12192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95300 w 495300"/>
                <a:gd name="connsiteY0" fmla="*/ 1193800 h 1270000"/>
                <a:gd name="connsiteX1" fmla="*/ 0 w 495300"/>
                <a:gd name="connsiteY1" fmla="*/ 0 h 1270000"/>
                <a:gd name="connsiteX2" fmla="*/ 12700 w 495300"/>
                <a:gd name="connsiteY2" fmla="*/ 1270000 h 1270000"/>
                <a:gd name="connsiteX3" fmla="*/ 495300 w 495300"/>
                <a:gd name="connsiteY3" fmla="*/ 1193800 h 1270000"/>
                <a:gd name="connsiteX0" fmla="*/ 520700 w 520700"/>
                <a:gd name="connsiteY0" fmla="*/ 1270000 h 1270000"/>
                <a:gd name="connsiteX1" fmla="*/ 0 w 520700"/>
                <a:gd name="connsiteY1" fmla="*/ 0 h 1270000"/>
                <a:gd name="connsiteX2" fmla="*/ 12700 w 520700"/>
                <a:gd name="connsiteY2" fmla="*/ 1270000 h 1270000"/>
                <a:gd name="connsiteX3" fmla="*/ 520700 w 5207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20700" h="1270000">
                  <a:moveTo>
                    <a:pt x="520700" y="1270000"/>
                  </a:moveTo>
                  <a:lnTo>
                    <a:pt x="0" y="0"/>
                  </a:lnTo>
                  <a:lnTo>
                    <a:pt x="12700" y="1270000"/>
                  </a:lnTo>
                  <a:lnTo>
                    <a:pt x="520700" y="1270000"/>
                  </a:lnTo>
                  <a:close/>
                </a:path>
              </a:pathLst>
            </a:custGeom>
            <a:solidFill>
              <a:srgbClr val="009900"/>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algn="ctr">
                <a:lnSpc>
                  <a:spcPct val="90000"/>
                </a:lnSpc>
                <a:spcBef>
                  <a:spcPct val="50000"/>
                </a:spcBef>
                <a:buClr>
                  <a:srgbClr val="7D0900"/>
                </a:buClr>
              </a:pPr>
              <a:endParaRPr lang="en-ZA" smtClean="0">
                <a:solidFill>
                  <a:srgbClr val="000000"/>
                </a:solidFill>
              </a:endParaRPr>
            </a:p>
          </p:txBody>
        </p:sp>
        <p:sp>
          <p:nvSpPr>
            <p:cNvPr id="6" name="Isosceles Triangle 3"/>
            <p:cNvSpPr/>
            <p:nvPr/>
          </p:nvSpPr>
          <p:spPr bwMode="auto">
            <a:xfrm rot="10800000" flipV="1">
              <a:off x="65499" y="-10887"/>
              <a:ext cx="520700" cy="1270000"/>
            </a:xfrm>
            <a:custGeom>
              <a:avLst/>
              <a:gdLst>
                <a:gd name="connsiteX0" fmla="*/ 0 w 431800"/>
                <a:gd name="connsiteY0" fmla="*/ 1143000 h 1143000"/>
                <a:gd name="connsiteX1" fmla="*/ 215900 w 431800"/>
                <a:gd name="connsiteY1" fmla="*/ 0 h 1143000"/>
                <a:gd name="connsiteX2" fmla="*/ 431800 w 431800"/>
                <a:gd name="connsiteY2" fmla="*/ 1143000 h 1143000"/>
                <a:gd name="connsiteX3" fmla="*/ 0 w 431800"/>
                <a:gd name="connsiteY3" fmla="*/ 1143000 h 1143000"/>
                <a:gd name="connsiteX0" fmla="*/ 0 w 647700"/>
                <a:gd name="connsiteY0" fmla="*/ 1117600 h 1117600"/>
                <a:gd name="connsiteX1" fmla="*/ 647700 w 647700"/>
                <a:gd name="connsiteY1" fmla="*/ 0 h 1117600"/>
                <a:gd name="connsiteX2" fmla="*/ 431800 w 647700"/>
                <a:gd name="connsiteY2" fmla="*/ 1117600 h 1117600"/>
                <a:gd name="connsiteX3" fmla="*/ 0 w 647700"/>
                <a:gd name="connsiteY3" fmla="*/ 1117600 h 1117600"/>
                <a:gd name="connsiteX0" fmla="*/ 0 w 647700"/>
                <a:gd name="connsiteY0" fmla="*/ 1117600 h 1244600"/>
                <a:gd name="connsiteX1" fmla="*/ 647700 w 647700"/>
                <a:gd name="connsiteY1" fmla="*/ 0 h 1244600"/>
                <a:gd name="connsiteX2" fmla="*/ 558800 w 647700"/>
                <a:gd name="connsiteY2" fmla="*/ 1244600 h 1244600"/>
                <a:gd name="connsiteX3" fmla="*/ 0 w 647700"/>
                <a:gd name="connsiteY3" fmla="*/ 1117600 h 1244600"/>
                <a:gd name="connsiteX0" fmla="*/ 0 w 647700"/>
                <a:gd name="connsiteY0" fmla="*/ 1270000 h 1397000"/>
                <a:gd name="connsiteX1" fmla="*/ 647700 w 647700"/>
                <a:gd name="connsiteY1" fmla="*/ 0 h 1397000"/>
                <a:gd name="connsiteX2" fmla="*/ 558800 w 647700"/>
                <a:gd name="connsiteY2" fmla="*/ 1397000 h 1397000"/>
                <a:gd name="connsiteX3" fmla="*/ 0 w 647700"/>
                <a:gd name="connsiteY3" fmla="*/ 1270000 h 1397000"/>
                <a:gd name="connsiteX0" fmla="*/ 0 w 469900"/>
                <a:gd name="connsiteY0" fmla="*/ 1701800 h 1701800"/>
                <a:gd name="connsiteX1" fmla="*/ 469900 w 469900"/>
                <a:gd name="connsiteY1" fmla="*/ 0 h 1701800"/>
                <a:gd name="connsiteX2" fmla="*/ 381000 w 469900"/>
                <a:gd name="connsiteY2" fmla="*/ 1397000 h 1701800"/>
                <a:gd name="connsiteX3" fmla="*/ 0 w 469900"/>
                <a:gd name="connsiteY3" fmla="*/ 1701800 h 1701800"/>
                <a:gd name="connsiteX0" fmla="*/ 0 w 596900"/>
                <a:gd name="connsiteY0" fmla="*/ 1346200 h 1397000"/>
                <a:gd name="connsiteX1" fmla="*/ 596900 w 596900"/>
                <a:gd name="connsiteY1" fmla="*/ 0 h 1397000"/>
                <a:gd name="connsiteX2" fmla="*/ 508000 w 596900"/>
                <a:gd name="connsiteY2" fmla="*/ 1397000 h 1397000"/>
                <a:gd name="connsiteX3" fmla="*/ 0 w 596900"/>
                <a:gd name="connsiteY3" fmla="*/ 1346200 h 1397000"/>
                <a:gd name="connsiteX0" fmla="*/ 0 w 596900"/>
                <a:gd name="connsiteY0" fmla="*/ 1346200 h 1397000"/>
                <a:gd name="connsiteX1" fmla="*/ 596900 w 596900"/>
                <a:gd name="connsiteY1" fmla="*/ 0 h 1397000"/>
                <a:gd name="connsiteX2" fmla="*/ 584200 w 596900"/>
                <a:gd name="connsiteY2" fmla="*/ 1397000 h 1397000"/>
                <a:gd name="connsiteX3" fmla="*/ 0 w 596900"/>
                <a:gd name="connsiteY3" fmla="*/ 1346200 h 1397000"/>
                <a:gd name="connsiteX0" fmla="*/ 0 w 584200"/>
                <a:gd name="connsiteY0" fmla="*/ 1193800 h 1244600"/>
                <a:gd name="connsiteX1" fmla="*/ 495300 w 584200"/>
                <a:gd name="connsiteY1" fmla="*/ 0 h 1244600"/>
                <a:gd name="connsiteX2" fmla="*/ 584200 w 584200"/>
                <a:gd name="connsiteY2" fmla="*/ 1244600 h 1244600"/>
                <a:gd name="connsiteX3" fmla="*/ 0 w 584200"/>
                <a:gd name="connsiteY3" fmla="*/ 1193800 h 1244600"/>
                <a:gd name="connsiteX0" fmla="*/ 0 w 584200"/>
                <a:gd name="connsiteY0" fmla="*/ 1219200 h 1270000"/>
                <a:gd name="connsiteX1" fmla="*/ 571500 w 584200"/>
                <a:gd name="connsiteY1" fmla="*/ 0 h 1270000"/>
                <a:gd name="connsiteX2" fmla="*/ 584200 w 584200"/>
                <a:gd name="connsiteY2" fmla="*/ 1270000 h 1270000"/>
                <a:gd name="connsiteX3" fmla="*/ 0 w 584200"/>
                <a:gd name="connsiteY3" fmla="*/ 12192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95300 w 495300"/>
                <a:gd name="connsiteY0" fmla="*/ 1193800 h 1270000"/>
                <a:gd name="connsiteX1" fmla="*/ 0 w 495300"/>
                <a:gd name="connsiteY1" fmla="*/ 0 h 1270000"/>
                <a:gd name="connsiteX2" fmla="*/ 12700 w 495300"/>
                <a:gd name="connsiteY2" fmla="*/ 1270000 h 1270000"/>
                <a:gd name="connsiteX3" fmla="*/ 495300 w 495300"/>
                <a:gd name="connsiteY3" fmla="*/ 1193800 h 1270000"/>
                <a:gd name="connsiteX0" fmla="*/ 520700 w 520700"/>
                <a:gd name="connsiteY0" fmla="*/ 1270000 h 1270000"/>
                <a:gd name="connsiteX1" fmla="*/ 0 w 520700"/>
                <a:gd name="connsiteY1" fmla="*/ 0 h 1270000"/>
                <a:gd name="connsiteX2" fmla="*/ 12700 w 520700"/>
                <a:gd name="connsiteY2" fmla="*/ 1270000 h 1270000"/>
                <a:gd name="connsiteX3" fmla="*/ 520700 w 5207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20700" h="1270000">
                  <a:moveTo>
                    <a:pt x="520700" y="1270000"/>
                  </a:moveTo>
                  <a:lnTo>
                    <a:pt x="0" y="0"/>
                  </a:lnTo>
                  <a:lnTo>
                    <a:pt x="12700" y="1270000"/>
                  </a:lnTo>
                  <a:lnTo>
                    <a:pt x="520700" y="1270000"/>
                  </a:lnTo>
                  <a:close/>
                </a:path>
              </a:pathLst>
            </a:custGeom>
            <a:solidFill>
              <a:srgbClr val="009900"/>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algn="ctr">
                <a:lnSpc>
                  <a:spcPct val="90000"/>
                </a:lnSpc>
                <a:spcBef>
                  <a:spcPct val="50000"/>
                </a:spcBef>
                <a:buClr>
                  <a:srgbClr val="7D0900"/>
                </a:buClr>
              </a:pPr>
              <a:endParaRPr lang="en-ZA" smtClean="0">
                <a:solidFill>
                  <a:srgbClr val="000000"/>
                </a:solidFill>
              </a:endParaRPr>
            </a:p>
          </p:txBody>
        </p:sp>
      </p:grpSp>
      <p:sp>
        <p:nvSpPr>
          <p:cNvPr id="2" name="TextBox 1"/>
          <p:cNvSpPr txBox="1"/>
          <p:nvPr/>
        </p:nvSpPr>
        <p:spPr>
          <a:xfrm>
            <a:off x="651437" y="1088571"/>
            <a:ext cx="7097748" cy="4985980"/>
          </a:xfrm>
          <a:prstGeom prst="rect">
            <a:avLst/>
          </a:prstGeom>
          <a:noFill/>
        </p:spPr>
        <p:txBody>
          <a:bodyPr wrap="square" rtlCol="0">
            <a:spAutoFit/>
          </a:bodyPr>
          <a:lstStyle/>
          <a:p>
            <a:pPr algn="ctr"/>
            <a:r>
              <a:rPr lang="en-ZA" sz="6600" dirty="0" smtClean="0">
                <a:solidFill>
                  <a:prstClr val="white"/>
                </a:solidFill>
                <a:latin typeface="Arial Black" panose="020B0A04020102020204" pitchFamily="34" charset="0"/>
              </a:rPr>
              <a:t>PROGRAMME 5</a:t>
            </a:r>
          </a:p>
          <a:p>
            <a:pPr algn="ctr"/>
            <a:endParaRPr lang="en-ZA" sz="6600" dirty="0">
              <a:solidFill>
                <a:prstClr val="white"/>
              </a:solidFill>
              <a:latin typeface="Arial Black" panose="020B0A04020102020204" pitchFamily="34" charset="0"/>
            </a:endParaRPr>
          </a:p>
          <a:p>
            <a:pPr algn="ctr"/>
            <a:r>
              <a:rPr lang="en-ZA" sz="6000" dirty="0" smtClean="0">
                <a:solidFill>
                  <a:prstClr val="white"/>
                </a:solidFill>
                <a:latin typeface="Arial Black" panose="020B0A04020102020204" pitchFamily="34" charset="0"/>
              </a:rPr>
              <a:t>SOCIAL REINTEGATION</a:t>
            </a:r>
            <a:endParaRPr lang="en-ZA" sz="6000" dirty="0">
              <a:solidFill>
                <a:prstClr val="white"/>
              </a:solidFill>
              <a:latin typeface="Arial Black" panose="020B0A04020102020204" pitchFamily="34" charset="0"/>
            </a:endParaRPr>
          </a:p>
        </p:txBody>
      </p:sp>
    </p:spTree>
    <p:extLst>
      <p:ext uri="{BB962C8B-B14F-4D97-AF65-F5344CB8AC3E}">
        <p14:creationId xmlns:p14="http://schemas.microsoft.com/office/powerpoint/2010/main" val="19022553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4947526" y="-4930855"/>
            <a:ext cx="1246821" cy="11108534"/>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5" name="Title 1"/>
          <p:cNvSpPr txBox="1">
            <a:spLocks/>
          </p:cNvSpPr>
          <p:nvPr/>
        </p:nvSpPr>
        <p:spPr>
          <a:xfrm>
            <a:off x="63103" y="1"/>
            <a:ext cx="10909697" cy="381000"/>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endParaRPr lang="en-US" sz="1400" dirty="0" smtClean="0">
              <a:solidFill>
                <a:srgbClr val="000000"/>
              </a:solidFill>
              <a:ea typeface="+mn-ea"/>
            </a:endParaRPr>
          </a:p>
          <a:p>
            <a:pPr algn="ctr"/>
            <a:r>
              <a:rPr lang="en-GB" sz="2400" dirty="0"/>
              <a:t>'Percentage increase of victims participating in Restorative </a:t>
            </a:r>
            <a:r>
              <a:rPr lang="en-GB" sz="2400" dirty="0" smtClean="0"/>
              <a:t>Justice </a:t>
            </a:r>
            <a:r>
              <a:rPr lang="en-GB" sz="2400" dirty="0"/>
              <a:t>Programme</a:t>
            </a:r>
            <a:endParaRPr lang="en-ZA" sz="2400" dirty="0"/>
          </a:p>
        </p:txBody>
      </p:sp>
      <p:sp>
        <p:nvSpPr>
          <p:cNvPr id="8" name="TextBox 7"/>
          <p:cNvSpPr txBox="1"/>
          <p:nvPr/>
        </p:nvSpPr>
        <p:spPr>
          <a:xfrm>
            <a:off x="116464" y="1246821"/>
            <a:ext cx="9408536"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1. REGIONAL TARGET VERSUS PERFORMANCE FOR </a:t>
            </a:r>
            <a:r>
              <a:rPr lang="en-GB" sz="1800" b="1" kern="0" dirty="0" smtClean="0">
                <a:solidFill>
                  <a:prstClr val="black"/>
                </a:solidFill>
              </a:rPr>
              <a:t>4</a:t>
            </a:r>
            <a:r>
              <a:rPr lang="en-GB" sz="1800" b="1" kern="0" baseline="30000" dirty="0" smtClean="0">
                <a:solidFill>
                  <a:prstClr val="black"/>
                </a:solidFill>
              </a:rPr>
              <a:t>TH</a:t>
            </a:r>
            <a:r>
              <a:rPr lang="en-GB" sz="1800" b="1" kern="0" dirty="0" smtClean="0">
                <a:solidFill>
                  <a:prstClr val="black"/>
                </a:solidFill>
              </a:rPr>
              <a:t>  QUARTER </a:t>
            </a:r>
            <a:r>
              <a:rPr lang="en-GB" sz="1800" b="1" kern="0" dirty="0">
                <a:solidFill>
                  <a:prstClr val="black"/>
                </a:solidFill>
              </a:rPr>
              <a:t>(2020/2021) </a:t>
            </a:r>
            <a:endParaRPr lang="en-ZA" sz="1800" b="1" kern="0" dirty="0">
              <a:solidFill>
                <a:prstClr val="black"/>
              </a:solidFill>
            </a:endParaRPr>
          </a:p>
        </p:txBody>
      </p:sp>
      <p:sp>
        <p:nvSpPr>
          <p:cNvPr id="9" name="TextBox 8"/>
          <p:cNvSpPr txBox="1"/>
          <p:nvPr/>
        </p:nvSpPr>
        <p:spPr>
          <a:xfrm>
            <a:off x="-99217" y="3124200"/>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2. SOURCE OF </a:t>
            </a:r>
            <a:r>
              <a:rPr lang="en-GB" sz="1800" b="1" kern="0" dirty="0" smtClean="0">
                <a:solidFill>
                  <a:prstClr val="black"/>
                </a:solidFill>
              </a:rPr>
              <a:t>UNDER-ACHIEVEMENT AT MANAGEMENT AREA LEVEL</a:t>
            </a:r>
            <a:endParaRPr lang="en-ZA" sz="1800" b="1" kern="0" dirty="0">
              <a:solidFill>
                <a:prstClr val="black"/>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53546425"/>
              </p:ext>
            </p:extLst>
          </p:nvPr>
        </p:nvGraphicFramePr>
        <p:xfrm>
          <a:off x="244764" y="1616153"/>
          <a:ext cx="11658600" cy="1249680"/>
        </p:xfrm>
        <a:graphic>
          <a:graphicData uri="http://schemas.openxmlformats.org/drawingml/2006/table">
            <a:tbl>
              <a:tblPr firstRow="1" bandRow="1"/>
              <a:tblGrid>
                <a:gridCol w="1295400">
                  <a:extLst>
                    <a:ext uri="{9D8B030D-6E8A-4147-A177-3AD203B41FA5}">
                      <a16:colId xmlns:a16="http://schemas.microsoft.com/office/drawing/2014/main" xmlns="" val="3171785473"/>
                    </a:ext>
                  </a:extLst>
                </a:gridCol>
                <a:gridCol w="1126836">
                  <a:extLst>
                    <a:ext uri="{9D8B030D-6E8A-4147-A177-3AD203B41FA5}">
                      <a16:colId xmlns:a16="http://schemas.microsoft.com/office/drawing/2014/main" xmlns="" val="3307568538"/>
                    </a:ext>
                  </a:extLst>
                </a:gridCol>
                <a:gridCol w="1463964">
                  <a:extLst>
                    <a:ext uri="{9D8B030D-6E8A-4147-A177-3AD203B41FA5}">
                      <a16:colId xmlns:a16="http://schemas.microsoft.com/office/drawing/2014/main" xmlns="" val="3177246977"/>
                    </a:ext>
                  </a:extLst>
                </a:gridCol>
                <a:gridCol w="1126836">
                  <a:extLst>
                    <a:ext uri="{9D8B030D-6E8A-4147-A177-3AD203B41FA5}">
                      <a16:colId xmlns:a16="http://schemas.microsoft.com/office/drawing/2014/main" xmlns="" val="1905890460"/>
                    </a:ext>
                  </a:extLst>
                </a:gridCol>
                <a:gridCol w="1463964">
                  <a:extLst>
                    <a:ext uri="{9D8B030D-6E8A-4147-A177-3AD203B41FA5}">
                      <a16:colId xmlns:a16="http://schemas.microsoft.com/office/drawing/2014/main" xmlns="" val="551651354"/>
                    </a:ext>
                  </a:extLst>
                </a:gridCol>
                <a:gridCol w="1295400">
                  <a:extLst>
                    <a:ext uri="{9D8B030D-6E8A-4147-A177-3AD203B41FA5}">
                      <a16:colId xmlns:a16="http://schemas.microsoft.com/office/drawing/2014/main" xmlns="" val="106908959"/>
                    </a:ext>
                  </a:extLst>
                </a:gridCol>
                <a:gridCol w="1295400">
                  <a:extLst>
                    <a:ext uri="{9D8B030D-6E8A-4147-A177-3AD203B41FA5}">
                      <a16:colId xmlns:a16="http://schemas.microsoft.com/office/drawing/2014/main" xmlns="" val="2307743238"/>
                    </a:ext>
                  </a:extLst>
                </a:gridCol>
                <a:gridCol w="1295400">
                  <a:extLst>
                    <a:ext uri="{9D8B030D-6E8A-4147-A177-3AD203B41FA5}">
                      <a16:colId xmlns:a16="http://schemas.microsoft.com/office/drawing/2014/main" xmlns="" val="2723634297"/>
                    </a:ext>
                  </a:extLst>
                </a:gridCol>
                <a:gridCol w="1295400">
                  <a:extLst>
                    <a:ext uri="{9D8B030D-6E8A-4147-A177-3AD203B41FA5}">
                      <a16:colId xmlns:a16="http://schemas.microsoft.com/office/drawing/2014/main" xmlns=""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REGION</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Q4 TARGET: 2020-2021</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extLst>
                  <a:ext uri="{0D108BD9-81ED-4DB2-BD59-A6C34878D82A}">
                    <a16:rowId xmlns:a16="http://schemas.microsoft.com/office/drawing/2014/main" xmlns="" val="2208647457"/>
                  </a:ext>
                </a:extLst>
              </a:tr>
              <a:tr h="375654">
                <a:tc>
                  <a:txBody>
                    <a:bodyPr/>
                    <a:lstStyle/>
                    <a:p>
                      <a:r>
                        <a:rPr lang="en-ZA" sz="1400" b="1" dirty="0" smtClean="0">
                          <a:latin typeface="Calibri" panose="020F0502020204030204" pitchFamily="34" charset="0"/>
                        </a:rPr>
                        <a:t>FS AND NC</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lang="en-ZA" sz="1400" b="1" dirty="0" smtClean="0">
                          <a:latin typeface="Calibri" panose="020F0502020204030204" pitchFamily="34" charset="0"/>
                        </a:rPr>
                        <a:t>7.00%</a:t>
                      </a:r>
                    </a:p>
                    <a:p>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931</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ZA" sz="1400" b="1" dirty="0" smtClean="0">
                          <a:latin typeface="Calibri" panose="020F0502020204030204" pitchFamily="34" charset="0"/>
                        </a:rPr>
                        <a:t>7.00%</a:t>
                      </a:r>
                    </a:p>
                    <a:p>
                      <a:pPr algn="l" fontAlgn="t"/>
                      <a:endParaRPr lang="en-ZA"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1048</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ZA" sz="1400" b="1" dirty="0" smtClean="0">
                          <a:latin typeface="Calibri" panose="020F0502020204030204" pitchFamily="34" charset="0"/>
                        </a:rPr>
                        <a:t>7.00%</a:t>
                      </a:r>
                    </a:p>
                    <a:p>
                      <a:pPr algn="l" fontAlgn="t"/>
                      <a:endParaRPr lang="en-ZA"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1773</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7.00%</a:t>
                      </a:r>
                    </a:p>
                    <a:p>
                      <a:pPr algn="l" fontAlgn="t"/>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1.78%</a:t>
                      </a:r>
                    </a:p>
                    <a:p>
                      <a:pPr algn="l" fontAlgn="ctr"/>
                      <a:r>
                        <a:rPr lang="en-ZA" sz="1400" b="1" i="0" u="none" strike="noStrike" dirty="0" smtClean="0">
                          <a:solidFill>
                            <a:schemeClr val="tx1"/>
                          </a:solidFill>
                          <a:effectLst/>
                          <a:latin typeface="Calibri" panose="020F0502020204030204" pitchFamily="34" charset="0"/>
                        </a:rPr>
                        <a:t>  (1773/6980)</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593004286"/>
              </p:ext>
            </p:extLst>
          </p:nvPr>
        </p:nvGraphicFramePr>
        <p:xfrm>
          <a:off x="244764" y="3571146"/>
          <a:ext cx="11658600" cy="3149334"/>
        </p:xfrm>
        <a:graphic>
          <a:graphicData uri="http://schemas.openxmlformats.org/drawingml/2006/table">
            <a:tbl>
              <a:tblPr firstRow="1" bandRow="1"/>
              <a:tblGrid>
                <a:gridCol w="1295400">
                  <a:extLst>
                    <a:ext uri="{9D8B030D-6E8A-4147-A177-3AD203B41FA5}">
                      <a16:colId xmlns:a16="http://schemas.microsoft.com/office/drawing/2014/main" xmlns="" val="3171785473"/>
                    </a:ext>
                  </a:extLst>
                </a:gridCol>
                <a:gridCol w="1295400">
                  <a:extLst>
                    <a:ext uri="{9D8B030D-6E8A-4147-A177-3AD203B41FA5}">
                      <a16:colId xmlns:a16="http://schemas.microsoft.com/office/drawing/2014/main" xmlns="" val="3307568538"/>
                    </a:ext>
                  </a:extLst>
                </a:gridCol>
                <a:gridCol w="1295400">
                  <a:extLst>
                    <a:ext uri="{9D8B030D-6E8A-4147-A177-3AD203B41FA5}">
                      <a16:colId xmlns:a16="http://schemas.microsoft.com/office/drawing/2014/main" xmlns="" val="3177246977"/>
                    </a:ext>
                  </a:extLst>
                </a:gridCol>
                <a:gridCol w="1295400">
                  <a:extLst>
                    <a:ext uri="{9D8B030D-6E8A-4147-A177-3AD203B41FA5}">
                      <a16:colId xmlns:a16="http://schemas.microsoft.com/office/drawing/2014/main" xmlns="" val="1905890460"/>
                    </a:ext>
                  </a:extLst>
                </a:gridCol>
                <a:gridCol w="1295400">
                  <a:extLst>
                    <a:ext uri="{9D8B030D-6E8A-4147-A177-3AD203B41FA5}">
                      <a16:colId xmlns:a16="http://schemas.microsoft.com/office/drawing/2014/main" xmlns="" val="551651354"/>
                    </a:ext>
                  </a:extLst>
                </a:gridCol>
                <a:gridCol w="1295400">
                  <a:extLst>
                    <a:ext uri="{9D8B030D-6E8A-4147-A177-3AD203B41FA5}">
                      <a16:colId xmlns:a16="http://schemas.microsoft.com/office/drawing/2014/main" xmlns="" val="106908959"/>
                    </a:ext>
                  </a:extLst>
                </a:gridCol>
                <a:gridCol w="1295400">
                  <a:extLst>
                    <a:ext uri="{9D8B030D-6E8A-4147-A177-3AD203B41FA5}">
                      <a16:colId xmlns:a16="http://schemas.microsoft.com/office/drawing/2014/main" xmlns="" val="2307743238"/>
                    </a:ext>
                  </a:extLst>
                </a:gridCol>
                <a:gridCol w="1355436">
                  <a:extLst>
                    <a:ext uri="{9D8B030D-6E8A-4147-A177-3AD203B41FA5}">
                      <a16:colId xmlns:a16="http://schemas.microsoft.com/office/drawing/2014/main" xmlns="" val="2723634297"/>
                    </a:ext>
                  </a:extLst>
                </a:gridCol>
                <a:gridCol w="1235364">
                  <a:extLst>
                    <a:ext uri="{9D8B030D-6E8A-4147-A177-3AD203B41FA5}">
                      <a16:colId xmlns:a16="http://schemas.microsoft.com/office/drawing/2014/main" xmlns=""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REGION</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Q4 TARGET: 2020-2021</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375654">
                <a:tc>
                  <a:txBody>
                    <a:bodyPr/>
                    <a:lstStyle/>
                    <a:p>
                      <a:r>
                        <a:rPr lang="en-ZA" sz="1200" b="1" dirty="0" smtClean="0">
                          <a:latin typeface="Calibri" panose="020F0502020204030204" pitchFamily="34" charset="0"/>
                          <a:cs typeface="Calibri" panose="020F0502020204030204" pitchFamily="34" charset="0"/>
                        </a:rPr>
                        <a:t>UPINGTON</a:t>
                      </a:r>
                      <a:endParaRPr lang="en-ZA" sz="12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200" b="1" dirty="0" smtClean="0">
                          <a:latin typeface="Calibri" panose="020F0502020204030204" pitchFamily="34" charset="0"/>
                        </a:rPr>
                        <a:t>7.00%</a:t>
                      </a:r>
                      <a:endParaRPr lang="en-ZA" sz="12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dirty="0">
                          <a:solidFill>
                            <a:srgbClr val="000000"/>
                          </a:solidFill>
                          <a:effectLst/>
                          <a:latin typeface="Calibri" panose="020F0502020204030204" pitchFamily="34" charset="0"/>
                        </a:rPr>
                        <a:t>64</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a:solidFill>
                            <a:srgbClr val="000000"/>
                          </a:solidFill>
                          <a:effectLst/>
                          <a:latin typeface="Calibri" panose="020F0502020204030204" pitchFamily="34" charset="0"/>
                        </a:rPr>
                        <a:t>80</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a:solidFill>
                            <a:srgbClr val="000000"/>
                          </a:solidFill>
                          <a:effectLst/>
                          <a:latin typeface="Calibri" panose="020F0502020204030204" pitchFamily="34" charset="0"/>
                        </a:rPr>
                        <a:t>84</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dirty="0" smtClean="0">
                          <a:solidFill>
                            <a:srgbClr val="000000"/>
                          </a:solidFill>
                          <a:effectLst/>
                          <a:latin typeface="Calibri" panose="020F0502020204030204" pitchFamily="34" charset="0"/>
                        </a:rPr>
                        <a:t>  7.00%</a:t>
                      </a:r>
                      <a:endParaRPr lang="en-ZA"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0" i="0" u="none" strike="noStrike" dirty="0" smtClean="0">
                          <a:solidFill>
                            <a:srgbClr val="000000"/>
                          </a:solidFill>
                          <a:effectLst/>
                          <a:latin typeface="Calibri" panose="020F0502020204030204" pitchFamily="34" charset="0"/>
                        </a:rPr>
                        <a:t>84/774 (0.76%)</a:t>
                      </a:r>
                      <a:endParaRPr lang="en-ZA" sz="12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r h="187827">
                <a:tc>
                  <a:txBody>
                    <a:bodyPr/>
                    <a:lstStyle/>
                    <a:p>
                      <a:r>
                        <a:rPr lang="en-ZA" sz="1200" b="1" dirty="0" smtClean="0">
                          <a:latin typeface="Calibri" panose="020F0502020204030204" pitchFamily="34" charset="0"/>
                          <a:cs typeface="Calibri" panose="020F0502020204030204" pitchFamily="34" charset="0"/>
                        </a:rPr>
                        <a:t>KIMBERLEY</a:t>
                      </a:r>
                      <a:endParaRPr lang="en-ZA" sz="12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dirty="0">
                          <a:solidFill>
                            <a:srgbClr val="000000"/>
                          </a:solidFill>
                          <a:effectLst/>
                          <a:latin typeface="Calibri" panose="020F0502020204030204" pitchFamily="34" charset="0"/>
                        </a:rPr>
                        <a:t>79</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dirty="0">
                          <a:solidFill>
                            <a:srgbClr val="000000"/>
                          </a:solidFill>
                          <a:effectLst/>
                          <a:latin typeface="Calibri" panose="020F0502020204030204" pitchFamily="34" charset="0"/>
                        </a:rPr>
                        <a:t>81</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a:solidFill>
                            <a:srgbClr val="000000"/>
                          </a:solidFill>
                          <a:effectLst/>
                          <a:latin typeface="Calibri" panose="020F0502020204030204" pitchFamily="34" charset="0"/>
                        </a:rPr>
                        <a:t>100</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dirty="0" smtClean="0">
                          <a:solidFill>
                            <a:srgbClr val="000000"/>
                          </a:solidFill>
                          <a:effectLst/>
                          <a:latin typeface="Calibri" panose="020F0502020204030204" pitchFamily="34" charset="0"/>
                        </a:rPr>
                        <a:t>  7.00%</a:t>
                      </a:r>
                      <a:endParaRPr lang="en-ZA"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0" i="0" u="none" strike="noStrike" dirty="0" smtClean="0">
                          <a:solidFill>
                            <a:srgbClr val="000000"/>
                          </a:solidFill>
                          <a:effectLst/>
                          <a:latin typeface="Calibri" panose="020F0502020204030204" pitchFamily="34" charset="0"/>
                        </a:rPr>
                        <a:t>100/509 (1.38%)</a:t>
                      </a:r>
                      <a:endParaRPr lang="en-ZA" sz="12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950242310"/>
                  </a:ext>
                </a:extLst>
              </a:tr>
              <a:tr h="187827">
                <a:tc>
                  <a:txBody>
                    <a:bodyPr/>
                    <a:lstStyle/>
                    <a:p>
                      <a:r>
                        <a:rPr lang="en-ZA" sz="1200" b="1" dirty="0" smtClean="0">
                          <a:latin typeface="Calibri" panose="020F0502020204030204" pitchFamily="34" charset="0"/>
                          <a:cs typeface="Calibri" panose="020F0502020204030204" pitchFamily="34" charset="0"/>
                        </a:rPr>
                        <a:t>COLESBERG</a:t>
                      </a:r>
                      <a:endParaRPr lang="en-ZA" sz="12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a:solidFill>
                            <a:srgbClr val="000000"/>
                          </a:solidFill>
                          <a:effectLst/>
                          <a:latin typeface="Calibri" panose="020F0502020204030204" pitchFamily="34" charset="0"/>
                        </a:rPr>
                        <a:t>158</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dirty="0">
                          <a:solidFill>
                            <a:srgbClr val="000000"/>
                          </a:solidFill>
                          <a:effectLst/>
                          <a:latin typeface="Calibri" panose="020F0502020204030204" pitchFamily="34" charset="0"/>
                        </a:rPr>
                        <a:t>158</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dirty="0">
                          <a:solidFill>
                            <a:srgbClr val="000000"/>
                          </a:solidFill>
                          <a:effectLst/>
                          <a:latin typeface="Calibri" panose="020F0502020204030204" pitchFamily="34" charset="0"/>
                        </a:rPr>
                        <a:t>161</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dirty="0" smtClean="0">
                          <a:solidFill>
                            <a:srgbClr val="000000"/>
                          </a:solidFill>
                          <a:effectLst/>
                          <a:latin typeface="Calibri" panose="020F0502020204030204" pitchFamily="34" charset="0"/>
                        </a:rPr>
                        <a:t>  7.00%</a:t>
                      </a:r>
                      <a:endParaRPr lang="en-ZA"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0" i="0" u="none" strike="noStrike" dirty="0" smtClean="0">
                          <a:solidFill>
                            <a:srgbClr val="000000"/>
                          </a:solidFill>
                          <a:effectLst/>
                          <a:latin typeface="Calibri" panose="020F0502020204030204" pitchFamily="34" charset="0"/>
                        </a:rPr>
                        <a:t>161/1259 (0.90%)</a:t>
                      </a:r>
                      <a:endParaRPr lang="en-ZA" sz="12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356180251"/>
                  </a:ext>
                </a:extLst>
              </a:tr>
              <a:tr h="187827">
                <a:tc>
                  <a:txBody>
                    <a:bodyPr/>
                    <a:lstStyle/>
                    <a:p>
                      <a:r>
                        <a:rPr lang="en-ZA" sz="1200" b="1" dirty="0" smtClean="0">
                          <a:latin typeface="Calibri" panose="020F0502020204030204" pitchFamily="34" charset="0"/>
                          <a:cs typeface="Calibri" panose="020F0502020204030204" pitchFamily="34" charset="0"/>
                        </a:rPr>
                        <a:t>GOEDEMOED</a:t>
                      </a:r>
                      <a:endParaRPr lang="en-ZA" sz="12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a:solidFill>
                            <a:srgbClr val="000000"/>
                          </a:solidFill>
                          <a:effectLst/>
                          <a:latin typeface="Calibri" panose="020F0502020204030204" pitchFamily="34" charset="0"/>
                        </a:rPr>
                        <a:t>59</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a:solidFill>
                            <a:srgbClr val="000000"/>
                          </a:solidFill>
                          <a:effectLst/>
                          <a:latin typeface="Calibri" panose="020F0502020204030204" pitchFamily="34" charset="0"/>
                        </a:rPr>
                        <a:t>75</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dirty="0">
                          <a:solidFill>
                            <a:srgbClr val="000000"/>
                          </a:solidFill>
                          <a:effectLst/>
                          <a:latin typeface="Calibri" panose="020F0502020204030204" pitchFamily="34" charset="0"/>
                        </a:rPr>
                        <a:t>183</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dirty="0" smtClean="0">
                          <a:solidFill>
                            <a:srgbClr val="000000"/>
                          </a:solidFill>
                          <a:effectLst/>
                          <a:latin typeface="Calibri" panose="020F0502020204030204" pitchFamily="34" charset="0"/>
                        </a:rPr>
                        <a:t>  7.00%</a:t>
                      </a:r>
                      <a:endParaRPr lang="en-ZA"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0" i="0" u="none" strike="noStrike" dirty="0" smtClean="0">
                          <a:solidFill>
                            <a:srgbClr val="000000"/>
                          </a:solidFill>
                          <a:effectLst/>
                          <a:latin typeface="Calibri" panose="020F0502020204030204" pitchFamily="34" charset="0"/>
                        </a:rPr>
                        <a:t>183/598 (2.14%)</a:t>
                      </a:r>
                      <a:endParaRPr lang="en-ZA" sz="12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3418693148"/>
                  </a:ext>
                </a:extLst>
              </a:tr>
              <a:tr h="152400">
                <a:tc>
                  <a:txBody>
                    <a:bodyPr/>
                    <a:lstStyle/>
                    <a:p>
                      <a:r>
                        <a:rPr lang="en-ZA" sz="1200" b="1" dirty="0" smtClean="0">
                          <a:latin typeface="Calibri" panose="020F0502020204030204" pitchFamily="34" charset="0"/>
                          <a:cs typeface="Calibri" panose="020F0502020204030204" pitchFamily="34" charset="0"/>
                        </a:rPr>
                        <a:t>GROOTVLEI</a:t>
                      </a:r>
                      <a:endParaRPr lang="en-ZA" sz="12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a:solidFill>
                            <a:srgbClr val="000000"/>
                          </a:solidFill>
                          <a:effectLst/>
                          <a:latin typeface="Calibri" panose="020F0502020204030204" pitchFamily="34" charset="0"/>
                        </a:rPr>
                        <a:t>75</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a:solidFill>
                            <a:srgbClr val="000000"/>
                          </a:solidFill>
                          <a:effectLst/>
                          <a:latin typeface="Calibri" panose="020F0502020204030204" pitchFamily="34" charset="0"/>
                        </a:rPr>
                        <a:t>78</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a:solidFill>
                            <a:srgbClr val="000000"/>
                          </a:solidFill>
                          <a:effectLst/>
                          <a:latin typeface="Calibri" panose="020F0502020204030204" pitchFamily="34" charset="0"/>
                        </a:rPr>
                        <a:t>93</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dirty="0" smtClean="0">
                          <a:solidFill>
                            <a:srgbClr val="000000"/>
                          </a:solidFill>
                          <a:effectLst/>
                          <a:latin typeface="Calibri" panose="020F0502020204030204" pitchFamily="34" charset="0"/>
                        </a:rPr>
                        <a:t>  7.00%</a:t>
                      </a:r>
                      <a:endParaRPr lang="en-ZA"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0" i="0" u="none" strike="noStrike" dirty="0" smtClean="0">
                          <a:solidFill>
                            <a:srgbClr val="000000"/>
                          </a:solidFill>
                          <a:effectLst/>
                          <a:latin typeface="Calibri" panose="020F0502020204030204" pitchFamily="34" charset="0"/>
                        </a:rPr>
                        <a:t>93/761 (0.86%)</a:t>
                      </a:r>
                      <a:endParaRPr lang="en-ZA" sz="12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2115098886"/>
                  </a:ext>
                </a:extLst>
              </a:tr>
              <a:tr h="152400">
                <a:tc>
                  <a:txBody>
                    <a:bodyPr/>
                    <a:lstStyle/>
                    <a:p>
                      <a:r>
                        <a:rPr lang="en-ZA" sz="1200" b="1" dirty="0" smtClean="0">
                          <a:latin typeface="Calibri" panose="020F0502020204030204" pitchFamily="34" charset="0"/>
                        </a:rPr>
                        <a:t>BIZZAH MAKHATE</a:t>
                      </a:r>
                      <a:endParaRPr lang="en-ZA" sz="12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a:solidFill>
                            <a:srgbClr val="000000"/>
                          </a:solidFill>
                          <a:effectLst/>
                          <a:latin typeface="Calibri" panose="020F0502020204030204" pitchFamily="34" charset="0"/>
                        </a:rPr>
                        <a:t>255</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a:solidFill>
                            <a:srgbClr val="000000"/>
                          </a:solidFill>
                          <a:effectLst/>
                          <a:latin typeface="Calibri" panose="020F0502020204030204" pitchFamily="34" charset="0"/>
                        </a:rPr>
                        <a:t>320</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a:solidFill>
                            <a:srgbClr val="000000"/>
                          </a:solidFill>
                          <a:effectLst/>
                          <a:latin typeface="Calibri" panose="020F0502020204030204" pitchFamily="34" charset="0"/>
                        </a:rPr>
                        <a:t>434</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dirty="0" smtClean="0">
                          <a:solidFill>
                            <a:srgbClr val="000000"/>
                          </a:solidFill>
                          <a:effectLst/>
                          <a:latin typeface="Calibri" panose="020F0502020204030204" pitchFamily="34" charset="0"/>
                        </a:rPr>
                        <a:t>  7.00%</a:t>
                      </a:r>
                      <a:endParaRPr lang="en-ZA"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0" i="0" u="none" strike="noStrike" dirty="0" smtClean="0">
                          <a:solidFill>
                            <a:srgbClr val="000000"/>
                          </a:solidFill>
                          <a:effectLst/>
                          <a:latin typeface="Calibri" panose="020F0502020204030204" pitchFamily="34" charset="0"/>
                        </a:rPr>
                        <a:t>434/1570 (1.94%)</a:t>
                      </a:r>
                      <a:endParaRPr lang="en-ZA" sz="12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3591808642"/>
                  </a:ext>
                </a:extLst>
              </a:tr>
              <a:tr h="152400">
                <a:tc>
                  <a:txBody>
                    <a:bodyPr/>
                    <a:lstStyle/>
                    <a:p>
                      <a:r>
                        <a:rPr lang="en-ZA" sz="1200" b="1" dirty="0" smtClean="0">
                          <a:latin typeface="Calibri" panose="020F0502020204030204" pitchFamily="34" charset="0"/>
                        </a:rPr>
                        <a:t>GROENPUNT</a:t>
                      </a:r>
                      <a:endParaRPr lang="en-ZA" sz="12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dirty="0">
                          <a:solidFill>
                            <a:srgbClr val="000000"/>
                          </a:solidFill>
                          <a:effectLst/>
                          <a:latin typeface="Calibri" panose="020F0502020204030204" pitchFamily="34" charset="0"/>
                        </a:rPr>
                        <a:t>241</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dirty="0">
                          <a:solidFill>
                            <a:srgbClr val="000000"/>
                          </a:solidFill>
                          <a:effectLst/>
                          <a:latin typeface="Calibri" panose="020F0502020204030204" pitchFamily="34" charset="0"/>
                        </a:rPr>
                        <a:t>256</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2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dirty="0">
                          <a:solidFill>
                            <a:srgbClr val="000000"/>
                          </a:solidFill>
                          <a:effectLst/>
                          <a:latin typeface="Calibri" panose="020F0502020204030204" pitchFamily="34" charset="0"/>
                        </a:rPr>
                        <a:t>718</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1" i="0" u="none" strike="noStrike" dirty="0" smtClean="0">
                          <a:solidFill>
                            <a:srgbClr val="000000"/>
                          </a:solidFill>
                          <a:effectLst/>
                          <a:latin typeface="Calibri" panose="020F0502020204030204" pitchFamily="34" charset="0"/>
                        </a:rPr>
                        <a:t>  7.00%</a:t>
                      </a:r>
                      <a:endParaRPr lang="en-ZA"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200" b="0" i="0" u="none" strike="noStrike" dirty="0" smtClean="0">
                          <a:solidFill>
                            <a:srgbClr val="000000"/>
                          </a:solidFill>
                          <a:effectLst/>
                          <a:latin typeface="Calibri" panose="020F0502020204030204" pitchFamily="34" charset="0"/>
                        </a:rPr>
                        <a:t>718/1509 (3.33%)</a:t>
                      </a:r>
                      <a:endParaRPr lang="en-ZA" sz="12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845351688"/>
                  </a:ext>
                </a:extLst>
              </a:tr>
            </a:tbl>
          </a:graphicData>
        </a:graphic>
      </p:graphicFrame>
    </p:spTree>
    <p:extLst>
      <p:ext uri="{BB962C8B-B14F-4D97-AF65-F5344CB8AC3E}">
        <p14:creationId xmlns:p14="http://schemas.microsoft.com/office/powerpoint/2010/main" val="27671871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334000" y="-5181600"/>
            <a:ext cx="1295401" cy="11658604"/>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366032"/>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1467131464"/>
              </p:ext>
            </p:extLst>
          </p:nvPr>
        </p:nvGraphicFramePr>
        <p:xfrm>
          <a:off x="182418" y="1738475"/>
          <a:ext cx="11518899" cy="3453765"/>
        </p:xfrm>
        <a:graphic>
          <a:graphicData uri="http://schemas.openxmlformats.org/drawingml/2006/table">
            <a:tbl>
              <a:tblPr firstRow="1" bandRow="1"/>
              <a:tblGrid>
                <a:gridCol w="1308100">
                  <a:extLst>
                    <a:ext uri="{9D8B030D-6E8A-4147-A177-3AD203B41FA5}">
                      <a16:colId xmlns:a16="http://schemas.microsoft.com/office/drawing/2014/main" xmlns="" val="3171785473"/>
                    </a:ext>
                  </a:extLst>
                </a:gridCol>
                <a:gridCol w="1219200">
                  <a:extLst>
                    <a:ext uri="{9D8B030D-6E8A-4147-A177-3AD203B41FA5}">
                      <a16:colId xmlns:a16="http://schemas.microsoft.com/office/drawing/2014/main" xmlns="" val="3307568538"/>
                    </a:ext>
                  </a:extLst>
                </a:gridCol>
                <a:gridCol w="1938482">
                  <a:extLst>
                    <a:ext uri="{9D8B030D-6E8A-4147-A177-3AD203B41FA5}">
                      <a16:colId xmlns:a16="http://schemas.microsoft.com/office/drawing/2014/main" xmlns="" val="3177246977"/>
                    </a:ext>
                  </a:extLst>
                </a:gridCol>
                <a:gridCol w="1371600">
                  <a:extLst>
                    <a:ext uri="{9D8B030D-6E8A-4147-A177-3AD203B41FA5}">
                      <a16:colId xmlns:a16="http://schemas.microsoft.com/office/drawing/2014/main" xmlns="" val="1905890460"/>
                    </a:ext>
                  </a:extLst>
                </a:gridCol>
                <a:gridCol w="1981200">
                  <a:extLst>
                    <a:ext uri="{9D8B030D-6E8A-4147-A177-3AD203B41FA5}">
                      <a16:colId xmlns:a16="http://schemas.microsoft.com/office/drawing/2014/main" xmlns="" val="551651354"/>
                    </a:ext>
                  </a:extLst>
                </a:gridCol>
                <a:gridCol w="1905000">
                  <a:extLst>
                    <a:ext uri="{9D8B030D-6E8A-4147-A177-3AD203B41FA5}">
                      <a16:colId xmlns:a16="http://schemas.microsoft.com/office/drawing/2014/main" xmlns="" val="106908959"/>
                    </a:ext>
                  </a:extLst>
                </a:gridCol>
                <a:gridCol w="1795317">
                  <a:extLst>
                    <a:ext uri="{9D8B030D-6E8A-4147-A177-3AD203B41FA5}">
                      <a16:colId xmlns:a16="http://schemas.microsoft.com/office/drawing/2014/main" xmlns=""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Q4 TARGET 2020/21</a:t>
                      </a:r>
                      <a:endParaRPr lang="en-US" sz="12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QUARTER 4</a:t>
                      </a:r>
                      <a:br>
                        <a:rPr lang="en-US" sz="1200" b="1" kern="1200" dirty="0" smtClean="0">
                          <a:solidFill>
                            <a:schemeClr val="bg1"/>
                          </a:solidFill>
                          <a:latin typeface="Arial"/>
                          <a:ea typeface=""/>
                          <a:cs typeface="Arial"/>
                        </a:rPr>
                      </a:br>
                      <a:r>
                        <a:rPr lang="en-US" sz="1200" b="1" kern="1200" dirty="0" smtClean="0">
                          <a:solidFill>
                            <a:schemeClr val="bg1"/>
                          </a:solidFill>
                          <a:latin typeface="Arial"/>
                          <a:ea typeface=""/>
                          <a:cs typeface="Arial"/>
                        </a:rPr>
                        <a:t>PERFORMANCE</a:t>
                      </a:r>
                      <a:endParaRPr lang="en-US" sz="12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PERFORMANCE</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ROOT CAUSES</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ASSOCIATED RISKS </a:t>
                      </a:r>
                      <a:endParaRPr lang="en-ZA"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249174">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7.00%</a:t>
                      </a:r>
                    </a:p>
                  </a:txBody>
                  <a:tcPr marL="91438" marR="91438" marT="45724" marB="45724">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FF0000"/>
                          </a:solidFill>
                          <a:effectLst/>
                          <a:latin typeface="Calibri" panose="020F0502020204030204" pitchFamily="34" charset="0"/>
                          <a:ea typeface="+mn-ea"/>
                          <a:cs typeface="Calibri" panose="020F0502020204030204" pitchFamily="34" charset="0"/>
                        </a:rPr>
                        <a:t> </a:t>
                      </a:r>
                      <a:r>
                        <a:rPr lang="en-US" sz="1400" b="1" i="0" u="none" strike="noStrike" kern="1200" dirty="0" smtClean="0">
                          <a:solidFill>
                            <a:schemeClr val="tx1"/>
                          </a:solidFill>
                          <a:effectLst/>
                          <a:latin typeface="Calibri" panose="020F0502020204030204" pitchFamily="34" charset="0"/>
                          <a:ea typeface="+mn-ea"/>
                          <a:cs typeface="Calibri" panose="020F0502020204030204" pitchFamily="34" charset="0"/>
                        </a:rPr>
                        <a:t>1.78%</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chemeClr val="tx1"/>
                          </a:solidFill>
                          <a:effectLst/>
                          <a:latin typeface="Calibri" panose="020F0502020204030204" pitchFamily="34" charset="0"/>
                          <a:ea typeface="+mn-ea"/>
                          <a:cs typeface="Calibri" panose="020F0502020204030204" pitchFamily="34" charset="0"/>
                        </a:rPr>
                        <a:t>  (1773/6980)</a:t>
                      </a: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UPINGTON</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endParaRPr lang="en-GB"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All Correctional </a:t>
                      </a:r>
                      <a:r>
                        <a:rPr lang="en-US" sz="1400" b="1" i="0" u="none" strike="noStrike" kern="1200" dirty="0" err="1" smtClean="0">
                          <a:solidFill>
                            <a:srgbClr val="000000"/>
                          </a:solidFill>
                          <a:effectLst/>
                          <a:latin typeface="Calibri" panose="020F0502020204030204" pitchFamily="34" charset="0"/>
                          <a:ea typeface="+mn-ea"/>
                          <a:cs typeface="Calibri" panose="020F0502020204030204" pitchFamily="34" charset="0"/>
                        </a:rPr>
                        <a:t>Centres</a:t>
                      </a: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400" b="1"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rPr>
                        <a:t>Due to the impact of the Covid-19 Regulations, the RJ programmes were suspended during the lockdown levels 5 to 2, and only resumed during lockdown level 1.</a:t>
                      </a: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Implementation and impact of Covid-19 Disaster Management Regulations</a:t>
                      </a: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Underperformances on performance  indicator.</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Inmates could become restless due to no programmes that are presented.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No placement of offenders</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494333046"/>
                  </a:ext>
                </a:extLst>
              </a:tr>
              <a:tr h="16232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KIMBERLEY</a:t>
                      </a:r>
                    </a:p>
                    <a:p>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a:t>
                      </a:r>
                      <a:endParaRPr lang="en-ZA" sz="1400"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4177460664"/>
                  </a:ext>
                </a:extLst>
              </a:tr>
              <a:tr h="16232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a:txBody>
                    <a:bodyPr/>
                    <a:lstStyle/>
                    <a:p>
                      <a:r>
                        <a:rPr lang="en-ZA" sz="1400" dirty="0" smtClean="0">
                          <a:latin typeface="Calibri" panose="020F0502020204030204" pitchFamily="34" charset="0"/>
                          <a:cs typeface="Calibri" panose="020F0502020204030204" pitchFamily="34" charset="0"/>
                        </a:rPr>
                        <a:t> </a:t>
                      </a:r>
                      <a:r>
                        <a:rPr lang="en-ZA" sz="1400" b="1" dirty="0" smtClean="0">
                          <a:latin typeface="Calibri" panose="020F0502020204030204" pitchFamily="34" charset="0"/>
                          <a:cs typeface="Calibri" panose="020F0502020204030204" pitchFamily="34" charset="0"/>
                        </a:rPr>
                        <a:t>COLESBERG</a:t>
                      </a:r>
                    </a:p>
                    <a:p>
                      <a:r>
                        <a:rPr lang="en-ZA" sz="1400" b="1" dirty="0" smtClean="0">
                          <a:latin typeface="Calibri" panose="020F0502020204030204" pitchFamily="34" charset="0"/>
                          <a:cs typeface="Calibri" panose="020F0502020204030204" pitchFamily="34" charset="0"/>
                        </a:rPr>
                        <a:t>  </a:t>
                      </a:r>
                      <a:endParaRPr lang="en-ZA" sz="1400" b="1"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endParaRPr lang="en-ZA"/>
                    </a:p>
                  </a:txBody>
                  <a:tcPr/>
                </a:tc>
                <a:tc vMerge="1">
                  <a:txBody>
                    <a:bodyPr/>
                    <a:lstStyle/>
                    <a:p>
                      <a:endParaRPr lang="en-ZA"/>
                    </a:p>
                  </a:txBody>
                  <a:tcPr/>
                </a:tc>
                <a:extLst>
                  <a:ext uri="{0D108BD9-81ED-4DB2-BD59-A6C34878D82A}">
                    <a16:rowId xmlns:a16="http://schemas.microsoft.com/office/drawing/2014/main" xmlns="" val="2586273704"/>
                  </a:ext>
                </a:extLst>
              </a:tr>
              <a:tr h="18518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GOEDEMOED</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552197376"/>
                  </a:ext>
                </a:extLst>
              </a:tr>
              <a:tr h="18518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GROOTVLEI</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a16="http://schemas.microsoft.com/office/drawing/2014/main" xmlns="" val="1758090267"/>
                  </a:ext>
                </a:extLst>
              </a:tr>
              <a:tr h="173738">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BIZZAH MAKHATE</a:t>
                      </a:r>
                    </a:p>
                    <a:p>
                      <a:pPr algn="l" fontAlgn="t"/>
                      <a:endParaRPr lang="en-GB" sz="1400" b="1" i="0" u="none" strike="noStrike" dirty="0" smtClean="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950242310"/>
                  </a:ext>
                </a:extLst>
              </a:tr>
              <a:tr h="173738">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GROENPUNT</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endParaRPr lang="en-GB"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extLst>
                  <a:ext uri="{0D108BD9-81ED-4DB2-BD59-A6C34878D82A}">
                    <a16:rowId xmlns:a16="http://schemas.microsoft.com/office/drawing/2014/main" xmlns="" val="2129813593"/>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lgn="ctr"/>
            <a:r>
              <a:rPr lang="en-GB" sz="2400" dirty="0"/>
              <a:t>'Percentage increase of victims participating in Restorative Justice Programme</a:t>
            </a:r>
            <a:endParaRPr lang="en-ZA" sz="2400" dirty="0"/>
          </a:p>
        </p:txBody>
      </p:sp>
    </p:spTree>
    <p:extLst>
      <p:ext uri="{BB962C8B-B14F-4D97-AF65-F5344CB8AC3E}">
        <p14:creationId xmlns:p14="http://schemas.microsoft.com/office/powerpoint/2010/main" val="23229712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4855369" y="-4838700"/>
            <a:ext cx="13716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129312" y="1634099"/>
            <a:ext cx="9111673"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4. PROJECT PLAN TO ADDRESS UNDER PERFORMANCE</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3068511284"/>
              </p:ext>
            </p:extLst>
          </p:nvPr>
        </p:nvGraphicFramePr>
        <p:xfrm>
          <a:off x="200891" y="2247457"/>
          <a:ext cx="11671302" cy="3848543"/>
        </p:xfrm>
        <a:graphic>
          <a:graphicData uri="http://schemas.openxmlformats.org/drawingml/2006/table">
            <a:tbl>
              <a:tblPr firstRow="1" bandRow="1"/>
              <a:tblGrid>
                <a:gridCol w="1170709">
                  <a:extLst>
                    <a:ext uri="{9D8B030D-6E8A-4147-A177-3AD203B41FA5}">
                      <a16:colId xmlns:a16="http://schemas.microsoft.com/office/drawing/2014/main" xmlns="" val="3171785473"/>
                    </a:ext>
                  </a:extLst>
                </a:gridCol>
                <a:gridCol w="1219200">
                  <a:extLst>
                    <a:ext uri="{9D8B030D-6E8A-4147-A177-3AD203B41FA5}">
                      <a16:colId xmlns:a16="http://schemas.microsoft.com/office/drawing/2014/main" xmlns="" val="3307568538"/>
                    </a:ext>
                  </a:extLst>
                </a:gridCol>
                <a:gridCol w="3276600">
                  <a:extLst>
                    <a:ext uri="{9D8B030D-6E8A-4147-A177-3AD203B41FA5}">
                      <a16:colId xmlns:a16="http://schemas.microsoft.com/office/drawing/2014/main" xmlns="" val="3177246977"/>
                    </a:ext>
                  </a:extLst>
                </a:gridCol>
                <a:gridCol w="1371600">
                  <a:extLst>
                    <a:ext uri="{9D8B030D-6E8A-4147-A177-3AD203B41FA5}">
                      <a16:colId xmlns:a16="http://schemas.microsoft.com/office/drawing/2014/main" xmlns="" val="1905890460"/>
                    </a:ext>
                  </a:extLst>
                </a:gridCol>
                <a:gridCol w="1219200">
                  <a:extLst>
                    <a:ext uri="{9D8B030D-6E8A-4147-A177-3AD203B41FA5}">
                      <a16:colId xmlns:a16="http://schemas.microsoft.com/office/drawing/2014/main" xmlns="" val="551651354"/>
                    </a:ext>
                  </a:extLst>
                </a:gridCol>
                <a:gridCol w="3413993">
                  <a:extLst>
                    <a:ext uri="{9D8B030D-6E8A-4147-A177-3AD203B41FA5}">
                      <a16:colId xmlns:a16="http://schemas.microsoft.com/office/drawing/2014/main" xmlns="" val="106908959"/>
                    </a:ext>
                  </a:extLst>
                </a:gridCol>
              </a:tblGrid>
              <a:tr h="648143">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MANAGEMENT AREA</a:t>
                      </a:r>
                      <a:endParaRPr lang="en-US" sz="14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CORRECTIONAL CENTRE</a:t>
                      </a:r>
                      <a:endParaRPr lang="en-US" sz="14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TIME FRAME</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PROGRESS</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a16="http://schemas.microsoft.com/office/drawing/2014/main" xmlns="" val="2208647457"/>
                  </a:ext>
                </a:extLst>
              </a:tr>
              <a:tr h="187827">
                <a:tc>
                  <a:txBody>
                    <a:bodyPr/>
                    <a:lstStyle/>
                    <a:p>
                      <a:pPr algn="l" fontAlgn="t"/>
                      <a:r>
                        <a:rPr lang="en-GB" sz="1400" b="1" i="0" u="none" strike="noStrike" dirty="0" smtClean="0">
                          <a:solidFill>
                            <a:srgbClr val="000000"/>
                          </a:solidFill>
                          <a:effectLst/>
                          <a:latin typeface="Calibri" panose="020F0502020204030204" pitchFamily="34" charset="0"/>
                        </a:rPr>
                        <a:t> UPINGTON</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All Correctional </a:t>
                      </a:r>
                      <a:r>
                        <a:rPr lang="en-US" sz="1400" b="1" i="0" u="none" strike="noStrike" kern="1200" dirty="0" err="1" smtClean="0">
                          <a:solidFill>
                            <a:srgbClr val="000000"/>
                          </a:solidFill>
                          <a:effectLst/>
                          <a:latin typeface="Calibri" panose="020F0502020204030204" pitchFamily="34" charset="0"/>
                          <a:ea typeface="+mn-ea"/>
                          <a:cs typeface="+mn-cs"/>
                        </a:rPr>
                        <a:t>Centres</a:t>
                      </a:r>
                      <a:r>
                        <a:rPr lang="en-US" sz="1400" b="1" i="0" u="none" strike="noStrike" kern="1200" dirty="0" smtClean="0">
                          <a:solidFill>
                            <a:srgbClr val="000000"/>
                          </a:solidFill>
                          <a:effectLst/>
                          <a:latin typeface="Calibri" panose="020F0502020204030204" pitchFamily="34" charset="0"/>
                          <a:ea typeface="+mn-ea"/>
                          <a:cs typeface="+mn-cs"/>
                        </a:rPr>
                        <a:t> resorting under each Management Area</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Resuscitation of VOD Forums in all correctional Centres. </a:t>
                      </a:r>
                    </a:p>
                    <a:p>
                      <a:pPr marL="0" marR="0" lvl="0" indent="0" algn="l" defTabSz="914331" rtl="0" eaLnBrk="1" fontAlgn="t" latinLnBrk="0" hangingPunct="1">
                        <a:lnSpc>
                          <a:spcPct val="100000"/>
                        </a:lnSpc>
                        <a:spcBef>
                          <a:spcPts val="0"/>
                        </a:spcBef>
                        <a:spcAft>
                          <a:spcPts val="0"/>
                        </a:spcAft>
                        <a:buClrTx/>
                        <a:buSzTx/>
                        <a:buFontTx/>
                        <a:buNone/>
                        <a:tabLst/>
                        <a:defRPr/>
                      </a:pPr>
                      <a:endParaRPr lang="en-GB" sz="14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Resuscitation of Community Corrections Forums with all relevant stakeholders </a:t>
                      </a:r>
                    </a:p>
                    <a:p>
                      <a:pPr marL="0" marR="0" lvl="0" indent="0" algn="l" defTabSz="914331" rtl="0" eaLnBrk="1" fontAlgn="t" latinLnBrk="0" hangingPunct="1">
                        <a:lnSpc>
                          <a:spcPct val="100000"/>
                        </a:lnSpc>
                        <a:spcBef>
                          <a:spcPts val="0"/>
                        </a:spcBef>
                        <a:spcAft>
                          <a:spcPts val="0"/>
                        </a:spcAft>
                        <a:buClrTx/>
                        <a:buSzTx/>
                        <a:buFontTx/>
                        <a:buNone/>
                        <a:tabLst/>
                        <a:defRPr/>
                      </a:pPr>
                      <a:endParaRPr lang="en-GB" sz="14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Briefing of social workers to assist with both tracing of victims and conducting of VOD</a:t>
                      </a:r>
                    </a:p>
                    <a:p>
                      <a:pPr marL="0" marR="0" lvl="0" indent="0" algn="l" defTabSz="914331" rtl="0" eaLnBrk="1" fontAlgn="t" latinLnBrk="0" hangingPunct="1">
                        <a:lnSpc>
                          <a:spcPct val="100000"/>
                        </a:lnSpc>
                        <a:spcBef>
                          <a:spcPts val="0"/>
                        </a:spcBef>
                        <a:spcAft>
                          <a:spcPts val="0"/>
                        </a:spcAft>
                        <a:buClrTx/>
                        <a:buSzTx/>
                        <a:buFontTx/>
                        <a:buNone/>
                        <a:tabLst/>
                        <a:defRPr/>
                      </a:pPr>
                      <a:endParaRPr lang="en-GB" sz="14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Utilization of monitoring officials to assist with the tracing of victims during monitoring. </a:t>
                      </a:r>
                    </a:p>
                    <a:p>
                      <a:pPr marL="0" marR="0" lvl="0" indent="0" algn="l" defTabSz="914331" rtl="0" eaLnBrk="1" fontAlgn="t" latinLnBrk="0" hangingPunct="1">
                        <a:lnSpc>
                          <a:spcPct val="100000"/>
                        </a:lnSpc>
                        <a:spcBef>
                          <a:spcPts val="0"/>
                        </a:spcBef>
                        <a:spcAft>
                          <a:spcPts val="0"/>
                        </a:spcAft>
                        <a:buClrTx/>
                        <a:buSzTx/>
                        <a:buFontTx/>
                        <a:buNone/>
                        <a:tabLst/>
                        <a:defRPr/>
                      </a:pPr>
                      <a:endParaRPr lang="en-GB" sz="14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Partnership with religious institutions for VOD at their facilities.</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chemeClr val="tx1"/>
                          </a:solidFill>
                          <a:effectLst/>
                          <a:latin typeface="Calibri" panose="020F0502020204030204" pitchFamily="34" charset="0"/>
                          <a:ea typeface="+mn-ea"/>
                          <a:cs typeface="+mn-cs"/>
                        </a:rPr>
                        <a:t>HCC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chemeClr val="tx1"/>
                          </a:solidFill>
                          <a:effectLst/>
                          <a:latin typeface="Calibri" panose="020F0502020204030204" pitchFamily="34" charset="0"/>
                          <a:ea typeface="+mn-ea"/>
                          <a:cs typeface="+mn-cs"/>
                        </a:rPr>
                        <a:t>Area Commissioner</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30 June 2021</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Some Centres and Community Corrections have already started with identifying potential cases who are willing participate in restorative justice programmes.</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Preparation of victims is intensified. Tracing in numbers of victims is underway. </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r h="187827">
                <a:tc>
                  <a:txBody>
                    <a:bodyPr/>
                    <a:lstStyle/>
                    <a:p>
                      <a:r>
                        <a:rPr lang="en-ZA" sz="1400" b="1" dirty="0" smtClean="0">
                          <a:latin typeface="Calibri" panose="020F0502020204030204" pitchFamily="34" charset="0"/>
                          <a:cs typeface="Calibri" panose="020F0502020204030204" pitchFamily="34" charset="0"/>
                        </a:rPr>
                        <a:t> KIMBERLEY</a:t>
                      </a:r>
                    </a:p>
                    <a:p>
                      <a:endParaRPr lang="en-ZA" sz="1400" b="1"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t" latinLnBrk="0" hangingPunct="1">
                        <a:lnSpc>
                          <a:spcPct val="100000"/>
                        </a:lnSpc>
                        <a:spcBef>
                          <a:spcPts val="0"/>
                        </a:spcBef>
                        <a:spcAft>
                          <a:spcPts val="0"/>
                        </a:spcAft>
                        <a:buClrTx/>
                        <a:buSzTx/>
                        <a:buFontTx/>
                        <a:buNone/>
                        <a:tabLst/>
                        <a:defRPr/>
                      </a:pPr>
                      <a:endParaRPr lang="en-GB"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834060155"/>
                  </a:ext>
                </a:extLst>
              </a:tr>
              <a:tr h="247304">
                <a:tc>
                  <a:txBody>
                    <a:bodyPr/>
                    <a:lstStyle/>
                    <a:p>
                      <a:r>
                        <a:rPr lang="en-ZA" sz="1400" b="1" dirty="0" smtClean="0">
                          <a:latin typeface="Calibri" panose="020F0502020204030204" pitchFamily="34" charset="0"/>
                          <a:cs typeface="Calibri" panose="020F0502020204030204" pitchFamily="34" charset="0"/>
                        </a:rPr>
                        <a:t> COLESBERG</a:t>
                      </a:r>
                    </a:p>
                    <a:p>
                      <a:endParaRPr lang="en-ZA" sz="1400" b="1"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t" latinLnBrk="0" hangingPunct="1">
                        <a:lnSpc>
                          <a:spcPct val="100000"/>
                        </a:lnSpc>
                        <a:spcBef>
                          <a:spcPts val="0"/>
                        </a:spcBef>
                        <a:spcAft>
                          <a:spcPts val="0"/>
                        </a:spcAft>
                        <a:buClrTx/>
                        <a:buSzTx/>
                        <a:buFontTx/>
                        <a:buNone/>
                        <a:tabLst/>
                        <a:defRPr/>
                      </a:pPr>
                      <a:endParaRPr lang="en-GB"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950242310"/>
                  </a:ext>
                </a:extLst>
              </a:tr>
              <a:tr h="123652">
                <a:tc>
                  <a:txBody>
                    <a:bodyPr/>
                    <a:lstStyle/>
                    <a:p>
                      <a:r>
                        <a:rPr lang="en-ZA" sz="1400" b="1" dirty="0" smtClean="0">
                          <a:latin typeface="Calibri" panose="020F0502020204030204" pitchFamily="34" charset="0"/>
                          <a:cs typeface="Calibri" panose="020F0502020204030204" pitchFamily="34" charset="0"/>
                        </a:rPr>
                        <a:t>GOEDEMOED</a:t>
                      </a:r>
                    </a:p>
                    <a:p>
                      <a:endParaRPr lang="en-ZA" sz="1400" b="1"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algn="l" fontAlgn="t"/>
                      <a:endPar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txBody>
                  <a:tcPr marL="0" marR="0" marT="0" marB="0"/>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a16="http://schemas.microsoft.com/office/drawing/2014/main" xmlns="" val="1193732112"/>
                  </a:ext>
                </a:extLst>
              </a:tr>
              <a:tr h="123652">
                <a:tc>
                  <a:txBody>
                    <a:bodyPr/>
                    <a:lstStyle/>
                    <a:p>
                      <a:pPr algn="l" fontAlgn="t"/>
                      <a:r>
                        <a:rPr lang="en-GB" sz="1400" b="1" i="0" u="none" strike="noStrike" dirty="0" smtClean="0">
                          <a:solidFill>
                            <a:srgbClr val="000000"/>
                          </a:solidFill>
                          <a:effectLst/>
                          <a:latin typeface="Calibri" panose="020F0502020204030204" pitchFamily="34" charset="0"/>
                        </a:rPr>
                        <a:t> GROOTVLEI</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endParaRPr lang="en-ZA"/>
                    </a:p>
                  </a:txBody>
                  <a:tcPr/>
                </a:tc>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a16="http://schemas.microsoft.com/office/drawing/2014/main" xmlns="" val="3814452938"/>
                  </a:ext>
                </a:extLst>
              </a:tr>
              <a:tr h="148937">
                <a:tc>
                  <a:txBody>
                    <a:bodyPr/>
                    <a:lstStyle/>
                    <a:p>
                      <a:pPr algn="l" fontAlgn="t"/>
                      <a:r>
                        <a:rPr lang="en-GB" sz="1400" b="1" i="0" u="none" strike="noStrike" dirty="0" smtClean="0">
                          <a:solidFill>
                            <a:srgbClr val="000000"/>
                          </a:solidFill>
                          <a:effectLst/>
                          <a:latin typeface="Calibri" panose="020F0502020204030204" pitchFamily="34" charset="0"/>
                        </a:rPr>
                        <a:t> BIZZAH MAKHATE</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a16="http://schemas.microsoft.com/office/drawing/2014/main" xmlns="" val="540776377"/>
                  </a:ext>
                </a:extLst>
              </a:tr>
              <a:tr h="148937">
                <a:tc>
                  <a:txBody>
                    <a:bodyPr/>
                    <a:lstStyle/>
                    <a:p>
                      <a:pPr algn="l" fontAlgn="t"/>
                      <a:r>
                        <a:rPr lang="en-GB" sz="1400" b="1" i="0" u="none" strike="noStrike" dirty="0" smtClean="0">
                          <a:solidFill>
                            <a:srgbClr val="000000"/>
                          </a:solidFill>
                          <a:effectLst/>
                          <a:latin typeface="Calibri" panose="020F0502020204030204" pitchFamily="34" charset="0"/>
                        </a:rPr>
                        <a:t> GROENPUNT</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endParaRPr lang="en-ZA"/>
                    </a:p>
                  </a:txBody>
                  <a:tcPr/>
                </a:tc>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a16="http://schemas.microsoft.com/office/drawing/2014/main" xmlns="" val="4281350301"/>
                  </a:ext>
                </a:extLst>
              </a:tr>
            </a:tbl>
          </a:graphicData>
        </a:graphic>
      </p:graphicFrame>
      <p:sp>
        <p:nvSpPr>
          <p:cNvPr id="13" name="Title 1"/>
          <p:cNvSpPr txBox="1">
            <a:spLocks/>
          </p:cNvSpPr>
          <p:nvPr/>
        </p:nvSpPr>
        <p:spPr>
          <a:xfrm>
            <a:off x="63103" y="0"/>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rgbClr val="FFFFFF"/>
                </a:solidFill>
                <a:latin typeface="Arial Black" panose="020B0A04020102020204" pitchFamily="34" charset="0"/>
              </a:rPr>
              <a:t>PLAN TO ADDRESS UNDER PERFORMANCE:</a:t>
            </a:r>
          </a:p>
          <a:p>
            <a:pPr algn="ctr"/>
            <a:r>
              <a:rPr lang="en-GB" sz="2400" dirty="0"/>
              <a:t>'Percentage increase of victims participating in Restorative Justice Programme</a:t>
            </a:r>
            <a:endParaRPr lang="en-ZA" sz="2400" dirty="0"/>
          </a:p>
          <a:p>
            <a:endParaRPr lang="en-GB" sz="3200" kern="0" dirty="0">
              <a:solidFill>
                <a:srgbClr val="FFFFFF"/>
              </a:solidFill>
              <a:latin typeface="Arial Black" panose="020B0A04020102020204" pitchFamily="34" charset="0"/>
            </a:endParaRPr>
          </a:p>
        </p:txBody>
      </p:sp>
    </p:spTree>
    <p:extLst>
      <p:ext uri="{BB962C8B-B14F-4D97-AF65-F5344CB8AC3E}">
        <p14:creationId xmlns:p14="http://schemas.microsoft.com/office/powerpoint/2010/main" val="10202859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4947526" y="-4930855"/>
            <a:ext cx="1246821" cy="11108534"/>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5" name="Title 1"/>
          <p:cNvSpPr txBox="1">
            <a:spLocks/>
          </p:cNvSpPr>
          <p:nvPr/>
        </p:nvSpPr>
        <p:spPr>
          <a:xfrm>
            <a:off x="63103" y="1"/>
            <a:ext cx="10909697" cy="381000"/>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endParaRPr lang="en-US" sz="1400" dirty="0" smtClean="0">
              <a:solidFill>
                <a:srgbClr val="000000"/>
              </a:solidFill>
              <a:ea typeface="+mn-ea"/>
            </a:endParaRPr>
          </a:p>
          <a:p>
            <a:pPr algn="ctr"/>
            <a:r>
              <a:rPr lang="en-GB" sz="2400" dirty="0"/>
              <a:t>Percentage increase of offenders, parolees and probationers participating in Restorative Justice Programme</a:t>
            </a:r>
          </a:p>
        </p:txBody>
      </p:sp>
      <p:sp>
        <p:nvSpPr>
          <p:cNvPr id="8" name="TextBox 7"/>
          <p:cNvSpPr txBox="1"/>
          <p:nvPr/>
        </p:nvSpPr>
        <p:spPr>
          <a:xfrm>
            <a:off x="116464" y="1246821"/>
            <a:ext cx="8928319"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1. REGIONAL TARGET VERSUS PERFORMANCE FOR </a:t>
            </a:r>
            <a:r>
              <a:rPr lang="en-GB" sz="1800" b="1" kern="0" dirty="0" smtClean="0">
                <a:solidFill>
                  <a:prstClr val="black"/>
                </a:solidFill>
              </a:rPr>
              <a:t>4</a:t>
            </a:r>
            <a:r>
              <a:rPr lang="en-GB" sz="1800" b="1" kern="0" baseline="30000" dirty="0" smtClean="0">
                <a:solidFill>
                  <a:prstClr val="black"/>
                </a:solidFill>
              </a:rPr>
              <a:t>TH</a:t>
            </a:r>
            <a:r>
              <a:rPr lang="en-GB" sz="1800" b="1" kern="0" dirty="0" smtClean="0">
                <a:solidFill>
                  <a:prstClr val="black"/>
                </a:solidFill>
              </a:rPr>
              <a:t> QUARTER 2020/2021</a:t>
            </a:r>
            <a:r>
              <a:rPr lang="en-GB" sz="1800" b="1" kern="0" dirty="0">
                <a:solidFill>
                  <a:prstClr val="black"/>
                </a:solidFill>
              </a:rPr>
              <a:t>) </a:t>
            </a:r>
            <a:endParaRPr lang="en-ZA" sz="1800" b="1" kern="0" dirty="0">
              <a:solidFill>
                <a:prstClr val="black"/>
              </a:solidFill>
            </a:endParaRPr>
          </a:p>
        </p:txBody>
      </p:sp>
      <p:sp>
        <p:nvSpPr>
          <p:cNvPr id="9" name="TextBox 8"/>
          <p:cNvSpPr txBox="1"/>
          <p:nvPr/>
        </p:nvSpPr>
        <p:spPr>
          <a:xfrm>
            <a:off x="-228600" y="2939534"/>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2. SOURCE OF </a:t>
            </a:r>
            <a:r>
              <a:rPr lang="en-GB" sz="1800" b="1" kern="0" dirty="0" smtClean="0">
                <a:solidFill>
                  <a:prstClr val="black"/>
                </a:solidFill>
              </a:rPr>
              <a:t>UNDER-ACHIEVEMENT AT MANAGEMENT AREA LEVEL</a:t>
            </a:r>
            <a:endParaRPr lang="en-ZA" sz="1800" b="1" kern="0" dirty="0">
              <a:solidFill>
                <a:prstClr val="black"/>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1128344374"/>
              </p:ext>
            </p:extLst>
          </p:nvPr>
        </p:nvGraphicFramePr>
        <p:xfrm>
          <a:off x="244764" y="1583546"/>
          <a:ext cx="11658600" cy="1249680"/>
        </p:xfrm>
        <a:graphic>
          <a:graphicData uri="http://schemas.openxmlformats.org/drawingml/2006/table">
            <a:tbl>
              <a:tblPr firstRow="1" bandRow="1"/>
              <a:tblGrid>
                <a:gridCol w="1050636">
                  <a:extLst>
                    <a:ext uri="{9D8B030D-6E8A-4147-A177-3AD203B41FA5}">
                      <a16:colId xmlns:a16="http://schemas.microsoft.com/office/drawing/2014/main" xmlns="" val="3171785473"/>
                    </a:ext>
                  </a:extLst>
                </a:gridCol>
                <a:gridCol w="1371600">
                  <a:extLst>
                    <a:ext uri="{9D8B030D-6E8A-4147-A177-3AD203B41FA5}">
                      <a16:colId xmlns:a16="http://schemas.microsoft.com/office/drawing/2014/main" xmlns="" val="3307568538"/>
                    </a:ext>
                  </a:extLst>
                </a:gridCol>
                <a:gridCol w="1463964">
                  <a:extLst>
                    <a:ext uri="{9D8B030D-6E8A-4147-A177-3AD203B41FA5}">
                      <a16:colId xmlns:a16="http://schemas.microsoft.com/office/drawing/2014/main" xmlns="" val="3177246977"/>
                    </a:ext>
                  </a:extLst>
                </a:gridCol>
                <a:gridCol w="1050636">
                  <a:extLst>
                    <a:ext uri="{9D8B030D-6E8A-4147-A177-3AD203B41FA5}">
                      <a16:colId xmlns:a16="http://schemas.microsoft.com/office/drawing/2014/main" xmlns="" val="1905890460"/>
                    </a:ext>
                  </a:extLst>
                </a:gridCol>
                <a:gridCol w="1540164">
                  <a:extLst>
                    <a:ext uri="{9D8B030D-6E8A-4147-A177-3AD203B41FA5}">
                      <a16:colId xmlns:a16="http://schemas.microsoft.com/office/drawing/2014/main" xmlns="" val="551651354"/>
                    </a:ext>
                  </a:extLst>
                </a:gridCol>
                <a:gridCol w="1295400">
                  <a:extLst>
                    <a:ext uri="{9D8B030D-6E8A-4147-A177-3AD203B41FA5}">
                      <a16:colId xmlns:a16="http://schemas.microsoft.com/office/drawing/2014/main" xmlns="" val="106908959"/>
                    </a:ext>
                  </a:extLst>
                </a:gridCol>
                <a:gridCol w="1295400">
                  <a:extLst>
                    <a:ext uri="{9D8B030D-6E8A-4147-A177-3AD203B41FA5}">
                      <a16:colId xmlns:a16="http://schemas.microsoft.com/office/drawing/2014/main" xmlns="" val="2307743238"/>
                    </a:ext>
                  </a:extLst>
                </a:gridCol>
                <a:gridCol w="1295400">
                  <a:extLst>
                    <a:ext uri="{9D8B030D-6E8A-4147-A177-3AD203B41FA5}">
                      <a16:colId xmlns:a16="http://schemas.microsoft.com/office/drawing/2014/main" xmlns="" val="2723634297"/>
                    </a:ext>
                  </a:extLst>
                </a:gridCol>
                <a:gridCol w="1295400">
                  <a:extLst>
                    <a:ext uri="{9D8B030D-6E8A-4147-A177-3AD203B41FA5}">
                      <a16:colId xmlns:a16="http://schemas.microsoft.com/office/drawing/2014/main" xmlns=""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REGION</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Q4 TARGET: 2020-2021</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extLst>
                  <a:ext uri="{0D108BD9-81ED-4DB2-BD59-A6C34878D82A}">
                    <a16:rowId xmlns:a16="http://schemas.microsoft.com/office/drawing/2014/main" xmlns="" val="2208647457"/>
                  </a:ext>
                </a:extLst>
              </a:tr>
              <a:tr h="375654">
                <a:tc>
                  <a:txBody>
                    <a:bodyPr/>
                    <a:lstStyle/>
                    <a:p>
                      <a:r>
                        <a:rPr lang="en-ZA" sz="1400" b="1" dirty="0" smtClean="0">
                          <a:latin typeface="Calibri" panose="020F0502020204030204" pitchFamily="34" charset="0"/>
                        </a:rPr>
                        <a:t>FS AND NC</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lang="en-ZA" sz="1400" b="1" dirty="0" smtClean="0">
                          <a:latin typeface="Calibri" panose="020F0502020204030204" pitchFamily="34" charset="0"/>
                        </a:rPr>
                        <a:t>3.00%</a:t>
                      </a:r>
                    </a:p>
                    <a:p>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298</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ZA" sz="1400" b="1" dirty="0" smtClean="0">
                          <a:latin typeface="Calibri" panose="020F0502020204030204" pitchFamily="34" charset="0"/>
                        </a:rPr>
                        <a:t>3.00%</a:t>
                      </a:r>
                    </a:p>
                    <a:p>
                      <a:pPr algn="l" fontAlgn="t"/>
                      <a:endParaRPr lang="en-ZA"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338</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ZA" sz="1400" b="1" dirty="0" smtClean="0">
                          <a:latin typeface="Calibri" panose="020F0502020204030204" pitchFamily="34" charset="0"/>
                        </a:rPr>
                        <a:t>3.00%</a:t>
                      </a:r>
                    </a:p>
                    <a:p>
                      <a:pPr algn="l" fontAlgn="t"/>
                      <a:endParaRPr lang="en-ZA"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422</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3.00%</a:t>
                      </a:r>
                    </a:p>
                    <a:p>
                      <a:pPr algn="l" fontAlgn="t"/>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0.77%</a:t>
                      </a:r>
                    </a:p>
                    <a:p>
                      <a:pPr algn="l" fontAlgn="ctr"/>
                      <a:r>
                        <a:rPr lang="en-ZA" sz="1400" b="1" i="0" u="none" strike="noStrike" dirty="0" smtClean="0">
                          <a:solidFill>
                            <a:schemeClr val="tx1"/>
                          </a:solidFill>
                          <a:effectLst/>
                          <a:latin typeface="Calibri" panose="020F0502020204030204" pitchFamily="34" charset="0"/>
                        </a:rPr>
                        <a:t>  (422/1650)</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3829324499"/>
              </p:ext>
            </p:extLst>
          </p:nvPr>
        </p:nvGraphicFramePr>
        <p:xfrm>
          <a:off x="244764" y="3380884"/>
          <a:ext cx="11658600" cy="2966814"/>
        </p:xfrm>
        <a:graphic>
          <a:graphicData uri="http://schemas.openxmlformats.org/drawingml/2006/table">
            <a:tbl>
              <a:tblPr firstRow="1" bandRow="1"/>
              <a:tblGrid>
                <a:gridCol w="1431636">
                  <a:extLst>
                    <a:ext uri="{9D8B030D-6E8A-4147-A177-3AD203B41FA5}">
                      <a16:colId xmlns:a16="http://schemas.microsoft.com/office/drawing/2014/main" xmlns="" val="3171785473"/>
                    </a:ext>
                  </a:extLst>
                </a:gridCol>
                <a:gridCol w="1159164">
                  <a:extLst>
                    <a:ext uri="{9D8B030D-6E8A-4147-A177-3AD203B41FA5}">
                      <a16:colId xmlns:a16="http://schemas.microsoft.com/office/drawing/2014/main" xmlns="" val="3307568538"/>
                    </a:ext>
                  </a:extLst>
                </a:gridCol>
                <a:gridCol w="1295400">
                  <a:extLst>
                    <a:ext uri="{9D8B030D-6E8A-4147-A177-3AD203B41FA5}">
                      <a16:colId xmlns:a16="http://schemas.microsoft.com/office/drawing/2014/main" xmlns="" val="3177246977"/>
                    </a:ext>
                  </a:extLst>
                </a:gridCol>
                <a:gridCol w="1295400">
                  <a:extLst>
                    <a:ext uri="{9D8B030D-6E8A-4147-A177-3AD203B41FA5}">
                      <a16:colId xmlns:a16="http://schemas.microsoft.com/office/drawing/2014/main" xmlns="" val="1905890460"/>
                    </a:ext>
                  </a:extLst>
                </a:gridCol>
                <a:gridCol w="1355436">
                  <a:extLst>
                    <a:ext uri="{9D8B030D-6E8A-4147-A177-3AD203B41FA5}">
                      <a16:colId xmlns:a16="http://schemas.microsoft.com/office/drawing/2014/main" xmlns="" val="551651354"/>
                    </a:ext>
                  </a:extLst>
                </a:gridCol>
                <a:gridCol w="1235364">
                  <a:extLst>
                    <a:ext uri="{9D8B030D-6E8A-4147-A177-3AD203B41FA5}">
                      <a16:colId xmlns:a16="http://schemas.microsoft.com/office/drawing/2014/main" xmlns="" val="106908959"/>
                    </a:ext>
                  </a:extLst>
                </a:gridCol>
                <a:gridCol w="1295400">
                  <a:extLst>
                    <a:ext uri="{9D8B030D-6E8A-4147-A177-3AD203B41FA5}">
                      <a16:colId xmlns:a16="http://schemas.microsoft.com/office/drawing/2014/main" xmlns="" val="2307743238"/>
                    </a:ext>
                  </a:extLst>
                </a:gridCol>
                <a:gridCol w="1295400">
                  <a:extLst>
                    <a:ext uri="{9D8B030D-6E8A-4147-A177-3AD203B41FA5}">
                      <a16:colId xmlns:a16="http://schemas.microsoft.com/office/drawing/2014/main" xmlns="" val="2723634297"/>
                    </a:ext>
                  </a:extLst>
                </a:gridCol>
                <a:gridCol w="1295400">
                  <a:extLst>
                    <a:ext uri="{9D8B030D-6E8A-4147-A177-3AD203B41FA5}">
                      <a16:colId xmlns:a16="http://schemas.microsoft.com/office/drawing/2014/main" xmlns=""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200" dirty="0" smtClean="0">
                          <a:solidFill>
                            <a:schemeClr val="bg1"/>
                          </a:solidFill>
                          <a:latin typeface="Calibri" panose="020F0502020204030204" pitchFamily="34" charset="0"/>
                          <a:cs typeface="Calibri" panose="020F0502020204030204" pitchFamily="34" charset="0"/>
                        </a:rPr>
                        <a:t>REGION</a:t>
                      </a:r>
                      <a:endParaRPr lang="en-ZA" sz="12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Q4 TARGET: 2020-2021</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375654">
                <a:tc>
                  <a:txBody>
                    <a:bodyPr/>
                    <a:lstStyle/>
                    <a:p>
                      <a:r>
                        <a:rPr lang="en-ZA" sz="1300" b="1" dirty="0" smtClean="0">
                          <a:latin typeface="Calibri" panose="020F0502020204030204" pitchFamily="34" charset="0"/>
                          <a:cs typeface="Calibri" panose="020F0502020204030204" pitchFamily="34" charset="0"/>
                        </a:rPr>
                        <a:t>UPINGTON</a:t>
                      </a:r>
                      <a:endParaRPr lang="en-ZA" sz="13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300" b="1" dirty="0" smtClean="0">
                          <a:latin typeface="Calibri" panose="020F0502020204030204" pitchFamily="34" charset="0"/>
                        </a:rPr>
                        <a:t>3.00%</a:t>
                      </a:r>
                      <a:endParaRPr lang="en-ZA" sz="13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dirty="0">
                          <a:solidFill>
                            <a:srgbClr val="000000"/>
                          </a:solidFill>
                          <a:effectLst/>
                          <a:latin typeface="Calibri" panose="020F0502020204030204" pitchFamily="34" charset="0"/>
                        </a:rPr>
                        <a:t>39</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300" b="1" dirty="0" smtClean="0">
                          <a:latin typeface="Calibri" panose="020F0502020204030204" pitchFamily="34" charset="0"/>
                        </a:rPr>
                        <a:t>3.00%</a:t>
                      </a:r>
                      <a:endParaRPr lang="en-ZA" sz="13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a:solidFill>
                            <a:srgbClr val="000000"/>
                          </a:solidFill>
                          <a:effectLst/>
                          <a:latin typeface="Calibri" panose="020F0502020204030204" pitchFamily="34" charset="0"/>
                        </a:rPr>
                        <a:t>44</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300" b="1" dirty="0" smtClean="0">
                          <a:latin typeface="Calibri" panose="020F0502020204030204" pitchFamily="34" charset="0"/>
                        </a:rPr>
                        <a:t>3.00%</a:t>
                      </a:r>
                      <a:endParaRPr lang="en-ZA" sz="13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a:solidFill>
                            <a:srgbClr val="000000"/>
                          </a:solidFill>
                          <a:effectLst/>
                          <a:latin typeface="Calibri" panose="020F0502020204030204" pitchFamily="34" charset="0"/>
                        </a:rPr>
                        <a:t>46</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300" b="1" dirty="0" smtClean="0">
                          <a:latin typeface="Calibri" panose="020F0502020204030204" pitchFamily="34" charset="0"/>
                        </a:rPr>
                        <a:t>3.00%</a:t>
                      </a:r>
                      <a:endParaRPr lang="en-ZA" sz="13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0" i="0" u="none" strike="noStrike" dirty="0" smtClean="0">
                          <a:solidFill>
                            <a:srgbClr val="000000"/>
                          </a:solidFill>
                          <a:effectLst/>
                          <a:latin typeface="Calibri" panose="020F0502020204030204" pitchFamily="34" charset="0"/>
                        </a:rPr>
                        <a:t>46/120 (1.15%)</a:t>
                      </a:r>
                      <a:endParaRPr lang="en-ZA" sz="13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r h="187827">
                <a:tc>
                  <a:txBody>
                    <a:bodyPr/>
                    <a:lstStyle/>
                    <a:p>
                      <a:r>
                        <a:rPr lang="en-ZA" sz="1300" b="1" dirty="0" smtClean="0">
                          <a:latin typeface="Calibri" panose="020F0502020204030204" pitchFamily="34" charset="0"/>
                          <a:cs typeface="Calibri" panose="020F0502020204030204" pitchFamily="34" charset="0"/>
                        </a:rPr>
                        <a:t>KIMBERLEY</a:t>
                      </a:r>
                      <a:endParaRPr lang="en-ZA" sz="13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3.00%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dirty="0">
                          <a:solidFill>
                            <a:srgbClr val="000000"/>
                          </a:solidFill>
                          <a:effectLst/>
                          <a:latin typeface="Calibri" panose="020F0502020204030204" pitchFamily="34" charset="0"/>
                        </a:rPr>
                        <a:t>47</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3.00%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dirty="0">
                          <a:solidFill>
                            <a:srgbClr val="000000"/>
                          </a:solidFill>
                          <a:effectLst/>
                          <a:latin typeface="Calibri" panose="020F0502020204030204" pitchFamily="34" charset="0"/>
                        </a:rPr>
                        <a:t>49</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3.00%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dirty="0">
                          <a:solidFill>
                            <a:srgbClr val="000000"/>
                          </a:solidFill>
                          <a:effectLst/>
                          <a:latin typeface="Calibri" panose="020F0502020204030204" pitchFamily="34" charset="0"/>
                        </a:rPr>
                        <a:t>56</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3.00%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0" i="0" u="none" strike="noStrike" dirty="0" smtClean="0">
                          <a:solidFill>
                            <a:srgbClr val="000000"/>
                          </a:solidFill>
                          <a:effectLst/>
                          <a:latin typeface="Calibri" panose="020F0502020204030204" pitchFamily="34" charset="0"/>
                        </a:rPr>
                        <a:t>56/235 (0.71%)</a:t>
                      </a:r>
                      <a:endParaRPr lang="en-ZA" sz="13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950242310"/>
                  </a:ext>
                </a:extLst>
              </a:tr>
              <a:tr h="187827">
                <a:tc>
                  <a:txBody>
                    <a:bodyPr/>
                    <a:lstStyle/>
                    <a:p>
                      <a:r>
                        <a:rPr lang="en-ZA" sz="1300" b="1" dirty="0" smtClean="0">
                          <a:latin typeface="Calibri" panose="020F0502020204030204" pitchFamily="34" charset="0"/>
                          <a:cs typeface="Calibri" panose="020F0502020204030204" pitchFamily="34" charset="0"/>
                        </a:rPr>
                        <a:t>COLESBERG</a:t>
                      </a:r>
                      <a:endParaRPr lang="en-ZA" sz="13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a:solidFill>
                            <a:srgbClr val="000000"/>
                          </a:solidFill>
                          <a:effectLst/>
                          <a:latin typeface="Calibri" panose="020F0502020204030204" pitchFamily="34" charset="0"/>
                        </a:rPr>
                        <a:t>34</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a:solidFill>
                            <a:srgbClr val="000000"/>
                          </a:solidFill>
                          <a:effectLst/>
                          <a:latin typeface="Calibri" panose="020F0502020204030204" pitchFamily="34" charset="0"/>
                        </a:rPr>
                        <a:t>34</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dirty="0">
                          <a:solidFill>
                            <a:srgbClr val="000000"/>
                          </a:solidFill>
                          <a:effectLst/>
                          <a:latin typeface="Calibri" panose="020F0502020204030204" pitchFamily="34" charset="0"/>
                        </a:rPr>
                        <a:t>35</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0" i="0" u="none" strike="noStrike" dirty="0" smtClean="0">
                          <a:solidFill>
                            <a:srgbClr val="000000"/>
                          </a:solidFill>
                          <a:effectLst/>
                          <a:latin typeface="Calibri" panose="020F0502020204030204" pitchFamily="34" charset="0"/>
                        </a:rPr>
                        <a:t>35/229 (0.46%)</a:t>
                      </a:r>
                      <a:endParaRPr lang="en-ZA" sz="13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356180251"/>
                  </a:ext>
                </a:extLst>
              </a:tr>
              <a:tr h="187827">
                <a:tc>
                  <a:txBody>
                    <a:bodyPr/>
                    <a:lstStyle/>
                    <a:p>
                      <a:r>
                        <a:rPr lang="en-ZA" sz="1300" b="1" dirty="0" smtClean="0">
                          <a:latin typeface="Calibri" panose="020F0502020204030204" pitchFamily="34" charset="0"/>
                          <a:cs typeface="Calibri" panose="020F0502020204030204" pitchFamily="34" charset="0"/>
                        </a:rPr>
                        <a:t>GOEDEMOED</a:t>
                      </a:r>
                      <a:endParaRPr lang="en-ZA" sz="13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dirty="0">
                          <a:solidFill>
                            <a:srgbClr val="000000"/>
                          </a:solidFill>
                          <a:effectLst/>
                          <a:latin typeface="Calibri" panose="020F0502020204030204" pitchFamily="34" charset="0"/>
                        </a:rPr>
                        <a:t>27</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a:solidFill>
                            <a:srgbClr val="000000"/>
                          </a:solidFill>
                          <a:effectLst/>
                          <a:latin typeface="Calibri" panose="020F0502020204030204" pitchFamily="34" charset="0"/>
                        </a:rPr>
                        <a:t>32</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dirty="0">
                          <a:solidFill>
                            <a:srgbClr val="000000"/>
                          </a:solidFill>
                          <a:effectLst/>
                          <a:latin typeface="Calibri" panose="020F0502020204030204" pitchFamily="34" charset="0"/>
                        </a:rPr>
                        <a:t>38</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0" i="0" u="none" strike="noStrike" dirty="0" smtClean="0">
                          <a:solidFill>
                            <a:srgbClr val="000000"/>
                          </a:solidFill>
                          <a:effectLst/>
                          <a:latin typeface="Calibri" panose="020F0502020204030204" pitchFamily="34" charset="0"/>
                        </a:rPr>
                        <a:t>38/154 (0.74%)</a:t>
                      </a:r>
                      <a:endParaRPr lang="en-ZA" sz="13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3418693148"/>
                  </a:ext>
                </a:extLst>
              </a:tr>
              <a:tr h="152400">
                <a:tc>
                  <a:txBody>
                    <a:bodyPr/>
                    <a:lstStyle/>
                    <a:p>
                      <a:r>
                        <a:rPr lang="en-ZA" sz="1300" b="1" dirty="0" smtClean="0">
                          <a:latin typeface="Calibri" panose="020F0502020204030204" pitchFamily="34" charset="0"/>
                          <a:cs typeface="Calibri" panose="020F0502020204030204" pitchFamily="34" charset="0"/>
                        </a:rPr>
                        <a:t>GROOTVLEI</a:t>
                      </a:r>
                      <a:endParaRPr lang="en-ZA" sz="13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a:solidFill>
                            <a:srgbClr val="000000"/>
                          </a:solidFill>
                          <a:effectLst/>
                          <a:latin typeface="Calibri" panose="020F0502020204030204" pitchFamily="34" charset="0"/>
                        </a:rPr>
                        <a:t>46</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a:solidFill>
                            <a:srgbClr val="000000"/>
                          </a:solidFill>
                          <a:effectLst/>
                          <a:latin typeface="Calibri" panose="020F0502020204030204" pitchFamily="34" charset="0"/>
                        </a:rPr>
                        <a:t>48</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a:solidFill>
                            <a:srgbClr val="000000"/>
                          </a:solidFill>
                          <a:effectLst/>
                          <a:latin typeface="Calibri" panose="020F0502020204030204" pitchFamily="34" charset="0"/>
                        </a:rPr>
                        <a:t>50</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0" i="0" u="none" strike="noStrike" dirty="0" smtClean="0">
                          <a:solidFill>
                            <a:srgbClr val="000000"/>
                          </a:solidFill>
                          <a:effectLst/>
                          <a:latin typeface="Calibri" panose="020F0502020204030204" pitchFamily="34" charset="0"/>
                        </a:rPr>
                        <a:t>50/292 (0.51%)</a:t>
                      </a:r>
                      <a:endParaRPr lang="en-ZA" sz="13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2115098886"/>
                  </a:ext>
                </a:extLst>
              </a:tr>
              <a:tr h="411840">
                <a:tc>
                  <a:txBody>
                    <a:bodyPr/>
                    <a:lstStyle/>
                    <a:p>
                      <a:r>
                        <a:rPr lang="en-ZA" sz="1300" b="1" dirty="0" smtClean="0">
                          <a:latin typeface="Calibri" panose="020F0502020204030204" pitchFamily="34" charset="0"/>
                        </a:rPr>
                        <a:t>BIZZAH MAKHATE</a:t>
                      </a:r>
                      <a:endParaRPr lang="en-ZA" sz="13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a:solidFill>
                            <a:srgbClr val="000000"/>
                          </a:solidFill>
                          <a:effectLst/>
                          <a:latin typeface="Calibri" panose="020F0502020204030204" pitchFamily="34" charset="0"/>
                        </a:rPr>
                        <a:t>73</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a:solidFill>
                            <a:srgbClr val="000000"/>
                          </a:solidFill>
                          <a:effectLst/>
                          <a:latin typeface="Calibri" panose="020F0502020204030204" pitchFamily="34" charset="0"/>
                        </a:rPr>
                        <a:t>94</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a:solidFill>
                            <a:srgbClr val="000000"/>
                          </a:solidFill>
                          <a:effectLst/>
                          <a:latin typeface="Calibri" panose="020F0502020204030204" pitchFamily="34" charset="0"/>
                        </a:rPr>
                        <a:t>104</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0" i="0" u="none" strike="noStrike" dirty="0" smtClean="0">
                          <a:solidFill>
                            <a:srgbClr val="000000"/>
                          </a:solidFill>
                          <a:effectLst/>
                          <a:latin typeface="Calibri" panose="020F0502020204030204" pitchFamily="34" charset="0"/>
                        </a:rPr>
                        <a:t>104/403 (0.77%)</a:t>
                      </a:r>
                      <a:endParaRPr lang="en-ZA" sz="13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3591808642"/>
                  </a:ext>
                </a:extLst>
              </a:tr>
              <a:tr h="152400">
                <a:tc>
                  <a:txBody>
                    <a:bodyPr/>
                    <a:lstStyle/>
                    <a:p>
                      <a:r>
                        <a:rPr lang="en-ZA" sz="1300" b="1" dirty="0" smtClean="0">
                          <a:latin typeface="Calibri" panose="020F0502020204030204" pitchFamily="34" charset="0"/>
                        </a:rPr>
                        <a:t>GROENPUNT</a:t>
                      </a:r>
                      <a:endParaRPr lang="en-ZA" sz="13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dirty="0">
                          <a:solidFill>
                            <a:srgbClr val="000000"/>
                          </a:solidFill>
                          <a:effectLst/>
                          <a:latin typeface="Calibri" panose="020F0502020204030204" pitchFamily="34" charset="0"/>
                        </a:rPr>
                        <a:t>32</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dirty="0">
                          <a:solidFill>
                            <a:srgbClr val="000000"/>
                          </a:solidFill>
                          <a:effectLst/>
                          <a:latin typeface="Calibri" panose="020F0502020204030204" pitchFamily="34" charset="0"/>
                        </a:rPr>
                        <a:t>37</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1" i="0" u="none" strike="noStrike" dirty="0">
                          <a:solidFill>
                            <a:srgbClr val="000000"/>
                          </a:solidFill>
                          <a:effectLst/>
                          <a:latin typeface="Calibri" panose="020F0502020204030204" pitchFamily="34" charset="0"/>
                        </a:rPr>
                        <a:t>93</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3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300" b="0" i="0" u="none" strike="noStrike" dirty="0" smtClean="0">
                          <a:solidFill>
                            <a:srgbClr val="000000"/>
                          </a:solidFill>
                          <a:effectLst/>
                          <a:latin typeface="Calibri" panose="020F0502020204030204" pitchFamily="34" charset="0"/>
                        </a:rPr>
                        <a:t>93/280 (1.00%)</a:t>
                      </a:r>
                      <a:endParaRPr lang="en-ZA" sz="13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845351688"/>
                  </a:ext>
                </a:extLst>
              </a:tr>
            </a:tbl>
          </a:graphicData>
        </a:graphic>
      </p:graphicFrame>
    </p:spTree>
    <p:extLst>
      <p:ext uri="{BB962C8B-B14F-4D97-AF65-F5344CB8AC3E}">
        <p14:creationId xmlns:p14="http://schemas.microsoft.com/office/powerpoint/2010/main" val="5897385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Top Corners Rounded 60">
            <a:extLst>
              <a:ext uri="{FF2B5EF4-FFF2-40B4-BE49-F238E27FC236}">
                <a16:creationId xmlns:a16="http://schemas.microsoft.com/office/drawing/2014/main" xmlns="" id="{935013CF-ED1D-4C99-9BBC-342742B95A80}"/>
              </a:ext>
            </a:extLst>
          </p:cNvPr>
          <p:cNvSpPr/>
          <p:nvPr/>
        </p:nvSpPr>
        <p:spPr>
          <a:xfrm rot="5400000">
            <a:off x="4804500" y="-4804500"/>
            <a:ext cx="14400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2" name="Title 1"/>
          <p:cNvSpPr>
            <a:spLocks noGrp="1"/>
          </p:cNvSpPr>
          <p:nvPr>
            <p:ph type="title"/>
          </p:nvPr>
        </p:nvSpPr>
        <p:spPr>
          <a:xfrm>
            <a:off x="152400" y="370841"/>
            <a:ext cx="7983537" cy="393699"/>
          </a:xfrm>
        </p:spPr>
        <p:txBody>
          <a:bodyPr/>
          <a:lstStyle/>
          <a:p>
            <a:r>
              <a:rPr lang="en-ZA" sz="2800" dirty="0" smtClean="0">
                <a:solidFill>
                  <a:schemeClr val="bg1"/>
                </a:solidFill>
                <a:latin typeface="Arial Black" panose="020B0A04020102020204" pitchFamily="34" charset="0"/>
              </a:rPr>
              <a:t>Notes to the presentation</a:t>
            </a:r>
            <a:endParaRPr lang="en-GB" sz="2800" dirty="0">
              <a:solidFill>
                <a:schemeClr val="bg1"/>
              </a:solidFill>
              <a:latin typeface="Arial Black" panose="020B0A04020102020204" pitchFamily="34" charset="0"/>
            </a:endParaRPr>
          </a:p>
        </p:txBody>
      </p:sp>
      <p:sp>
        <p:nvSpPr>
          <p:cNvPr id="3" name="TextBox 2"/>
          <p:cNvSpPr txBox="1"/>
          <p:nvPr/>
        </p:nvSpPr>
        <p:spPr>
          <a:xfrm>
            <a:off x="330200" y="1814313"/>
            <a:ext cx="11252200" cy="4247317"/>
          </a:xfrm>
          <a:prstGeom prst="rect">
            <a:avLst/>
          </a:prstGeom>
          <a:noFill/>
        </p:spPr>
        <p:txBody>
          <a:bodyPr wrap="square" rtlCol="0">
            <a:spAutoFit/>
          </a:bodyPr>
          <a:lstStyle/>
          <a:p>
            <a:r>
              <a:rPr lang="en-ZA" sz="2000" dirty="0"/>
              <a:t>Regions to focus on targets not achieved for Quarter </a:t>
            </a:r>
            <a:r>
              <a:rPr lang="en-ZA" sz="2000" dirty="0" smtClean="0"/>
              <a:t>4 </a:t>
            </a:r>
            <a:r>
              <a:rPr lang="en-ZA" sz="2000" dirty="0"/>
              <a:t>(</a:t>
            </a:r>
            <a:r>
              <a:rPr lang="en-ZA" sz="2000" b="1" dirty="0"/>
              <a:t>APP tabled in Parliament on </a:t>
            </a:r>
            <a:r>
              <a:rPr lang="en-ZA" sz="2000" b="1" dirty="0" smtClean="0"/>
              <a:t>31 May </a:t>
            </a:r>
            <a:r>
              <a:rPr lang="en-ZA" sz="2000" b="1" dirty="0"/>
              <a:t>2020</a:t>
            </a:r>
            <a:r>
              <a:rPr lang="en-ZA" sz="2000" dirty="0"/>
              <a:t>)</a:t>
            </a:r>
          </a:p>
          <a:p>
            <a:endParaRPr lang="en-ZA" sz="2000" dirty="0"/>
          </a:p>
          <a:p>
            <a:pPr marL="285750" indent="-285750">
              <a:spcAft>
                <a:spcPts val="1200"/>
              </a:spcAft>
              <a:buFontTx/>
              <a:buChar char="-"/>
            </a:pPr>
            <a:r>
              <a:rPr lang="en-ZA" sz="2000" dirty="0"/>
              <a:t>Reports should indicate what was planned against what was not achieved</a:t>
            </a:r>
            <a:endParaRPr lang="en-GB" sz="2000" dirty="0"/>
          </a:p>
          <a:p>
            <a:pPr marL="285750" indent="-285750">
              <a:spcAft>
                <a:spcPts val="1200"/>
              </a:spcAft>
              <a:buFontTx/>
              <a:buChar char="-"/>
            </a:pPr>
            <a:r>
              <a:rPr lang="en-ZA" sz="2000" dirty="0"/>
              <a:t>Include under achievement at source (Correctional Centres and Management Areas)</a:t>
            </a:r>
          </a:p>
          <a:p>
            <a:pPr marL="285750" indent="-285750">
              <a:spcAft>
                <a:spcPts val="1200"/>
              </a:spcAft>
              <a:buFontTx/>
              <a:buChar char="-"/>
            </a:pPr>
            <a:r>
              <a:rPr lang="en-ZA" sz="2000" dirty="0"/>
              <a:t>Identify root causes of the under achievement and associated risks</a:t>
            </a:r>
          </a:p>
          <a:p>
            <a:pPr marL="285750" indent="-285750">
              <a:spcAft>
                <a:spcPts val="1200"/>
              </a:spcAft>
              <a:buFontTx/>
              <a:buChar char="-"/>
            </a:pPr>
            <a:r>
              <a:rPr lang="en-ZA" sz="2000" dirty="0"/>
              <a:t>Explain the corrective actions required in a projectised approach (i.e. what needs to be done, when and by whom, when is the target expected to be achieved)</a:t>
            </a:r>
          </a:p>
          <a:p>
            <a:pPr marL="285750" indent="-285750">
              <a:spcAft>
                <a:spcPts val="1200"/>
              </a:spcAft>
              <a:buFontTx/>
              <a:buChar char="-"/>
            </a:pPr>
            <a:r>
              <a:rPr lang="en-ZA" sz="2000" dirty="0"/>
              <a:t>What are the long term solutions to ensure that the problems identified do not reoccur </a:t>
            </a:r>
          </a:p>
          <a:p>
            <a:pPr marL="285750" indent="-285750">
              <a:spcAft>
                <a:spcPts val="1200"/>
              </a:spcAft>
              <a:buFontTx/>
              <a:buChar char="-"/>
            </a:pPr>
            <a:r>
              <a:rPr lang="en-ZA" sz="2000" dirty="0"/>
              <a:t>Where the reasons for under-performance are COVID related, what are the alternative modes of delivery that will be implemented for </a:t>
            </a:r>
            <a:r>
              <a:rPr lang="en-ZA" sz="2000" dirty="0" smtClean="0"/>
              <a:t>Q1: 2021-2022 to </a:t>
            </a:r>
            <a:r>
              <a:rPr lang="en-ZA" sz="2000" dirty="0"/>
              <a:t>ensure performance gets back on track</a:t>
            </a:r>
          </a:p>
        </p:txBody>
      </p:sp>
    </p:spTree>
    <p:extLst>
      <p:ext uri="{BB962C8B-B14F-4D97-AF65-F5344CB8AC3E}">
        <p14:creationId xmlns:p14="http://schemas.microsoft.com/office/powerpoint/2010/main" val="40516990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333999" y="-5181601"/>
            <a:ext cx="1295401" cy="11658602"/>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366032"/>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541685886"/>
              </p:ext>
            </p:extLst>
          </p:nvPr>
        </p:nvGraphicFramePr>
        <p:xfrm>
          <a:off x="182418" y="1738475"/>
          <a:ext cx="11518899" cy="3606165"/>
        </p:xfrm>
        <a:graphic>
          <a:graphicData uri="http://schemas.openxmlformats.org/drawingml/2006/table">
            <a:tbl>
              <a:tblPr firstRow="1" bandRow="1"/>
              <a:tblGrid>
                <a:gridCol w="1308100">
                  <a:extLst>
                    <a:ext uri="{9D8B030D-6E8A-4147-A177-3AD203B41FA5}">
                      <a16:colId xmlns:a16="http://schemas.microsoft.com/office/drawing/2014/main" xmlns="" val="3171785473"/>
                    </a:ext>
                  </a:extLst>
                </a:gridCol>
                <a:gridCol w="1219200">
                  <a:extLst>
                    <a:ext uri="{9D8B030D-6E8A-4147-A177-3AD203B41FA5}">
                      <a16:colId xmlns:a16="http://schemas.microsoft.com/office/drawing/2014/main" xmlns="" val="3307568538"/>
                    </a:ext>
                  </a:extLst>
                </a:gridCol>
                <a:gridCol w="1786082">
                  <a:extLst>
                    <a:ext uri="{9D8B030D-6E8A-4147-A177-3AD203B41FA5}">
                      <a16:colId xmlns:a16="http://schemas.microsoft.com/office/drawing/2014/main" xmlns="" val="3177246977"/>
                    </a:ext>
                  </a:extLst>
                </a:gridCol>
                <a:gridCol w="1371600">
                  <a:extLst>
                    <a:ext uri="{9D8B030D-6E8A-4147-A177-3AD203B41FA5}">
                      <a16:colId xmlns:a16="http://schemas.microsoft.com/office/drawing/2014/main" xmlns="" val="1905890460"/>
                    </a:ext>
                  </a:extLst>
                </a:gridCol>
                <a:gridCol w="2209800">
                  <a:extLst>
                    <a:ext uri="{9D8B030D-6E8A-4147-A177-3AD203B41FA5}">
                      <a16:colId xmlns:a16="http://schemas.microsoft.com/office/drawing/2014/main" xmlns="" val="551651354"/>
                    </a:ext>
                  </a:extLst>
                </a:gridCol>
                <a:gridCol w="1905000">
                  <a:extLst>
                    <a:ext uri="{9D8B030D-6E8A-4147-A177-3AD203B41FA5}">
                      <a16:colId xmlns:a16="http://schemas.microsoft.com/office/drawing/2014/main" xmlns="" val="106908959"/>
                    </a:ext>
                  </a:extLst>
                </a:gridCol>
                <a:gridCol w="1719117">
                  <a:extLst>
                    <a:ext uri="{9D8B030D-6E8A-4147-A177-3AD203B41FA5}">
                      <a16:colId xmlns:a16="http://schemas.microsoft.com/office/drawing/2014/main" xmlns=""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Q4 TARGET 2020/21</a:t>
                      </a:r>
                      <a:endParaRPr lang="en-US" sz="12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QUARTER 4</a:t>
                      </a:r>
                      <a:br>
                        <a:rPr lang="en-US" sz="1200" b="1" kern="1200" dirty="0" smtClean="0">
                          <a:solidFill>
                            <a:schemeClr val="bg1"/>
                          </a:solidFill>
                          <a:latin typeface="Arial"/>
                          <a:ea typeface=""/>
                          <a:cs typeface="Arial"/>
                        </a:rPr>
                      </a:br>
                      <a:r>
                        <a:rPr lang="en-US" sz="1200" b="1" kern="1200" dirty="0" smtClean="0">
                          <a:solidFill>
                            <a:schemeClr val="bg1"/>
                          </a:solidFill>
                          <a:latin typeface="Arial"/>
                          <a:ea typeface=""/>
                          <a:cs typeface="Arial"/>
                        </a:rPr>
                        <a:t>PERFORMANCE</a:t>
                      </a:r>
                      <a:endParaRPr lang="en-US" sz="12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PERFORMANCE</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ROOT CAUSES</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ASSOCIATED RISKS </a:t>
                      </a:r>
                      <a:endParaRPr lang="en-ZA"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249174">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3.00%</a:t>
                      </a:r>
                    </a:p>
                  </a:txBody>
                  <a:tcPr marL="91438" marR="91438" marT="45724" marB="45724">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chemeClr val="tx1"/>
                          </a:solidFill>
                          <a:effectLst/>
                          <a:latin typeface="Calibri" panose="020F0502020204030204" pitchFamily="34" charset="0"/>
                          <a:ea typeface="+mn-ea"/>
                          <a:cs typeface="Calibri" panose="020F0502020204030204" pitchFamily="34" charset="0"/>
                        </a:rPr>
                        <a:t>0.77%</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chemeClr val="tx1"/>
                          </a:solidFill>
                          <a:effectLst/>
                          <a:latin typeface="Calibri" panose="020F0502020204030204" pitchFamily="34" charset="0"/>
                          <a:ea typeface="+mn-ea"/>
                          <a:cs typeface="Calibri" panose="020F0502020204030204" pitchFamily="34" charset="0"/>
                        </a:rPr>
                        <a:t>(422/1650)</a:t>
                      </a: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UPINGTON</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endParaRPr lang="en-GB"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All Correctional </a:t>
                      </a:r>
                      <a:r>
                        <a:rPr lang="en-US" sz="1400" b="1" i="0" u="none" strike="noStrike" kern="1200" dirty="0" err="1" smtClean="0">
                          <a:solidFill>
                            <a:srgbClr val="000000"/>
                          </a:solidFill>
                          <a:effectLst/>
                          <a:latin typeface="Calibri" panose="020F0502020204030204" pitchFamily="34" charset="0"/>
                          <a:ea typeface="+mn-ea"/>
                          <a:cs typeface="Calibri" panose="020F0502020204030204" pitchFamily="34" charset="0"/>
                        </a:rPr>
                        <a:t>Centres</a:t>
                      </a: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400" b="1"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rPr>
                        <a:t>The impact of Covid-19 .</a:t>
                      </a: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Implementation and impact of Covid-19 Disaster Management Regulations</a:t>
                      </a: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Underperformances on performance  indicator.</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Inmates could become restless due to no programmes that are presented.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No placement of offenders</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494333046"/>
                  </a:ext>
                </a:extLst>
              </a:tr>
              <a:tr h="16232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KIMBERLEY</a:t>
                      </a:r>
                    </a:p>
                    <a:p>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a:t>
                      </a:r>
                      <a:endParaRPr lang="en-ZA" sz="1400"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4177460664"/>
                  </a:ext>
                </a:extLst>
              </a:tr>
              <a:tr h="16232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a:txBody>
                    <a:bodyPr/>
                    <a:lstStyle/>
                    <a:p>
                      <a:r>
                        <a:rPr lang="en-ZA" sz="1400" dirty="0" smtClean="0">
                          <a:latin typeface="Calibri" panose="020F0502020204030204" pitchFamily="34" charset="0"/>
                          <a:cs typeface="Calibri" panose="020F0502020204030204" pitchFamily="34" charset="0"/>
                        </a:rPr>
                        <a:t> </a:t>
                      </a:r>
                      <a:r>
                        <a:rPr lang="en-ZA" sz="1400" b="1" dirty="0" smtClean="0">
                          <a:latin typeface="Calibri" panose="020F0502020204030204" pitchFamily="34" charset="0"/>
                          <a:cs typeface="Calibri" panose="020F0502020204030204" pitchFamily="34" charset="0"/>
                        </a:rPr>
                        <a:t>COLESBERG</a:t>
                      </a:r>
                    </a:p>
                    <a:p>
                      <a:r>
                        <a:rPr lang="en-ZA" sz="1400" b="1" dirty="0" smtClean="0">
                          <a:latin typeface="Calibri" panose="020F0502020204030204" pitchFamily="34" charset="0"/>
                          <a:cs typeface="Calibri" panose="020F0502020204030204" pitchFamily="34" charset="0"/>
                        </a:rPr>
                        <a:t>    </a:t>
                      </a:r>
                      <a:endParaRPr lang="en-ZA" sz="1400" b="1"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endParaRPr lang="en-ZA"/>
                    </a:p>
                  </a:txBody>
                  <a:tcPr/>
                </a:tc>
                <a:tc vMerge="1">
                  <a:txBody>
                    <a:bodyPr/>
                    <a:lstStyle/>
                    <a:p>
                      <a:endParaRPr lang="en-ZA"/>
                    </a:p>
                  </a:txBody>
                  <a:tcPr/>
                </a:tc>
                <a:extLst>
                  <a:ext uri="{0D108BD9-81ED-4DB2-BD59-A6C34878D82A}">
                    <a16:rowId xmlns:a16="http://schemas.microsoft.com/office/drawing/2014/main" xmlns="" val="2586273704"/>
                  </a:ext>
                </a:extLst>
              </a:tr>
              <a:tr h="18518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GOEDEMOED</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552197376"/>
                  </a:ext>
                </a:extLst>
              </a:tr>
              <a:tr h="18518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GROOTVLEI</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a16="http://schemas.microsoft.com/office/drawing/2014/main" xmlns="" val="1758090267"/>
                  </a:ext>
                </a:extLst>
              </a:tr>
              <a:tr h="173738">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BIZZAH MAKHATE</a:t>
                      </a:r>
                      <a:br>
                        <a:rPr lang="en-GB" sz="1400" b="1" i="0" u="none" strike="noStrike" dirty="0" smtClean="0">
                          <a:solidFill>
                            <a:srgbClr val="000000"/>
                          </a:solidFill>
                          <a:effectLst/>
                          <a:latin typeface="Calibri" panose="020F0502020204030204" pitchFamily="34" charset="0"/>
                          <a:cs typeface="Calibri" panose="020F0502020204030204" pitchFamily="34" charset="0"/>
                        </a:rPr>
                      </a:br>
                      <a:r>
                        <a:rPr lang="en-GB" sz="1400" b="1" i="0" u="none" strike="noStrike" dirty="0" smtClean="0">
                          <a:solidFill>
                            <a:srgbClr val="000000"/>
                          </a:solidFill>
                          <a:effectLst/>
                          <a:latin typeface="Calibri" panose="020F0502020204030204" pitchFamily="34" charset="0"/>
                          <a:cs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950242310"/>
                  </a:ext>
                </a:extLst>
              </a:tr>
              <a:tr h="173738">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GROENPUNT</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endParaRPr lang="en-GB"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extLst>
                  <a:ext uri="{0D108BD9-81ED-4DB2-BD59-A6C34878D82A}">
                    <a16:rowId xmlns:a16="http://schemas.microsoft.com/office/drawing/2014/main" xmlns="" val="2129813593"/>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lgn="ctr"/>
            <a:r>
              <a:rPr lang="en-GB" sz="2400" dirty="0"/>
              <a:t>Percentage increase of offenders, parolees and probationers participating in Restorative Justice Programme</a:t>
            </a:r>
          </a:p>
        </p:txBody>
      </p:sp>
    </p:spTree>
    <p:extLst>
      <p:ext uri="{BB962C8B-B14F-4D97-AF65-F5344CB8AC3E}">
        <p14:creationId xmlns:p14="http://schemas.microsoft.com/office/powerpoint/2010/main" val="396335630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4855369" y="-4838700"/>
            <a:ext cx="13716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129312" y="1634099"/>
            <a:ext cx="9111673"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4. PROJECT PLAN TO ADDRESS UNDER PERFORMANCE</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2703416547"/>
              </p:ext>
            </p:extLst>
          </p:nvPr>
        </p:nvGraphicFramePr>
        <p:xfrm>
          <a:off x="200891" y="2247457"/>
          <a:ext cx="11671302" cy="4145280"/>
        </p:xfrm>
        <a:graphic>
          <a:graphicData uri="http://schemas.openxmlformats.org/drawingml/2006/table">
            <a:tbl>
              <a:tblPr firstRow="1" bandRow="1"/>
              <a:tblGrid>
                <a:gridCol w="1018309">
                  <a:extLst>
                    <a:ext uri="{9D8B030D-6E8A-4147-A177-3AD203B41FA5}">
                      <a16:colId xmlns:a16="http://schemas.microsoft.com/office/drawing/2014/main" xmlns="" val="3171785473"/>
                    </a:ext>
                  </a:extLst>
                </a:gridCol>
                <a:gridCol w="1143000">
                  <a:extLst>
                    <a:ext uri="{9D8B030D-6E8A-4147-A177-3AD203B41FA5}">
                      <a16:colId xmlns:a16="http://schemas.microsoft.com/office/drawing/2014/main" xmlns="" val="3307568538"/>
                    </a:ext>
                  </a:extLst>
                </a:gridCol>
                <a:gridCol w="3505200">
                  <a:extLst>
                    <a:ext uri="{9D8B030D-6E8A-4147-A177-3AD203B41FA5}">
                      <a16:colId xmlns:a16="http://schemas.microsoft.com/office/drawing/2014/main" xmlns="" val="3177246977"/>
                    </a:ext>
                  </a:extLst>
                </a:gridCol>
                <a:gridCol w="1447800">
                  <a:extLst>
                    <a:ext uri="{9D8B030D-6E8A-4147-A177-3AD203B41FA5}">
                      <a16:colId xmlns:a16="http://schemas.microsoft.com/office/drawing/2014/main" xmlns="" val="1905890460"/>
                    </a:ext>
                  </a:extLst>
                </a:gridCol>
                <a:gridCol w="1219200">
                  <a:extLst>
                    <a:ext uri="{9D8B030D-6E8A-4147-A177-3AD203B41FA5}">
                      <a16:colId xmlns:a16="http://schemas.microsoft.com/office/drawing/2014/main" xmlns="" val="551651354"/>
                    </a:ext>
                  </a:extLst>
                </a:gridCol>
                <a:gridCol w="3337793">
                  <a:extLst>
                    <a:ext uri="{9D8B030D-6E8A-4147-A177-3AD203B41FA5}">
                      <a16:colId xmlns:a16="http://schemas.microsoft.com/office/drawing/2014/main" xmlns="" val="106908959"/>
                    </a:ext>
                  </a:extLst>
                </a:gridCol>
              </a:tblGrid>
              <a:tr h="648143">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MANAGEMENT AREA</a:t>
                      </a:r>
                      <a:endParaRPr lang="en-US" sz="14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CORRECTIONAL CENTRE</a:t>
                      </a:r>
                      <a:endParaRPr lang="en-US" sz="14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TIME FRAME</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PROGRESS</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a16="http://schemas.microsoft.com/office/drawing/2014/main" xmlns="" val="2208647457"/>
                  </a:ext>
                </a:extLst>
              </a:tr>
              <a:tr h="187827">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UPINGTON</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endParaRPr lang="en-GB"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All Correctional </a:t>
                      </a:r>
                      <a:r>
                        <a:rPr lang="en-US" sz="1400" b="1" i="0" u="none" strike="noStrike" kern="1200" dirty="0" err="1" smtClean="0">
                          <a:solidFill>
                            <a:srgbClr val="000000"/>
                          </a:solidFill>
                          <a:effectLst/>
                          <a:latin typeface="Calibri" panose="020F0502020204030204" pitchFamily="34" charset="0"/>
                          <a:ea typeface="+mn-ea"/>
                          <a:cs typeface="+mn-cs"/>
                        </a:rPr>
                        <a:t>Centres</a:t>
                      </a:r>
                      <a:r>
                        <a:rPr lang="en-US" sz="1400" b="1" i="0" u="none" strike="noStrike" kern="1200" dirty="0" smtClean="0">
                          <a:solidFill>
                            <a:srgbClr val="000000"/>
                          </a:solidFill>
                          <a:effectLst/>
                          <a:latin typeface="Calibri" panose="020F0502020204030204" pitchFamily="34" charset="0"/>
                          <a:ea typeface="+mn-ea"/>
                          <a:cs typeface="+mn-cs"/>
                        </a:rPr>
                        <a:t> resorting under each Management Area</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Resuscitation of VOD Forums in all correctional Centres. </a:t>
                      </a:r>
                    </a:p>
                    <a:p>
                      <a:pPr marL="0" marR="0" lvl="0" indent="0" algn="l" defTabSz="914331" rtl="0" eaLnBrk="1" fontAlgn="t" latinLnBrk="0" hangingPunct="1">
                        <a:lnSpc>
                          <a:spcPct val="100000"/>
                        </a:lnSpc>
                        <a:spcBef>
                          <a:spcPts val="0"/>
                        </a:spcBef>
                        <a:spcAft>
                          <a:spcPts val="0"/>
                        </a:spcAft>
                        <a:buClrTx/>
                        <a:buSzTx/>
                        <a:buFontTx/>
                        <a:buNone/>
                        <a:tabLst/>
                        <a:defRPr/>
                      </a:pPr>
                      <a:endParaRPr lang="en-GB" sz="14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Resuscitation of Community Corrections Forums with all relevant stakeholders </a:t>
                      </a:r>
                    </a:p>
                    <a:p>
                      <a:pPr marL="0" marR="0" lvl="0" indent="0" algn="l" defTabSz="914331" rtl="0" eaLnBrk="1" fontAlgn="t" latinLnBrk="0" hangingPunct="1">
                        <a:lnSpc>
                          <a:spcPct val="100000"/>
                        </a:lnSpc>
                        <a:spcBef>
                          <a:spcPts val="0"/>
                        </a:spcBef>
                        <a:spcAft>
                          <a:spcPts val="0"/>
                        </a:spcAft>
                        <a:buClrTx/>
                        <a:buSzTx/>
                        <a:buFontTx/>
                        <a:buNone/>
                        <a:tabLst/>
                        <a:defRPr/>
                      </a:pPr>
                      <a:endParaRPr lang="en-GB" sz="14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Briefing of social workers to assist with both tracing of victims and conducting of VOD</a:t>
                      </a:r>
                    </a:p>
                    <a:p>
                      <a:pPr marL="0" marR="0" lvl="0" indent="0" algn="l" defTabSz="914331" rtl="0" eaLnBrk="1" fontAlgn="t" latinLnBrk="0" hangingPunct="1">
                        <a:lnSpc>
                          <a:spcPct val="100000"/>
                        </a:lnSpc>
                        <a:spcBef>
                          <a:spcPts val="0"/>
                        </a:spcBef>
                        <a:spcAft>
                          <a:spcPts val="0"/>
                        </a:spcAft>
                        <a:buClrTx/>
                        <a:buSzTx/>
                        <a:buFontTx/>
                        <a:buNone/>
                        <a:tabLst/>
                        <a:defRPr/>
                      </a:pPr>
                      <a:endParaRPr lang="en-GB" sz="14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Utilization of monitoring officials to assist with the tracing of victims during monitoring. </a:t>
                      </a:r>
                    </a:p>
                    <a:p>
                      <a:pPr marL="0" marR="0" lvl="0" indent="0" algn="l" defTabSz="914331" rtl="0" eaLnBrk="1" fontAlgn="t" latinLnBrk="0" hangingPunct="1">
                        <a:lnSpc>
                          <a:spcPct val="100000"/>
                        </a:lnSpc>
                        <a:spcBef>
                          <a:spcPts val="0"/>
                        </a:spcBef>
                        <a:spcAft>
                          <a:spcPts val="0"/>
                        </a:spcAft>
                        <a:buClrTx/>
                        <a:buSzTx/>
                        <a:buFontTx/>
                        <a:buNone/>
                        <a:tabLst/>
                        <a:defRPr/>
                      </a:pPr>
                      <a:endParaRPr lang="en-GB" sz="14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Partnership with religious institutions for VOD at their facilities.</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chemeClr val="tx1"/>
                          </a:solidFill>
                          <a:effectLst/>
                          <a:latin typeface="Calibri" panose="020F0502020204030204" pitchFamily="34" charset="0"/>
                          <a:ea typeface="+mn-ea"/>
                          <a:cs typeface="+mn-cs"/>
                        </a:rPr>
                        <a:t>HCC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chemeClr val="tx1"/>
                          </a:solidFill>
                          <a:effectLst/>
                          <a:latin typeface="Calibri" panose="020F0502020204030204" pitchFamily="34" charset="0"/>
                          <a:ea typeface="+mn-ea"/>
                          <a:cs typeface="+mn-cs"/>
                        </a:rPr>
                        <a:t>Area Commissioner</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30 June 2021</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Some </a:t>
                      </a:r>
                      <a:r>
                        <a:rPr lang="en-GB" sz="1400" b="1" i="0" u="none" strike="noStrike" kern="1200" dirty="0" err="1" smtClean="0">
                          <a:solidFill>
                            <a:srgbClr val="000000"/>
                          </a:solidFill>
                          <a:effectLst/>
                          <a:latin typeface="Calibri" panose="020F0502020204030204" pitchFamily="34" charset="0"/>
                          <a:ea typeface="+mn-ea"/>
                          <a:cs typeface="+mn-cs"/>
                        </a:rPr>
                        <a:t>ComCor</a:t>
                      </a:r>
                      <a:r>
                        <a:rPr lang="en-GB" sz="1400" b="1" i="0" u="none" strike="noStrike" kern="1200" dirty="0" smtClean="0">
                          <a:solidFill>
                            <a:srgbClr val="000000"/>
                          </a:solidFill>
                          <a:effectLst/>
                          <a:latin typeface="Calibri" panose="020F0502020204030204" pitchFamily="34" charset="0"/>
                          <a:ea typeface="+mn-ea"/>
                          <a:cs typeface="+mn-cs"/>
                        </a:rPr>
                        <a:t> and </a:t>
                      </a:r>
                      <a:r>
                        <a:rPr lang="en-GB" sz="1400" b="1" i="0" u="none" strike="noStrike" kern="1200" smtClean="0">
                          <a:solidFill>
                            <a:srgbClr val="000000"/>
                          </a:solidFill>
                          <a:effectLst/>
                          <a:latin typeface="Calibri" panose="020F0502020204030204" pitchFamily="34" charset="0"/>
                          <a:ea typeface="+mn-ea"/>
                          <a:cs typeface="+mn-cs"/>
                        </a:rPr>
                        <a:t>Correctional Centres  have </a:t>
                      </a:r>
                      <a:r>
                        <a:rPr lang="en-GB" sz="1400" b="1" i="0" u="none" strike="noStrike" kern="1200" dirty="0" smtClean="0">
                          <a:solidFill>
                            <a:srgbClr val="000000"/>
                          </a:solidFill>
                          <a:effectLst/>
                          <a:latin typeface="Calibri" panose="020F0502020204030204" pitchFamily="34" charset="0"/>
                          <a:ea typeface="+mn-ea"/>
                          <a:cs typeface="+mn-cs"/>
                        </a:rPr>
                        <a:t>already started with identifying potential cases who are willing to participate in restorative justice programme.</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Preparation of paroles and probationers is intensified.</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Tracing in numbers of victims is underway.</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Utilise alternative means to conduct RJ programmes, such as audio conferencing.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baseline="0" dirty="0" smtClean="0">
                        <a:solidFill>
                          <a:srgbClr val="000000"/>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r h="187827">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KIMBERLEY</a:t>
                      </a:r>
                    </a:p>
                    <a:p>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a:t>
                      </a:r>
                      <a:endParaRPr lang="en-ZA" sz="1400"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t" latinLnBrk="0" hangingPunct="1">
                        <a:lnSpc>
                          <a:spcPct val="100000"/>
                        </a:lnSpc>
                        <a:spcBef>
                          <a:spcPts val="0"/>
                        </a:spcBef>
                        <a:spcAft>
                          <a:spcPts val="0"/>
                        </a:spcAft>
                        <a:buClrTx/>
                        <a:buSzTx/>
                        <a:buFontTx/>
                        <a:buNone/>
                        <a:tabLst/>
                        <a:defRPr/>
                      </a:pPr>
                      <a:endParaRPr lang="en-GB"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834060155"/>
                  </a:ext>
                </a:extLst>
              </a:tr>
              <a:tr h="247304">
                <a:tc>
                  <a:txBody>
                    <a:bodyPr/>
                    <a:lstStyle/>
                    <a:p>
                      <a:r>
                        <a:rPr lang="en-ZA" sz="1400" dirty="0" smtClean="0">
                          <a:latin typeface="Calibri" panose="020F0502020204030204" pitchFamily="34" charset="0"/>
                          <a:cs typeface="Calibri" panose="020F0502020204030204" pitchFamily="34" charset="0"/>
                        </a:rPr>
                        <a:t> </a:t>
                      </a:r>
                      <a:r>
                        <a:rPr lang="en-ZA" sz="1400" b="1" dirty="0" smtClean="0">
                          <a:latin typeface="Calibri" panose="020F0502020204030204" pitchFamily="34" charset="0"/>
                          <a:cs typeface="Calibri" panose="020F0502020204030204" pitchFamily="34" charset="0"/>
                        </a:rPr>
                        <a:t>COLESBERG</a:t>
                      </a:r>
                    </a:p>
                    <a:p>
                      <a:r>
                        <a:rPr lang="en-ZA" sz="1400" b="1" dirty="0" smtClean="0">
                          <a:latin typeface="Calibri" panose="020F0502020204030204" pitchFamily="34" charset="0"/>
                          <a:cs typeface="Calibri" panose="020F0502020204030204" pitchFamily="34" charset="0"/>
                        </a:rPr>
                        <a:t>    </a:t>
                      </a:r>
                      <a:endParaRPr lang="en-ZA" sz="1400" b="1"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t" latinLnBrk="0" hangingPunct="1">
                        <a:lnSpc>
                          <a:spcPct val="100000"/>
                        </a:lnSpc>
                        <a:spcBef>
                          <a:spcPts val="0"/>
                        </a:spcBef>
                        <a:spcAft>
                          <a:spcPts val="0"/>
                        </a:spcAft>
                        <a:buClrTx/>
                        <a:buSzTx/>
                        <a:buFontTx/>
                        <a:buNone/>
                        <a:tabLst/>
                        <a:defRPr/>
                      </a:pPr>
                      <a:endParaRPr lang="en-GB"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950242310"/>
                  </a:ext>
                </a:extLst>
              </a:tr>
              <a:tr h="123652">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GOEDEMOED</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algn="l" fontAlgn="t"/>
                      <a:endPar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txBody>
                  <a:tcPr marL="0" marR="0" marT="0" marB="0"/>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a16="http://schemas.microsoft.com/office/drawing/2014/main" xmlns="" val="1193732112"/>
                  </a:ext>
                </a:extLst>
              </a:tr>
              <a:tr h="123652">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GROOTVLEI</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endParaRPr lang="en-ZA"/>
                    </a:p>
                  </a:txBody>
                  <a:tcPr/>
                </a:tc>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a16="http://schemas.microsoft.com/office/drawing/2014/main" xmlns="" val="3814452938"/>
                  </a:ext>
                </a:extLst>
              </a:tr>
              <a:tr h="148937">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BIZZAH MAKHATE</a:t>
                      </a:r>
                      <a:br>
                        <a:rPr lang="en-GB" sz="1400" b="1" i="0" u="none" strike="noStrike" dirty="0" smtClean="0">
                          <a:solidFill>
                            <a:srgbClr val="000000"/>
                          </a:solidFill>
                          <a:effectLst/>
                          <a:latin typeface="Calibri" panose="020F0502020204030204" pitchFamily="34" charset="0"/>
                          <a:cs typeface="Calibri" panose="020F0502020204030204" pitchFamily="34" charset="0"/>
                        </a:rPr>
                      </a:br>
                      <a:r>
                        <a:rPr lang="en-GB" sz="1400" b="1" i="0" u="none" strike="noStrike" dirty="0" smtClean="0">
                          <a:solidFill>
                            <a:srgbClr val="000000"/>
                          </a:solidFill>
                          <a:effectLst/>
                          <a:latin typeface="Calibri" panose="020F0502020204030204" pitchFamily="34" charset="0"/>
                          <a:cs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a16="http://schemas.microsoft.com/office/drawing/2014/main" xmlns="" val="540776377"/>
                  </a:ext>
                </a:extLst>
              </a:tr>
              <a:tr h="148937">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GROENPUNT</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endParaRPr lang="en-GB"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endParaRPr lang="en-ZA"/>
                    </a:p>
                  </a:txBody>
                  <a:tcPr/>
                </a:tc>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a16="http://schemas.microsoft.com/office/drawing/2014/main" xmlns="" val="4281350301"/>
                  </a:ext>
                </a:extLst>
              </a:tr>
            </a:tbl>
          </a:graphicData>
        </a:graphic>
      </p:graphicFrame>
      <p:sp>
        <p:nvSpPr>
          <p:cNvPr id="13" name="Title 1"/>
          <p:cNvSpPr txBox="1">
            <a:spLocks/>
          </p:cNvSpPr>
          <p:nvPr/>
        </p:nvSpPr>
        <p:spPr>
          <a:xfrm>
            <a:off x="63103" y="0"/>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rgbClr val="FFFFFF"/>
                </a:solidFill>
                <a:latin typeface="Arial Black" panose="020B0A04020102020204" pitchFamily="34" charset="0"/>
              </a:rPr>
              <a:t>PLAN TO ADDRESS UNDER PERFORMANCE:</a:t>
            </a:r>
          </a:p>
          <a:p>
            <a:pPr algn="ctr"/>
            <a:r>
              <a:rPr lang="en-GB" sz="2400" dirty="0"/>
              <a:t>Percentage increase of offenders, parolees and probationers participating in Restorative Justice Programme</a:t>
            </a:r>
          </a:p>
          <a:p>
            <a:endParaRPr lang="en-GB" sz="3200" kern="0" dirty="0">
              <a:solidFill>
                <a:srgbClr val="FFFFFF"/>
              </a:solidFill>
              <a:latin typeface="Arial Black" panose="020B0A04020102020204" pitchFamily="34" charset="0"/>
            </a:endParaRPr>
          </a:p>
        </p:txBody>
      </p:sp>
    </p:spTree>
    <p:extLst>
      <p:ext uri="{BB962C8B-B14F-4D97-AF65-F5344CB8AC3E}">
        <p14:creationId xmlns:p14="http://schemas.microsoft.com/office/powerpoint/2010/main" val="42771280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436742" y="-5415721"/>
            <a:ext cx="1057983" cy="11875264"/>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Light"/>
              <a:ea typeface="+mn-ea"/>
              <a:cs typeface="Arial" charset="0"/>
            </a:endParaRPr>
          </a:p>
        </p:txBody>
      </p:sp>
      <p:sp>
        <p:nvSpPr>
          <p:cNvPr id="5" name="Title 1"/>
          <p:cNvSpPr txBox="1">
            <a:spLocks/>
          </p:cNvSpPr>
          <p:nvPr/>
        </p:nvSpPr>
        <p:spPr>
          <a:xfrm>
            <a:off x="63103" y="1"/>
            <a:ext cx="10909697" cy="381000"/>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marL="0" marR="0" lvl="0" indent="0" algn="l" defTabSz="914400" rtl="0" eaLnBrk="0" fontAlgn="base" latinLnBrk="0" hangingPunct="0">
              <a:lnSpc>
                <a:spcPct val="90000"/>
              </a:lnSpc>
              <a:spcBef>
                <a:spcPct val="0"/>
              </a:spcBef>
              <a:spcAft>
                <a:spcPts val="600"/>
              </a:spcAft>
              <a:buClrTx/>
              <a:buSzTx/>
              <a:buFontTx/>
              <a:buNone/>
              <a:tabLst/>
              <a:defRPr/>
            </a:pPr>
            <a:r>
              <a:rPr kumimoji="0" lang="en-ZA" sz="3200" b="1" i="0" u="none" strike="noStrike" kern="0" cap="none" spc="0" normalizeH="0" baseline="0" noProof="0" dirty="0" smtClean="0">
                <a:ln>
                  <a:noFill/>
                </a:ln>
                <a:solidFill>
                  <a:srgbClr val="FFFFFF"/>
                </a:solidFill>
                <a:effectLst/>
                <a:uLnTx/>
                <a:uFillTx/>
                <a:latin typeface="Arial Black" panose="020B0A04020102020204" pitchFamily="34" charset="0"/>
                <a:ea typeface="+mj-ea"/>
                <a:cs typeface="Arial"/>
              </a:rPr>
              <a:t>PERFORMANCE INDICATOR NOT ACHIEVED:</a:t>
            </a:r>
            <a:r>
              <a:rPr lang="en-US" sz="1400" dirty="0">
                <a:solidFill>
                  <a:srgbClr val="000000"/>
                </a:solidFill>
                <a:latin typeface="Arial"/>
                <a:cs typeface="Arial"/>
              </a:rPr>
              <a:t> </a:t>
            </a:r>
            <a:r>
              <a:rPr lang="en-GB" dirty="0" smtClean="0">
                <a:solidFill>
                  <a:srgbClr val="000000"/>
                </a:solidFill>
              </a:rPr>
              <a:t>Number </a:t>
            </a:r>
            <a:r>
              <a:rPr lang="en-GB" dirty="0">
                <a:solidFill>
                  <a:srgbClr val="000000"/>
                </a:solidFill>
              </a:rPr>
              <a:t>of parolees and probationers participating in community initiatives </a:t>
            </a:r>
          </a:p>
        </p:txBody>
      </p:sp>
      <p:sp>
        <p:nvSpPr>
          <p:cNvPr id="8" name="TextBox 7"/>
          <p:cNvSpPr txBox="1"/>
          <p:nvPr/>
        </p:nvSpPr>
        <p:spPr>
          <a:xfrm>
            <a:off x="116464" y="1063229"/>
            <a:ext cx="892831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a:ln>
                  <a:noFill/>
                </a:ln>
                <a:solidFill>
                  <a:prstClr val="black"/>
                </a:solidFill>
                <a:effectLst/>
                <a:uLnTx/>
                <a:uFillTx/>
                <a:latin typeface="Arial" charset="0"/>
                <a:ea typeface="+mn-ea"/>
                <a:cs typeface="Arial" charset="0"/>
              </a:rPr>
              <a:t>1. REGIONAL TARGET VERSUS PERFORMANCE FOR </a:t>
            </a:r>
            <a:r>
              <a:rPr kumimoji="0" lang="en-GB" sz="1800" b="1" i="0" u="none" strike="noStrike" kern="0" cap="none" spc="0" normalizeH="0" baseline="0" noProof="0" dirty="0" smtClean="0">
                <a:ln>
                  <a:noFill/>
                </a:ln>
                <a:solidFill>
                  <a:prstClr val="black"/>
                </a:solidFill>
                <a:effectLst/>
                <a:uLnTx/>
                <a:uFillTx/>
                <a:latin typeface="Arial" charset="0"/>
                <a:ea typeface="+mn-ea"/>
                <a:cs typeface="Arial" charset="0"/>
              </a:rPr>
              <a:t>4</a:t>
            </a:r>
            <a:r>
              <a:rPr kumimoji="0" lang="en-GB" sz="1800" b="1" i="0" u="none" strike="noStrike" kern="0" cap="none" spc="0" normalizeH="0" baseline="30000" noProof="0" dirty="0" smtClean="0">
                <a:ln>
                  <a:noFill/>
                </a:ln>
                <a:solidFill>
                  <a:prstClr val="black"/>
                </a:solidFill>
                <a:effectLst/>
                <a:uLnTx/>
                <a:uFillTx/>
                <a:latin typeface="Arial" charset="0"/>
                <a:ea typeface="+mn-ea"/>
                <a:cs typeface="Arial" charset="0"/>
              </a:rPr>
              <a:t>TH</a:t>
            </a:r>
            <a:r>
              <a:rPr kumimoji="0" lang="en-GB" sz="1800" b="1" i="0" u="none" strike="noStrike" kern="0" cap="none" spc="0" normalizeH="0" baseline="0" noProof="0" dirty="0" smtClean="0">
                <a:ln>
                  <a:noFill/>
                </a:ln>
                <a:solidFill>
                  <a:prstClr val="black"/>
                </a:solidFill>
                <a:effectLst/>
                <a:uLnTx/>
                <a:uFillTx/>
                <a:latin typeface="Arial" charset="0"/>
                <a:ea typeface="+mn-ea"/>
                <a:cs typeface="Arial" charset="0"/>
              </a:rPr>
              <a:t> QUARTER 2020/2021</a:t>
            </a:r>
            <a:r>
              <a:rPr kumimoji="0" lang="en-GB" sz="1800" b="1" i="0" u="none" strike="noStrike" kern="0" cap="none" spc="0" normalizeH="0" baseline="0" noProof="0" dirty="0">
                <a:ln>
                  <a:noFill/>
                </a:ln>
                <a:solidFill>
                  <a:prstClr val="black"/>
                </a:solidFill>
                <a:effectLst/>
                <a:uLnTx/>
                <a:uFillTx/>
                <a:latin typeface="Arial" charset="0"/>
                <a:ea typeface="+mn-ea"/>
                <a:cs typeface="Arial" charset="0"/>
              </a:rPr>
              <a:t>) </a:t>
            </a:r>
            <a:endParaRPr kumimoji="0" lang="en-ZA" sz="1800" b="1" i="0" u="none" strike="noStrike" kern="0" cap="none" spc="0" normalizeH="0" baseline="0" noProof="0" dirty="0">
              <a:ln>
                <a:noFill/>
              </a:ln>
              <a:solidFill>
                <a:prstClr val="black"/>
              </a:solidFill>
              <a:effectLst/>
              <a:uLnTx/>
              <a:uFillTx/>
              <a:latin typeface="Arial" charset="0"/>
              <a:ea typeface="+mn-ea"/>
              <a:cs typeface="Arial" charset="0"/>
            </a:endParaRPr>
          </a:p>
        </p:txBody>
      </p:sp>
      <p:sp>
        <p:nvSpPr>
          <p:cNvPr id="9" name="TextBox 8"/>
          <p:cNvSpPr txBox="1"/>
          <p:nvPr/>
        </p:nvSpPr>
        <p:spPr>
          <a:xfrm>
            <a:off x="0" y="2854983"/>
            <a:ext cx="900271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a:ln>
                  <a:noFill/>
                </a:ln>
                <a:solidFill>
                  <a:prstClr val="black"/>
                </a:solidFill>
                <a:effectLst/>
                <a:uLnTx/>
                <a:uFillTx/>
                <a:latin typeface="Arial" charset="0"/>
                <a:ea typeface="+mn-ea"/>
                <a:cs typeface="Arial" charset="0"/>
              </a:rPr>
              <a:t>     2. SOURCE OF </a:t>
            </a:r>
            <a:r>
              <a:rPr kumimoji="0" lang="en-GB" sz="1800" b="1" i="0" u="none" strike="noStrike" kern="0" cap="none" spc="0" normalizeH="0" baseline="0" noProof="0" dirty="0" smtClean="0">
                <a:ln>
                  <a:noFill/>
                </a:ln>
                <a:solidFill>
                  <a:prstClr val="black"/>
                </a:solidFill>
                <a:effectLst/>
                <a:uLnTx/>
                <a:uFillTx/>
                <a:latin typeface="Arial" charset="0"/>
                <a:ea typeface="+mn-ea"/>
                <a:cs typeface="Arial" charset="0"/>
              </a:rPr>
              <a:t>UNDER-ACHIEVEMENT AT MANAGEMENT AREA LEVEL</a:t>
            </a:r>
            <a:endParaRPr kumimoji="0" lang="en-ZA" sz="1800" b="1" i="0" u="none" strike="noStrike" kern="0" cap="none" spc="0" normalizeH="0" baseline="0" noProof="0" dirty="0">
              <a:ln>
                <a:noFill/>
              </a:ln>
              <a:solidFill>
                <a:prstClr val="black"/>
              </a:solidFill>
              <a:effectLst/>
              <a:uLnTx/>
              <a:uFillTx/>
              <a:latin typeface="Arial" charset="0"/>
              <a:ea typeface="+mn-ea"/>
              <a:cs typeface="Arial" charset="0"/>
            </a:endParaRPr>
          </a:p>
        </p:txBody>
      </p:sp>
      <p:graphicFrame>
        <p:nvGraphicFramePr>
          <p:cNvPr id="10" name="Table 9"/>
          <p:cNvGraphicFramePr>
            <a:graphicFrameLocks noGrp="1"/>
          </p:cNvGraphicFramePr>
          <p:nvPr>
            <p:extLst>
              <p:ext uri="{D42A27DB-BD31-4B8C-83A1-F6EECF244321}">
                <p14:modId xmlns:p14="http://schemas.microsoft.com/office/powerpoint/2010/main" val="817529113"/>
              </p:ext>
            </p:extLst>
          </p:nvPr>
        </p:nvGraphicFramePr>
        <p:xfrm>
          <a:off x="249500" y="1483505"/>
          <a:ext cx="11658600" cy="1320534"/>
        </p:xfrm>
        <a:graphic>
          <a:graphicData uri="http://schemas.openxmlformats.org/drawingml/2006/table">
            <a:tbl>
              <a:tblPr firstRow="1" bandRow="1"/>
              <a:tblGrid>
                <a:gridCol w="1050636">
                  <a:extLst>
                    <a:ext uri="{9D8B030D-6E8A-4147-A177-3AD203B41FA5}">
                      <a16:colId xmlns:a16="http://schemas.microsoft.com/office/drawing/2014/main" xmlns="" val="3171785473"/>
                    </a:ext>
                  </a:extLst>
                </a:gridCol>
                <a:gridCol w="1371600">
                  <a:extLst>
                    <a:ext uri="{9D8B030D-6E8A-4147-A177-3AD203B41FA5}">
                      <a16:colId xmlns:a16="http://schemas.microsoft.com/office/drawing/2014/main" xmlns="" val="3307568538"/>
                    </a:ext>
                  </a:extLst>
                </a:gridCol>
                <a:gridCol w="1463964">
                  <a:extLst>
                    <a:ext uri="{9D8B030D-6E8A-4147-A177-3AD203B41FA5}">
                      <a16:colId xmlns:a16="http://schemas.microsoft.com/office/drawing/2014/main" xmlns="" val="3177246977"/>
                    </a:ext>
                  </a:extLst>
                </a:gridCol>
                <a:gridCol w="1295400">
                  <a:extLst>
                    <a:ext uri="{9D8B030D-6E8A-4147-A177-3AD203B41FA5}">
                      <a16:colId xmlns:a16="http://schemas.microsoft.com/office/drawing/2014/main" xmlns="" val="1905890460"/>
                    </a:ext>
                  </a:extLst>
                </a:gridCol>
                <a:gridCol w="1295400">
                  <a:extLst>
                    <a:ext uri="{9D8B030D-6E8A-4147-A177-3AD203B41FA5}">
                      <a16:colId xmlns:a16="http://schemas.microsoft.com/office/drawing/2014/main" xmlns="" val="551651354"/>
                    </a:ext>
                  </a:extLst>
                </a:gridCol>
                <a:gridCol w="1295400">
                  <a:extLst>
                    <a:ext uri="{9D8B030D-6E8A-4147-A177-3AD203B41FA5}">
                      <a16:colId xmlns:a16="http://schemas.microsoft.com/office/drawing/2014/main" xmlns="" val="106908959"/>
                    </a:ext>
                  </a:extLst>
                </a:gridCol>
                <a:gridCol w="1295400">
                  <a:extLst>
                    <a:ext uri="{9D8B030D-6E8A-4147-A177-3AD203B41FA5}">
                      <a16:colId xmlns:a16="http://schemas.microsoft.com/office/drawing/2014/main" xmlns="" val="2307743238"/>
                    </a:ext>
                  </a:extLst>
                </a:gridCol>
                <a:gridCol w="1295400">
                  <a:extLst>
                    <a:ext uri="{9D8B030D-6E8A-4147-A177-3AD203B41FA5}">
                      <a16:colId xmlns:a16="http://schemas.microsoft.com/office/drawing/2014/main" xmlns="" val="2723634297"/>
                    </a:ext>
                  </a:extLst>
                </a:gridCol>
                <a:gridCol w="1295400">
                  <a:extLst>
                    <a:ext uri="{9D8B030D-6E8A-4147-A177-3AD203B41FA5}">
                      <a16:colId xmlns:a16="http://schemas.microsoft.com/office/drawing/2014/main" xmlns=""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REGION</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Q4 TARGET: 2020-2021</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extLst>
                  <a:ext uri="{0D108BD9-81ED-4DB2-BD59-A6C34878D82A}">
                    <a16:rowId xmlns:a16="http://schemas.microsoft.com/office/drawing/2014/main" xmlns="" val="2208647457"/>
                  </a:ext>
                </a:extLst>
              </a:tr>
              <a:tr h="375654">
                <a:tc>
                  <a:txBody>
                    <a:bodyPr/>
                    <a:lstStyle/>
                    <a:p>
                      <a:r>
                        <a:rPr lang="en-ZA" sz="1400" b="1" dirty="0" smtClean="0">
                          <a:latin typeface="Calibri" panose="020F0502020204030204" pitchFamily="34" charset="0"/>
                        </a:rPr>
                        <a:t>FS AND NC</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108</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51</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114</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119</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113</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85</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335</a:t>
                      </a:r>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255</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825813245"/>
              </p:ext>
            </p:extLst>
          </p:nvPr>
        </p:nvGraphicFramePr>
        <p:xfrm>
          <a:off x="249500" y="3201455"/>
          <a:ext cx="11658600" cy="1615440"/>
        </p:xfrm>
        <a:graphic>
          <a:graphicData uri="http://schemas.openxmlformats.org/drawingml/2006/table">
            <a:tbl>
              <a:tblPr firstRow="1" bandRow="1"/>
              <a:tblGrid>
                <a:gridCol w="1431636">
                  <a:extLst>
                    <a:ext uri="{9D8B030D-6E8A-4147-A177-3AD203B41FA5}">
                      <a16:colId xmlns:a16="http://schemas.microsoft.com/office/drawing/2014/main" xmlns="" val="3171785473"/>
                    </a:ext>
                  </a:extLst>
                </a:gridCol>
                <a:gridCol w="1159164">
                  <a:extLst>
                    <a:ext uri="{9D8B030D-6E8A-4147-A177-3AD203B41FA5}">
                      <a16:colId xmlns:a16="http://schemas.microsoft.com/office/drawing/2014/main" xmlns="" val="3307568538"/>
                    </a:ext>
                  </a:extLst>
                </a:gridCol>
                <a:gridCol w="1295400">
                  <a:extLst>
                    <a:ext uri="{9D8B030D-6E8A-4147-A177-3AD203B41FA5}">
                      <a16:colId xmlns:a16="http://schemas.microsoft.com/office/drawing/2014/main" xmlns="" val="3177246977"/>
                    </a:ext>
                  </a:extLst>
                </a:gridCol>
                <a:gridCol w="1295400">
                  <a:extLst>
                    <a:ext uri="{9D8B030D-6E8A-4147-A177-3AD203B41FA5}">
                      <a16:colId xmlns:a16="http://schemas.microsoft.com/office/drawing/2014/main" xmlns="" val="1905890460"/>
                    </a:ext>
                  </a:extLst>
                </a:gridCol>
                <a:gridCol w="1295400">
                  <a:extLst>
                    <a:ext uri="{9D8B030D-6E8A-4147-A177-3AD203B41FA5}">
                      <a16:colId xmlns:a16="http://schemas.microsoft.com/office/drawing/2014/main" xmlns="" val="551651354"/>
                    </a:ext>
                  </a:extLst>
                </a:gridCol>
                <a:gridCol w="1295400">
                  <a:extLst>
                    <a:ext uri="{9D8B030D-6E8A-4147-A177-3AD203B41FA5}">
                      <a16:colId xmlns:a16="http://schemas.microsoft.com/office/drawing/2014/main" xmlns="" val="106908959"/>
                    </a:ext>
                  </a:extLst>
                </a:gridCol>
                <a:gridCol w="1295400">
                  <a:extLst>
                    <a:ext uri="{9D8B030D-6E8A-4147-A177-3AD203B41FA5}">
                      <a16:colId xmlns:a16="http://schemas.microsoft.com/office/drawing/2014/main" xmlns="" val="2307743238"/>
                    </a:ext>
                  </a:extLst>
                </a:gridCol>
                <a:gridCol w="1295400">
                  <a:extLst>
                    <a:ext uri="{9D8B030D-6E8A-4147-A177-3AD203B41FA5}">
                      <a16:colId xmlns:a16="http://schemas.microsoft.com/office/drawing/2014/main" xmlns="" val="2723634297"/>
                    </a:ext>
                  </a:extLst>
                </a:gridCol>
                <a:gridCol w="1295400">
                  <a:extLst>
                    <a:ext uri="{9D8B030D-6E8A-4147-A177-3AD203B41FA5}">
                      <a16:colId xmlns:a16="http://schemas.microsoft.com/office/drawing/2014/main" xmlns=""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200" dirty="0" smtClean="0">
                          <a:solidFill>
                            <a:schemeClr val="bg1"/>
                          </a:solidFill>
                          <a:latin typeface="Calibri" panose="020F0502020204030204" pitchFamily="34" charset="0"/>
                          <a:cs typeface="Calibri" panose="020F0502020204030204" pitchFamily="34" charset="0"/>
                        </a:rPr>
                        <a:t>REGION</a:t>
                      </a:r>
                      <a:endParaRPr lang="en-ZA" sz="12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Q4 TARGET: 2020-2021</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152400">
                <a:tc>
                  <a:txBody>
                    <a:bodyPr/>
                    <a:lstStyle/>
                    <a:p>
                      <a:r>
                        <a:rPr lang="en-ZA" sz="1600" b="1" dirty="0" smtClean="0">
                          <a:latin typeface="Calibri" panose="020F0502020204030204" pitchFamily="34" charset="0"/>
                          <a:cs typeface="Calibri" panose="020F0502020204030204" pitchFamily="34" charset="0"/>
                        </a:rPr>
                        <a:t>GROOTVLEI</a:t>
                      </a:r>
                      <a:endParaRPr lang="en-ZA" sz="16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rPr>
                        <a:t>65</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rPr>
                        <a:t>54</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20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71</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80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71</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2115098886"/>
                  </a:ext>
                </a:extLst>
              </a:tr>
              <a:tr h="152400">
                <a:tc>
                  <a:txBody>
                    <a:bodyPr/>
                    <a:lstStyle/>
                    <a:p>
                      <a:r>
                        <a:rPr lang="en-ZA" sz="1600" b="1" dirty="0" smtClean="0">
                          <a:latin typeface="Calibri" panose="020F0502020204030204" pitchFamily="34" charset="0"/>
                        </a:rPr>
                        <a:t>GROENPUNT</a:t>
                      </a:r>
                      <a:endParaRPr lang="en-ZA" sz="16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rPr>
                        <a:t>10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rPr>
                        <a:t>29</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20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30</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80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30</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845351688"/>
                  </a:ext>
                </a:extLst>
              </a:tr>
            </a:tbl>
          </a:graphicData>
        </a:graphic>
      </p:graphicFrame>
    </p:spTree>
    <p:extLst>
      <p:ext uri="{BB962C8B-B14F-4D97-AF65-F5344CB8AC3E}">
        <p14:creationId xmlns:p14="http://schemas.microsoft.com/office/powerpoint/2010/main" val="281936411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333999" y="-5181601"/>
            <a:ext cx="1295401" cy="11658602"/>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Light"/>
              <a:ea typeface="+mn-ea"/>
              <a:cs typeface="Arial" charset="0"/>
            </a:endParaRPr>
          </a:p>
        </p:txBody>
      </p:sp>
      <p:sp>
        <p:nvSpPr>
          <p:cNvPr id="9" name="TextBox 8"/>
          <p:cNvSpPr txBox="1"/>
          <p:nvPr/>
        </p:nvSpPr>
        <p:spPr>
          <a:xfrm>
            <a:off x="-228600" y="1366032"/>
            <a:ext cx="91440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a:ln>
                  <a:noFill/>
                </a:ln>
                <a:solidFill>
                  <a:prstClr val="black"/>
                </a:solidFill>
                <a:effectLst/>
                <a:uLnTx/>
                <a:uFillTx/>
                <a:latin typeface="Arial" charset="0"/>
                <a:ea typeface="+mn-ea"/>
                <a:cs typeface="Arial" charset="0"/>
              </a:rPr>
              <a:t>     </a:t>
            </a:r>
            <a:r>
              <a:rPr kumimoji="0" lang="en-GB" sz="1800" b="1" i="0" u="none" strike="noStrike" kern="0" cap="none" spc="0" normalizeH="0" baseline="0" noProof="0" dirty="0" smtClean="0">
                <a:ln>
                  <a:noFill/>
                </a:ln>
                <a:solidFill>
                  <a:prstClr val="black"/>
                </a:solidFill>
                <a:effectLst/>
                <a:uLnTx/>
                <a:uFillTx/>
                <a:latin typeface="Arial" charset="0"/>
                <a:ea typeface="+mn-ea"/>
                <a:cs typeface="Arial" charset="0"/>
              </a:rPr>
              <a:t>3. </a:t>
            </a:r>
            <a:r>
              <a:rPr kumimoji="0" lang="en-GB" sz="1800" b="1" i="0" u="none" strike="noStrike" kern="0" cap="none" spc="0" normalizeH="0" baseline="0" noProof="0" dirty="0">
                <a:ln>
                  <a:noFill/>
                </a:ln>
                <a:solidFill>
                  <a:prstClr val="black"/>
                </a:solidFill>
                <a:effectLst/>
                <a:uLnTx/>
                <a:uFillTx/>
                <a:latin typeface="Arial" charset="0"/>
                <a:ea typeface="+mn-ea"/>
                <a:cs typeface="Arial" charset="0"/>
              </a:rPr>
              <a:t>SOURCE OF </a:t>
            </a:r>
            <a:r>
              <a:rPr kumimoji="0" lang="en-GB" sz="1800" b="1" i="0" u="none" strike="noStrike" kern="0" cap="none" spc="0" normalizeH="0" baseline="0" noProof="0" dirty="0" smtClean="0">
                <a:ln>
                  <a:noFill/>
                </a:ln>
                <a:solidFill>
                  <a:prstClr val="black"/>
                </a:solidFill>
                <a:effectLst/>
                <a:uLnTx/>
                <a:uFillTx/>
                <a:latin typeface="Arial" charset="0"/>
                <a:ea typeface="+mn-ea"/>
                <a:cs typeface="Arial" charset="0"/>
              </a:rPr>
              <a:t>UNDER-ACHIEVEMENT AT CORRECTIONAL CENTRE LEVEL</a:t>
            </a:r>
            <a:endParaRPr kumimoji="0" lang="en-ZA" sz="1800" b="1" i="0" u="none" strike="noStrike" kern="0" cap="none" spc="0" normalizeH="0" baseline="0" noProof="0" dirty="0">
              <a:ln>
                <a:noFill/>
              </a:ln>
              <a:solidFill>
                <a:prstClr val="black"/>
              </a:solidFill>
              <a:effectLst/>
              <a:uLnTx/>
              <a:uFillTx/>
              <a:latin typeface="Arial" charset="0"/>
              <a:ea typeface="+mn-ea"/>
              <a:cs typeface="Arial"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2499380617"/>
              </p:ext>
            </p:extLst>
          </p:nvPr>
        </p:nvGraphicFramePr>
        <p:xfrm>
          <a:off x="182418" y="1738475"/>
          <a:ext cx="11518899" cy="2803837"/>
        </p:xfrm>
        <a:graphic>
          <a:graphicData uri="http://schemas.openxmlformats.org/drawingml/2006/table">
            <a:tbl>
              <a:tblPr firstRow="1" bandRow="1"/>
              <a:tblGrid>
                <a:gridCol w="1308100">
                  <a:extLst>
                    <a:ext uri="{9D8B030D-6E8A-4147-A177-3AD203B41FA5}">
                      <a16:colId xmlns:a16="http://schemas.microsoft.com/office/drawing/2014/main" xmlns="" val="3171785473"/>
                    </a:ext>
                  </a:extLst>
                </a:gridCol>
                <a:gridCol w="1219200">
                  <a:extLst>
                    <a:ext uri="{9D8B030D-6E8A-4147-A177-3AD203B41FA5}">
                      <a16:colId xmlns:a16="http://schemas.microsoft.com/office/drawing/2014/main" xmlns="" val="3307568538"/>
                    </a:ext>
                  </a:extLst>
                </a:gridCol>
                <a:gridCol w="1786082">
                  <a:extLst>
                    <a:ext uri="{9D8B030D-6E8A-4147-A177-3AD203B41FA5}">
                      <a16:colId xmlns:a16="http://schemas.microsoft.com/office/drawing/2014/main" xmlns="" val="3177246977"/>
                    </a:ext>
                  </a:extLst>
                </a:gridCol>
                <a:gridCol w="1371600">
                  <a:extLst>
                    <a:ext uri="{9D8B030D-6E8A-4147-A177-3AD203B41FA5}">
                      <a16:colId xmlns:a16="http://schemas.microsoft.com/office/drawing/2014/main" xmlns="" val="1905890460"/>
                    </a:ext>
                  </a:extLst>
                </a:gridCol>
                <a:gridCol w="2209800">
                  <a:extLst>
                    <a:ext uri="{9D8B030D-6E8A-4147-A177-3AD203B41FA5}">
                      <a16:colId xmlns:a16="http://schemas.microsoft.com/office/drawing/2014/main" xmlns="" val="551651354"/>
                    </a:ext>
                  </a:extLst>
                </a:gridCol>
                <a:gridCol w="1905000">
                  <a:extLst>
                    <a:ext uri="{9D8B030D-6E8A-4147-A177-3AD203B41FA5}">
                      <a16:colId xmlns:a16="http://schemas.microsoft.com/office/drawing/2014/main" xmlns="" val="106908959"/>
                    </a:ext>
                  </a:extLst>
                </a:gridCol>
                <a:gridCol w="1719117">
                  <a:extLst>
                    <a:ext uri="{9D8B030D-6E8A-4147-A177-3AD203B41FA5}">
                      <a16:colId xmlns:a16="http://schemas.microsoft.com/office/drawing/2014/main" xmlns=""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Q4 TARGET 2020/21</a:t>
                      </a:r>
                      <a:endParaRPr lang="en-US" sz="12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QUARTER 4</a:t>
                      </a:r>
                      <a:br>
                        <a:rPr lang="en-US" sz="1200" b="1" kern="1200" dirty="0" smtClean="0">
                          <a:solidFill>
                            <a:schemeClr val="bg1"/>
                          </a:solidFill>
                          <a:latin typeface="Arial"/>
                          <a:ea typeface=""/>
                          <a:cs typeface="Arial"/>
                        </a:rPr>
                      </a:br>
                      <a:r>
                        <a:rPr lang="en-US" sz="1200" b="1" kern="1200" dirty="0" smtClean="0">
                          <a:solidFill>
                            <a:schemeClr val="bg1"/>
                          </a:solidFill>
                          <a:latin typeface="Arial"/>
                          <a:ea typeface=""/>
                          <a:cs typeface="Arial"/>
                        </a:rPr>
                        <a:t>PERFORMANCE</a:t>
                      </a:r>
                      <a:endParaRPr lang="en-US" sz="12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PERFORMANCE</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ROOT CAUSES</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ASSOCIATED RISKS </a:t>
                      </a:r>
                      <a:endParaRPr lang="en-ZA"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1117912">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335</a:t>
                      </a:r>
                    </a:p>
                  </a:txBody>
                  <a:tcPr marL="91438" marR="91438" marT="45724" marB="45724">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chemeClr val="tx1"/>
                          </a:solidFill>
                          <a:effectLst/>
                          <a:latin typeface="Calibri" panose="020F0502020204030204" pitchFamily="34" charset="0"/>
                          <a:ea typeface="+mn-ea"/>
                          <a:cs typeface="Calibri" panose="020F0502020204030204" pitchFamily="34" charset="0"/>
                        </a:rPr>
                        <a:t>255</a:t>
                      </a: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GROOTVLEI</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All Correctional </a:t>
                      </a:r>
                      <a:r>
                        <a:rPr lang="en-US" sz="1400" b="1" i="0" u="none" strike="noStrike" kern="1200" dirty="0" err="1" smtClean="0">
                          <a:solidFill>
                            <a:srgbClr val="000000"/>
                          </a:solidFill>
                          <a:effectLst/>
                          <a:latin typeface="Calibri" panose="020F0502020204030204" pitchFamily="34" charset="0"/>
                          <a:ea typeface="+mn-ea"/>
                          <a:cs typeface="Calibri" panose="020F0502020204030204" pitchFamily="34" charset="0"/>
                        </a:rPr>
                        <a:t>Centres</a:t>
                      </a: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400" b="1" i="0" u="none" strike="noStrike" kern="1200" cap="none" spc="0" normalizeH="0" baseline="0" noProof="0" dirty="0" smtClean="0">
                          <a:ln>
                            <a:noFill/>
                          </a:ln>
                          <a:solidFill>
                            <a:schemeClr val="tx1"/>
                          </a:solidFill>
                          <a:effectLst/>
                          <a:uLnTx/>
                          <a:uFillTx/>
                          <a:latin typeface="Calibri" panose="020F0502020204030204" pitchFamily="34" charset="0"/>
                          <a:ea typeface="+mn-ea"/>
                          <a:cs typeface="Calibri" panose="020F0502020204030204" pitchFamily="34" charset="0"/>
                        </a:rPr>
                        <a:t>Covid-19 Regulations and protocols impacted on the performance of this performance indicator. </a:t>
                      </a: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Implementation and impact of Covid-19 Disaster Management Regulations</a:t>
                      </a: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Underperformances on performance  indicator.</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Inmates could become restless due idleness  in the correctional centres.</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494333046"/>
                  </a:ext>
                </a:extLst>
              </a:tr>
              <a:tr h="173738">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GROENPUNT</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p>
                    <a:p>
                      <a:pPr algn="l" fontAlgn="t"/>
                      <a:endParaRPr lang="en-GB" sz="1400" b="1" i="0" u="none" strike="noStrike" dirty="0" smtClean="0">
                        <a:solidFill>
                          <a:srgbClr val="000000"/>
                        </a:solidFill>
                        <a:effectLst/>
                        <a:latin typeface="Calibri" panose="020F0502020204030204" pitchFamily="34" charset="0"/>
                        <a:cs typeface="Calibri" panose="020F0502020204030204" pitchFamily="34" charset="0"/>
                      </a:endParaRPr>
                    </a:p>
                    <a:p>
                      <a:pPr algn="l" fontAlgn="t"/>
                      <a:endParaRPr lang="en-GB" sz="1400" b="1" i="0" u="none" strike="noStrike" dirty="0" smtClean="0">
                        <a:solidFill>
                          <a:srgbClr val="000000"/>
                        </a:solidFill>
                        <a:effectLst/>
                        <a:latin typeface="Calibri" panose="020F0502020204030204" pitchFamily="34" charset="0"/>
                        <a:cs typeface="Calibri" panose="020F0502020204030204" pitchFamily="34" charset="0"/>
                      </a:endParaRPr>
                    </a:p>
                    <a:p>
                      <a:pPr algn="l" fontAlgn="t"/>
                      <a:endParaRPr lang="en-GB"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extLst>
                  <a:ext uri="{0D108BD9-81ED-4DB2-BD59-A6C34878D82A}">
                    <a16:rowId xmlns:a16="http://schemas.microsoft.com/office/drawing/2014/main" xmlns="" val="2129813593"/>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marL="0" marR="0" lvl="0" indent="0" algn="l" defTabSz="914400" rtl="0" eaLnBrk="0" fontAlgn="base" latinLnBrk="0" hangingPunct="0">
              <a:lnSpc>
                <a:spcPct val="90000"/>
              </a:lnSpc>
              <a:spcBef>
                <a:spcPct val="0"/>
              </a:spcBef>
              <a:spcAft>
                <a:spcPts val="600"/>
              </a:spcAft>
              <a:buClrTx/>
              <a:buSzTx/>
              <a:buFontTx/>
              <a:buNone/>
              <a:tabLst/>
              <a:defRPr/>
            </a:pPr>
            <a:r>
              <a:rPr kumimoji="0" lang="en-ZA" sz="3200" b="1" i="0" u="none" strike="noStrike" kern="0" cap="none" spc="0" normalizeH="0" baseline="0" noProof="0" dirty="0" smtClean="0">
                <a:ln>
                  <a:noFill/>
                </a:ln>
                <a:solidFill>
                  <a:srgbClr val="FFFFFF"/>
                </a:solidFill>
                <a:effectLst/>
                <a:uLnTx/>
                <a:uFillTx/>
                <a:latin typeface="Arial Black" panose="020B0A04020102020204" pitchFamily="34" charset="0"/>
                <a:ea typeface="+mj-ea"/>
                <a:cs typeface="Arial"/>
              </a:rPr>
              <a:t>PERFORMANCE INDICATOR NOT ACHIEVED:</a:t>
            </a:r>
          </a:p>
          <a:p>
            <a:pPr lvl="0" algn="ctr"/>
            <a:r>
              <a:rPr lang="en-GB" sz="2400" dirty="0">
                <a:solidFill>
                  <a:srgbClr val="000000"/>
                </a:solidFill>
              </a:rPr>
              <a:t>Number of parolees and probationers participating in community initiatives </a:t>
            </a:r>
          </a:p>
        </p:txBody>
      </p:sp>
    </p:spTree>
    <p:extLst>
      <p:ext uri="{BB962C8B-B14F-4D97-AF65-F5344CB8AC3E}">
        <p14:creationId xmlns:p14="http://schemas.microsoft.com/office/powerpoint/2010/main" val="24869348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4855369" y="-4838700"/>
            <a:ext cx="13716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Light"/>
              <a:ea typeface="+mn-ea"/>
              <a:cs typeface="Arial" charset="0"/>
            </a:endParaRPr>
          </a:p>
        </p:txBody>
      </p:sp>
      <p:sp>
        <p:nvSpPr>
          <p:cNvPr id="9" name="TextBox 8"/>
          <p:cNvSpPr txBox="1"/>
          <p:nvPr/>
        </p:nvSpPr>
        <p:spPr>
          <a:xfrm>
            <a:off x="-129312" y="1634099"/>
            <a:ext cx="911167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a:ln>
                  <a:noFill/>
                </a:ln>
                <a:solidFill>
                  <a:prstClr val="black"/>
                </a:solidFill>
                <a:effectLst/>
                <a:uLnTx/>
                <a:uFillTx/>
                <a:latin typeface="Arial" charset="0"/>
                <a:ea typeface="+mn-ea"/>
                <a:cs typeface="Arial" charset="0"/>
              </a:rPr>
              <a:t>     </a:t>
            </a:r>
            <a:r>
              <a:rPr kumimoji="0" lang="en-GB" sz="1800" b="1" i="0" u="none" strike="noStrike" kern="0" cap="none" spc="0" normalizeH="0" baseline="0" noProof="0" dirty="0" smtClean="0">
                <a:ln>
                  <a:noFill/>
                </a:ln>
                <a:solidFill>
                  <a:prstClr val="black"/>
                </a:solidFill>
                <a:effectLst/>
                <a:uLnTx/>
                <a:uFillTx/>
                <a:latin typeface="Arial" charset="0"/>
                <a:ea typeface="+mn-ea"/>
                <a:cs typeface="Arial" charset="0"/>
              </a:rPr>
              <a:t>4. PROJECT PLAN TO ADDRESS UNDER PERFORMANCE</a:t>
            </a:r>
            <a:endParaRPr kumimoji="0" lang="en-ZA" sz="1800" b="1" i="0" u="none" strike="noStrike" kern="0" cap="none" spc="0" normalizeH="0" baseline="0" noProof="0" dirty="0">
              <a:ln>
                <a:noFill/>
              </a:ln>
              <a:solidFill>
                <a:prstClr val="black"/>
              </a:solidFill>
              <a:effectLst/>
              <a:uLnTx/>
              <a:uFillTx/>
              <a:latin typeface="Arial" charset="0"/>
              <a:ea typeface="+mn-ea"/>
              <a:cs typeface="Arial" charset="0"/>
            </a:endParaRPr>
          </a:p>
        </p:txBody>
      </p:sp>
      <p:graphicFrame>
        <p:nvGraphicFramePr>
          <p:cNvPr id="12" name="Table 11"/>
          <p:cNvGraphicFramePr>
            <a:graphicFrameLocks noGrp="1"/>
          </p:cNvGraphicFramePr>
          <p:nvPr>
            <p:extLst>
              <p:ext uri="{D42A27DB-BD31-4B8C-83A1-F6EECF244321}">
                <p14:modId xmlns:p14="http://schemas.microsoft.com/office/powerpoint/2010/main" val="1014010267"/>
              </p:ext>
            </p:extLst>
          </p:nvPr>
        </p:nvGraphicFramePr>
        <p:xfrm>
          <a:off x="200891" y="2247457"/>
          <a:ext cx="11671302" cy="3427927"/>
        </p:xfrm>
        <a:graphic>
          <a:graphicData uri="http://schemas.openxmlformats.org/drawingml/2006/table">
            <a:tbl>
              <a:tblPr firstRow="1" bandRow="1"/>
              <a:tblGrid>
                <a:gridCol w="1384300">
                  <a:extLst>
                    <a:ext uri="{9D8B030D-6E8A-4147-A177-3AD203B41FA5}">
                      <a16:colId xmlns:a16="http://schemas.microsoft.com/office/drawing/2014/main" xmlns="" val="3171785473"/>
                    </a:ext>
                  </a:extLst>
                </a:gridCol>
                <a:gridCol w="1447800">
                  <a:extLst>
                    <a:ext uri="{9D8B030D-6E8A-4147-A177-3AD203B41FA5}">
                      <a16:colId xmlns:a16="http://schemas.microsoft.com/office/drawing/2014/main" xmlns="" val="3307568538"/>
                    </a:ext>
                  </a:extLst>
                </a:gridCol>
                <a:gridCol w="1828800">
                  <a:extLst>
                    <a:ext uri="{9D8B030D-6E8A-4147-A177-3AD203B41FA5}">
                      <a16:colId xmlns:a16="http://schemas.microsoft.com/office/drawing/2014/main" xmlns="" val="3177246977"/>
                    </a:ext>
                  </a:extLst>
                </a:gridCol>
                <a:gridCol w="1447800">
                  <a:extLst>
                    <a:ext uri="{9D8B030D-6E8A-4147-A177-3AD203B41FA5}">
                      <a16:colId xmlns:a16="http://schemas.microsoft.com/office/drawing/2014/main" xmlns="" val="1905890460"/>
                    </a:ext>
                  </a:extLst>
                </a:gridCol>
                <a:gridCol w="1447800">
                  <a:extLst>
                    <a:ext uri="{9D8B030D-6E8A-4147-A177-3AD203B41FA5}">
                      <a16:colId xmlns:a16="http://schemas.microsoft.com/office/drawing/2014/main" xmlns="" val="551651354"/>
                    </a:ext>
                  </a:extLst>
                </a:gridCol>
                <a:gridCol w="4114802">
                  <a:extLst>
                    <a:ext uri="{9D8B030D-6E8A-4147-A177-3AD203B41FA5}">
                      <a16:colId xmlns:a16="http://schemas.microsoft.com/office/drawing/2014/main" xmlns="" val="106908959"/>
                    </a:ext>
                  </a:extLst>
                </a:gridCol>
              </a:tblGrid>
              <a:tr h="648143">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MANAGEMENT AREA</a:t>
                      </a:r>
                      <a:endParaRPr lang="en-US" sz="14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CORRECTIONAL CENTRE</a:t>
                      </a:r>
                      <a:endParaRPr lang="en-US" sz="14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TIME FRAME</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PROGRESS</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a16="http://schemas.microsoft.com/office/drawing/2014/main" xmlns="" val="2208647457"/>
                  </a:ext>
                </a:extLst>
              </a:tr>
              <a:tr h="1019199">
                <a:tc>
                  <a:txBody>
                    <a:bodyPr/>
                    <a:lstStyle/>
                    <a:p>
                      <a:pPr algn="l" fontAlgn="t"/>
                      <a:r>
                        <a:rPr lang="en-GB" sz="1400" b="1" i="0" u="none" strike="noStrike" dirty="0" smtClean="0">
                          <a:solidFill>
                            <a:srgbClr val="000000"/>
                          </a:solidFill>
                          <a:effectLst/>
                          <a:latin typeface="Calibri" panose="020F0502020204030204" pitchFamily="34" charset="0"/>
                        </a:rPr>
                        <a:t> GROOTVLEI</a:t>
                      </a:r>
                    </a:p>
                    <a:p>
                      <a:pPr algn="l" fontAlgn="t"/>
                      <a:endParaRPr lang="en-GB" sz="1400" b="1" i="0" u="none" strike="noStrike" dirty="0" smtClean="0">
                        <a:solidFill>
                          <a:srgbClr val="000000"/>
                        </a:solidFill>
                        <a:effectLst/>
                        <a:latin typeface="Calibri" panose="020F0502020204030204" pitchFamily="34" charset="0"/>
                      </a:endParaRPr>
                    </a:p>
                    <a:p>
                      <a:pPr algn="l" fontAlgn="t"/>
                      <a:r>
                        <a:rPr lang="en-GB" sz="1400" b="1" i="0" u="none" strike="noStrike" dirty="0" smtClean="0">
                          <a:solidFill>
                            <a:srgbClr val="000000"/>
                          </a:solidFill>
                          <a:effectLst/>
                          <a:latin typeface="Calibri" panose="020F0502020204030204" pitchFamily="34" charset="0"/>
                        </a:rPr>
                        <a:t> </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All Correctional </a:t>
                      </a:r>
                      <a:r>
                        <a:rPr lang="en-US" sz="1400" b="1" i="0" u="none" strike="noStrike" kern="1200" dirty="0" err="1" smtClean="0">
                          <a:solidFill>
                            <a:srgbClr val="000000"/>
                          </a:solidFill>
                          <a:effectLst/>
                          <a:latin typeface="Calibri" panose="020F0502020204030204" pitchFamily="34" charset="0"/>
                          <a:ea typeface="+mn-ea"/>
                          <a:cs typeface="+mn-cs"/>
                        </a:rPr>
                        <a:t>Centres</a:t>
                      </a:r>
                      <a:r>
                        <a:rPr lang="en-US" sz="1400" b="1" i="0" u="none" strike="noStrike" kern="1200" dirty="0" smtClean="0">
                          <a:solidFill>
                            <a:srgbClr val="000000"/>
                          </a:solidFill>
                          <a:effectLst/>
                          <a:latin typeface="Calibri" panose="020F0502020204030204" pitchFamily="34" charset="0"/>
                          <a:ea typeface="+mn-ea"/>
                          <a:cs typeface="+mn-cs"/>
                        </a:rPr>
                        <a:t> resorting under each Management Area</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Covid-19 Regulations and protocols impacted on the performance of this performance indicator.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chemeClr val="tx1"/>
                          </a:solidFill>
                          <a:effectLst/>
                          <a:latin typeface="Calibri" panose="020F0502020204030204" pitchFamily="34" charset="0"/>
                          <a:ea typeface="+mn-ea"/>
                          <a:cs typeface="+mn-cs"/>
                        </a:rPr>
                        <a:t>HCC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chemeClr val="tx1"/>
                          </a:solidFill>
                          <a:effectLst/>
                          <a:latin typeface="Calibri" panose="020F0502020204030204" pitchFamily="34" charset="0"/>
                          <a:ea typeface="+mn-ea"/>
                          <a:cs typeface="+mn-cs"/>
                        </a:rPr>
                        <a:t>Area Commissioner</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30 June 2021</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smtClean="0">
                          <a:solidFill>
                            <a:srgbClr val="000000"/>
                          </a:solidFill>
                          <a:effectLst/>
                          <a:latin typeface="Calibri" panose="020F0502020204030204" pitchFamily="34" charset="0"/>
                          <a:ea typeface="+mn-ea"/>
                          <a:cs typeface="+mn-cs"/>
                        </a:rPr>
                        <a:t>Some </a:t>
                      </a:r>
                      <a:r>
                        <a:rPr lang="en-GB" sz="1400" b="1" i="0" u="none" strike="noStrike" kern="1200" dirty="0" smtClean="0">
                          <a:solidFill>
                            <a:srgbClr val="000000"/>
                          </a:solidFill>
                          <a:effectLst/>
                          <a:latin typeface="Calibri" panose="020F0502020204030204" pitchFamily="34" charset="0"/>
                          <a:ea typeface="+mn-ea"/>
                          <a:cs typeface="+mn-cs"/>
                        </a:rPr>
                        <a:t>Community Corrections has already started identifying potential possible initiatives in the communities, so as to intensify participation by parolees and probationers.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r h="148937">
                <a:tc>
                  <a:txBody>
                    <a:bodyPr/>
                    <a:lstStyle/>
                    <a:p>
                      <a:pPr algn="l" fontAlgn="t"/>
                      <a:r>
                        <a:rPr lang="en-GB" sz="1400" b="1" i="0" u="none" strike="noStrike" dirty="0" smtClean="0">
                          <a:solidFill>
                            <a:srgbClr val="000000"/>
                          </a:solidFill>
                          <a:effectLst/>
                          <a:latin typeface="Calibri" panose="020F0502020204030204" pitchFamily="34" charset="0"/>
                        </a:rPr>
                        <a:t> GROENPUNT</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endParaRPr lang="en-ZA"/>
                    </a:p>
                  </a:txBody>
                  <a:tcPr/>
                </a:tc>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a16="http://schemas.microsoft.com/office/drawing/2014/main" xmlns="" val="4281350301"/>
                  </a:ext>
                </a:extLst>
              </a:tr>
            </a:tbl>
          </a:graphicData>
        </a:graphic>
      </p:graphicFrame>
      <p:sp>
        <p:nvSpPr>
          <p:cNvPr id="13" name="Title 1"/>
          <p:cNvSpPr txBox="1">
            <a:spLocks/>
          </p:cNvSpPr>
          <p:nvPr/>
        </p:nvSpPr>
        <p:spPr>
          <a:xfrm>
            <a:off x="63103" y="0"/>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marL="0" marR="0" lvl="0" indent="0" algn="l" defTabSz="914400" rtl="0" eaLnBrk="0" fontAlgn="base" latinLnBrk="0" hangingPunct="0">
              <a:lnSpc>
                <a:spcPct val="90000"/>
              </a:lnSpc>
              <a:spcBef>
                <a:spcPct val="0"/>
              </a:spcBef>
              <a:spcAft>
                <a:spcPts val="600"/>
              </a:spcAft>
              <a:buClrTx/>
              <a:buSzTx/>
              <a:buFontTx/>
              <a:buNone/>
              <a:tabLst/>
              <a:defRPr/>
            </a:pPr>
            <a:r>
              <a:rPr kumimoji="0" lang="en-ZA" sz="3200" b="1" i="0" u="none" strike="noStrike" kern="0" cap="none" spc="0" normalizeH="0" baseline="0" noProof="0" dirty="0" smtClean="0">
                <a:ln>
                  <a:noFill/>
                </a:ln>
                <a:solidFill>
                  <a:srgbClr val="FFFFFF"/>
                </a:solidFill>
                <a:effectLst/>
                <a:uLnTx/>
                <a:uFillTx/>
                <a:latin typeface="Arial Black" panose="020B0A04020102020204" pitchFamily="34" charset="0"/>
                <a:ea typeface="+mj-ea"/>
                <a:cs typeface="Arial"/>
              </a:rPr>
              <a:t>PLAN TO ADDRESS UNDER PERFORMANCE:</a:t>
            </a:r>
          </a:p>
          <a:p>
            <a:pPr lvl="0" algn="ctr"/>
            <a:r>
              <a:rPr lang="en-GB" sz="2400" dirty="0">
                <a:solidFill>
                  <a:srgbClr val="000000"/>
                </a:solidFill>
              </a:rPr>
              <a:t>Number of parolees and probationers participating in community initiatives </a:t>
            </a:r>
          </a:p>
          <a:p>
            <a:pPr marL="0" marR="0" lvl="0" indent="0" algn="l" defTabSz="914400" rtl="0" eaLnBrk="0" fontAlgn="base" latinLnBrk="0" hangingPunct="0">
              <a:lnSpc>
                <a:spcPct val="90000"/>
              </a:lnSpc>
              <a:spcBef>
                <a:spcPct val="0"/>
              </a:spcBef>
              <a:spcAft>
                <a:spcPct val="0"/>
              </a:spcAft>
              <a:buClrTx/>
              <a:buSzTx/>
              <a:buFontTx/>
              <a:buNone/>
              <a:tabLst/>
              <a:defRPr/>
            </a:pPr>
            <a:endParaRPr kumimoji="0" lang="en-GB" sz="3200" b="1" i="0" u="none" strike="noStrike" kern="0" cap="none" spc="0" normalizeH="0" baseline="0" noProof="0" dirty="0">
              <a:ln>
                <a:noFill/>
              </a:ln>
              <a:solidFill>
                <a:srgbClr val="FFFFFF"/>
              </a:solidFill>
              <a:effectLst/>
              <a:uLnTx/>
              <a:uFillTx/>
              <a:latin typeface="Arial Black" panose="020B0A04020102020204" pitchFamily="34" charset="0"/>
              <a:ea typeface="+mj-ea"/>
              <a:cs typeface="Arial"/>
            </a:endParaRPr>
          </a:p>
        </p:txBody>
      </p:sp>
    </p:spTree>
    <p:extLst>
      <p:ext uri="{BB962C8B-B14F-4D97-AF65-F5344CB8AC3E}">
        <p14:creationId xmlns:p14="http://schemas.microsoft.com/office/powerpoint/2010/main" val="23358079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lide1 Template_1.2_ba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400"/>
            <a:ext cx="12192000" cy="6858000"/>
          </a:xfrm>
          <a:prstGeom prst="rect">
            <a:avLst/>
          </a:prstGeom>
        </p:spPr>
      </p:pic>
      <p:sp>
        <p:nvSpPr>
          <p:cNvPr id="5" name="TextBox 4"/>
          <p:cNvSpPr txBox="1"/>
          <p:nvPr/>
        </p:nvSpPr>
        <p:spPr>
          <a:xfrm>
            <a:off x="2758529" y="271596"/>
            <a:ext cx="4522887" cy="707894"/>
          </a:xfrm>
          <a:prstGeom prst="rect">
            <a:avLst/>
          </a:prstGeom>
          <a:noFill/>
        </p:spPr>
        <p:txBody>
          <a:bodyPr wrap="square" rtlCol="0">
            <a:spAutoFit/>
          </a:bodyPr>
          <a:lstStyle/>
          <a:p>
            <a:pPr defTabSz="457200" fontAlgn="auto">
              <a:spcBef>
                <a:spcPts val="0"/>
              </a:spcBef>
              <a:spcAft>
                <a:spcPts val="0"/>
              </a:spcAft>
            </a:pPr>
            <a:r>
              <a:rPr lang="en-US" sz="4000" dirty="0">
                <a:solidFill>
                  <a:prstClr val="white"/>
                </a:solidFill>
                <a:latin typeface="Calibri"/>
                <a:cs typeface="Arial Black"/>
              </a:rPr>
              <a:t>Thank You</a:t>
            </a:r>
          </a:p>
        </p:txBody>
      </p:sp>
      <p:sp>
        <p:nvSpPr>
          <p:cNvPr id="13" name="TextBox 12"/>
          <p:cNvSpPr txBox="1"/>
          <p:nvPr/>
        </p:nvSpPr>
        <p:spPr>
          <a:xfrm>
            <a:off x="2603500" y="423997"/>
            <a:ext cx="6338176" cy="1938992"/>
          </a:xfrm>
          <a:prstGeom prst="rect">
            <a:avLst/>
          </a:prstGeom>
          <a:noFill/>
        </p:spPr>
        <p:txBody>
          <a:bodyPr wrap="square" rtlCol="0">
            <a:spAutoFit/>
          </a:bodyPr>
          <a:lstStyle/>
          <a:p>
            <a:pPr algn="ctr" defTabSz="457200" fontAlgn="auto">
              <a:spcBef>
                <a:spcPts val="0"/>
              </a:spcBef>
              <a:spcAft>
                <a:spcPts val="0"/>
              </a:spcAft>
            </a:pPr>
            <a:endParaRPr lang="en-ZA" sz="2000" b="1" dirty="0" smtClean="0">
              <a:solidFill>
                <a:srgbClr val="005300"/>
              </a:solidFill>
              <a:latin typeface="Calibri"/>
              <a:cs typeface="Arial Black"/>
            </a:endParaRPr>
          </a:p>
          <a:p>
            <a:pPr algn="ctr" defTabSz="457200" fontAlgn="auto">
              <a:spcBef>
                <a:spcPts val="0"/>
              </a:spcBef>
              <a:spcAft>
                <a:spcPts val="0"/>
              </a:spcAft>
            </a:pPr>
            <a:endParaRPr lang="en-ZA" sz="2000" b="1" dirty="0">
              <a:solidFill>
                <a:srgbClr val="005300"/>
              </a:solidFill>
              <a:latin typeface="Calibri"/>
              <a:cs typeface="Arial Black"/>
            </a:endParaRPr>
          </a:p>
          <a:p>
            <a:pPr algn="ctr" defTabSz="457200" fontAlgn="auto">
              <a:spcBef>
                <a:spcPts val="0"/>
              </a:spcBef>
              <a:spcAft>
                <a:spcPts val="0"/>
              </a:spcAft>
            </a:pPr>
            <a:r>
              <a:rPr lang="en-ZA" sz="4000" b="1" dirty="0" smtClean="0">
                <a:solidFill>
                  <a:srgbClr val="005300"/>
                </a:solidFill>
                <a:latin typeface="Arial" panose="020B0604020202020204" pitchFamily="34" charset="0"/>
                <a:cs typeface="Arial" panose="020B0604020202020204" pitchFamily="34" charset="0"/>
              </a:rPr>
              <a:t>THANK </a:t>
            </a:r>
            <a:r>
              <a:rPr lang="en-ZA" sz="4000" b="1" dirty="0">
                <a:solidFill>
                  <a:srgbClr val="005300"/>
                </a:solidFill>
                <a:latin typeface="Arial" panose="020B0604020202020204" pitchFamily="34" charset="0"/>
                <a:cs typeface="Arial" panose="020B0604020202020204" pitchFamily="34" charset="0"/>
              </a:rPr>
              <a:t>YOU</a:t>
            </a:r>
          </a:p>
          <a:p>
            <a:pPr algn="ctr" defTabSz="457200" fontAlgn="auto">
              <a:spcBef>
                <a:spcPts val="0"/>
              </a:spcBef>
              <a:spcAft>
                <a:spcPts val="0"/>
              </a:spcAft>
            </a:pPr>
            <a:endParaRPr lang="en-ZA" sz="2000" b="1" dirty="0">
              <a:solidFill>
                <a:srgbClr val="005300"/>
              </a:solidFill>
              <a:latin typeface="Calibri"/>
              <a:cs typeface="Arial Black"/>
            </a:endParaRPr>
          </a:p>
          <a:p>
            <a:pPr algn="ctr" defTabSz="457200" fontAlgn="auto">
              <a:spcBef>
                <a:spcPts val="0"/>
              </a:spcBef>
              <a:spcAft>
                <a:spcPts val="0"/>
              </a:spcAft>
            </a:pPr>
            <a:endParaRPr lang="en-ZA" sz="2000" b="1" dirty="0">
              <a:solidFill>
                <a:srgbClr val="005300"/>
              </a:solidFill>
              <a:latin typeface="Calibri"/>
              <a:cs typeface="Arial Black"/>
            </a:endParaRPr>
          </a:p>
        </p:txBody>
      </p:sp>
    </p:spTree>
    <p:extLst>
      <p:ext uri="{BB962C8B-B14F-4D97-AF65-F5344CB8AC3E}">
        <p14:creationId xmlns:p14="http://schemas.microsoft.com/office/powerpoint/2010/main" val="11654044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FC62935-1818-4BBD-A8E5-98DF8030EBA0}"/>
              </a:ext>
            </a:extLst>
          </p:cNvPr>
          <p:cNvSpPr>
            <a:spLocks noGrp="1"/>
          </p:cNvSpPr>
          <p:nvPr>
            <p:ph type="title"/>
          </p:nvPr>
        </p:nvSpPr>
        <p:spPr>
          <a:xfrm>
            <a:off x="228600" y="139486"/>
            <a:ext cx="11658600" cy="564100"/>
          </a:xfrm>
          <a:solidFill>
            <a:schemeClr val="accent6">
              <a:lumMod val="40000"/>
              <a:lumOff val="60000"/>
            </a:schemeClr>
          </a:solidFill>
        </p:spPr>
        <p:style>
          <a:lnRef idx="3">
            <a:schemeClr val="lt1"/>
          </a:lnRef>
          <a:fillRef idx="1">
            <a:schemeClr val="dk1"/>
          </a:fillRef>
          <a:effectRef idx="1">
            <a:schemeClr val="dk1"/>
          </a:effectRef>
          <a:fontRef idx="minor">
            <a:schemeClr val="lt1"/>
          </a:fontRef>
        </p:style>
        <p:txBody>
          <a:bodyPr>
            <a:normAutofit/>
          </a:bodyPr>
          <a:lstStyle/>
          <a:p>
            <a:pPr algn="ctr"/>
            <a:r>
              <a:rPr lang="en-ZA" sz="2400" dirty="0">
                <a:ln w="0"/>
                <a:solidFill>
                  <a:srgbClr val="FF0000"/>
                </a:solidFill>
                <a:effectLst>
                  <a:outerShdw blurRad="38100" dist="25400" dir="5400000" algn="ctr" rotWithShape="0">
                    <a:srgbClr val="6E747A">
                      <a:alpha val="43000"/>
                    </a:srgbClr>
                  </a:outerShdw>
                </a:effectLst>
                <a:latin typeface="Aharoni" panose="02010803020104030203" pitchFamily="2" charset="-79"/>
                <a:cs typeface="Aharoni" panose="02010803020104030203" pitchFamily="2" charset="-79"/>
              </a:rPr>
              <a:t>SUMMARY OF OVERALL PERFORMANCE OF THE REGION</a:t>
            </a:r>
            <a:endParaRPr lang="en-ZA" sz="2400" dirty="0">
              <a:solidFill>
                <a:srgbClr val="FF0000"/>
              </a:solidFill>
              <a:latin typeface="Aharoni" panose="02010803020104030203" pitchFamily="2" charset="-79"/>
              <a:cs typeface="Aharoni" panose="02010803020104030203" pitchFamily="2" charset="-79"/>
            </a:endParaRPr>
          </a:p>
        </p:txBody>
      </p:sp>
      <p:graphicFrame>
        <p:nvGraphicFramePr>
          <p:cNvPr id="6" name="Chart 5">
            <a:extLst>
              <a:ext uri="{FF2B5EF4-FFF2-40B4-BE49-F238E27FC236}">
                <a16:creationId xmlns:a16="http://schemas.microsoft.com/office/drawing/2014/main" xmlns="" id="{E559770B-3E4A-4541-B9AB-E9E9AD46973B}"/>
              </a:ext>
            </a:extLst>
          </p:cNvPr>
          <p:cNvGraphicFramePr/>
          <p:nvPr>
            <p:extLst>
              <p:ext uri="{D42A27DB-BD31-4B8C-83A1-F6EECF244321}">
                <p14:modId xmlns:p14="http://schemas.microsoft.com/office/powerpoint/2010/main" val="2777980288"/>
              </p:ext>
            </p:extLst>
          </p:nvPr>
        </p:nvGraphicFramePr>
        <p:xfrm>
          <a:off x="228600" y="3048000"/>
          <a:ext cx="11658600" cy="3657600"/>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a:extLst>
              <a:ext uri="{FF2B5EF4-FFF2-40B4-BE49-F238E27FC236}">
                <a16:creationId xmlns:a16="http://schemas.microsoft.com/office/drawing/2014/main" xmlns="" id="{64A81E6D-8A61-466A-87FB-690A9995DC12}"/>
              </a:ext>
            </a:extLst>
          </p:cNvPr>
          <p:cNvSpPr/>
          <p:nvPr/>
        </p:nvSpPr>
        <p:spPr>
          <a:xfrm>
            <a:off x="2209800" y="857250"/>
            <a:ext cx="7467600" cy="523220"/>
          </a:xfrm>
          <a:prstGeom prst="rect">
            <a:avLst/>
          </a:prstGeom>
          <a:solidFill>
            <a:srgbClr val="FFC000"/>
          </a:solidFill>
          <a:ln>
            <a:solidFill>
              <a:schemeClr val="tx1"/>
            </a:solidFill>
          </a:ln>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2800" b="1" dirty="0" smtClean="0">
                <a:ln/>
                <a:solidFill>
                  <a:schemeClr val="accent3"/>
                </a:solidFill>
                <a:latin typeface="Arial Rounded MT Bold" panose="020F0704030504030204" pitchFamily="34" charset="0"/>
                <a:cs typeface="Aharoni" panose="02010803020104030203" pitchFamily="2" charset="-79"/>
              </a:rPr>
              <a:t>4</a:t>
            </a:r>
            <a:r>
              <a:rPr lang="en-US" sz="2800" b="1" baseline="30000" dirty="0" smtClean="0">
                <a:ln/>
                <a:solidFill>
                  <a:schemeClr val="accent3"/>
                </a:solidFill>
                <a:latin typeface="Arial Rounded MT Bold" panose="020F0704030504030204" pitchFamily="34" charset="0"/>
                <a:cs typeface="Aharoni" panose="02010803020104030203" pitchFamily="2" charset="-79"/>
              </a:rPr>
              <a:t>TH</a:t>
            </a:r>
            <a:r>
              <a:rPr lang="en-US" sz="2800" b="1" dirty="0" smtClean="0">
                <a:ln/>
                <a:solidFill>
                  <a:schemeClr val="accent3"/>
                </a:solidFill>
                <a:latin typeface="Arial Rounded MT Bold" panose="020F0704030504030204" pitchFamily="34" charset="0"/>
                <a:cs typeface="Aharoni" panose="02010803020104030203" pitchFamily="2" charset="-79"/>
              </a:rPr>
              <a:t> QUARTER </a:t>
            </a:r>
            <a:r>
              <a:rPr lang="en-US" sz="2800" b="1" dirty="0">
                <a:ln/>
                <a:solidFill>
                  <a:schemeClr val="accent3"/>
                </a:solidFill>
                <a:latin typeface="Arial Rounded MT Bold" panose="020F0704030504030204" pitchFamily="34" charset="0"/>
                <a:cs typeface="Aharoni" panose="02010803020104030203" pitchFamily="2" charset="-79"/>
              </a:rPr>
              <a:t>(2020-2021)</a:t>
            </a:r>
          </a:p>
        </p:txBody>
      </p:sp>
      <p:sp>
        <p:nvSpPr>
          <p:cNvPr id="8" name="Rectangle 7">
            <a:extLst>
              <a:ext uri="{FF2B5EF4-FFF2-40B4-BE49-F238E27FC236}">
                <a16:creationId xmlns:a16="http://schemas.microsoft.com/office/drawing/2014/main" xmlns="" id="{AFD91BC9-245B-4E1C-B199-C41842945C40}"/>
              </a:ext>
            </a:extLst>
          </p:cNvPr>
          <p:cNvSpPr/>
          <p:nvPr/>
        </p:nvSpPr>
        <p:spPr>
          <a:xfrm>
            <a:off x="4069732" y="5777300"/>
            <a:ext cx="1749198" cy="646331"/>
          </a:xfrm>
          <a:prstGeom prst="rect">
            <a:avLst/>
          </a:prstGeom>
          <a:noFill/>
        </p:spPr>
        <p:txBody>
          <a:bodyPr wrap="none" lIns="91440" tIns="45720" rIns="91440" bIns="45720">
            <a:spAutoFit/>
          </a:bodyPr>
          <a:lstStyle/>
          <a:p>
            <a:pPr algn="ctr"/>
            <a:r>
              <a:rPr lang="en-US" sz="3600" b="1" dirty="0" smtClean="0">
                <a:ln w="9525">
                  <a:solidFill>
                    <a:schemeClr val="bg1"/>
                  </a:solidFill>
                  <a:prstDash val="solid"/>
                </a:ln>
                <a:solidFill>
                  <a:srgbClr val="7030A0"/>
                </a:solidFill>
                <a:effectLst>
                  <a:outerShdw blurRad="12700" dist="38100" dir="2700000" algn="tl" rotWithShape="0">
                    <a:schemeClr val="bg1">
                      <a:lumMod val="50000"/>
                    </a:schemeClr>
                  </a:outerShdw>
                </a:effectLst>
              </a:rPr>
              <a:t>76.00</a:t>
            </a:r>
            <a:r>
              <a:rPr lang="en-US" sz="3600" b="1" dirty="0">
                <a:ln w="9525">
                  <a:solidFill>
                    <a:schemeClr val="bg1"/>
                  </a:solidFill>
                  <a:prstDash val="solid"/>
                </a:ln>
                <a:solidFill>
                  <a:srgbClr val="7030A0"/>
                </a:solidFill>
                <a:effectLst>
                  <a:outerShdw blurRad="12700" dist="38100" dir="2700000" algn="tl" rotWithShape="0">
                    <a:schemeClr val="bg1">
                      <a:lumMod val="50000"/>
                    </a:schemeClr>
                  </a:outerShdw>
                </a:effectLst>
              </a:rPr>
              <a:t>%</a:t>
            </a:r>
          </a:p>
        </p:txBody>
      </p:sp>
      <p:sp>
        <p:nvSpPr>
          <p:cNvPr id="9" name="Rectangle 8">
            <a:extLst>
              <a:ext uri="{FF2B5EF4-FFF2-40B4-BE49-F238E27FC236}">
                <a16:creationId xmlns:a16="http://schemas.microsoft.com/office/drawing/2014/main" xmlns="" id="{84BCBAF3-A4E3-4591-91BC-5FC6BA2FACA6}"/>
              </a:ext>
            </a:extLst>
          </p:cNvPr>
          <p:cNvSpPr/>
          <p:nvPr/>
        </p:nvSpPr>
        <p:spPr>
          <a:xfrm>
            <a:off x="1707531" y="5638800"/>
            <a:ext cx="2362200" cy="923330"/>
          </a:xfrm>
          <a:prstGeom prst="rect">
            <a:avLst/>
          </a:prstGeom>
          <a:noFill/>
        </p:spPr>
        <p:txBody>
          <a:bodyPr wrap="square" lIns="91440" tIns="45720" rIns="91440" bIns="45720">
            <a:spAutoFit/>
          </a:bodyPr>
          <a:lstStyle/>
          <a:p>
            <a:pPr algn="ctr"/>
            <a:r>
              <a:rPr lang="en-US" sz="5400" b="1" dirty="0" smtClean="0">
                <a:ln w="0"/>
                <a:gradFill>
                  <a:gsLst>
                    <a:gs pos="0">
                      <a:schemeClr val="tx1"/>
                    </a:gs>
                    <a:gs pos="73000">
                      <a:schemeClr val="accent1">
                        <a:lumMod val="50000"/>
                      </a:schemeClr>
                    </a:gs>
                    <a:gs pos="100000">
                      <a:schemeClr val="accent1">
                        <a:lumMod val="50000"/>
                      </a:schemeClr>
                    </a:gs>
                  </a:gsLst>
                  <a:lin ang="5400000"/>
                </a:gradFill>
                <a:effectLst>
                  <a:reflection blurRad="6350" stA="53000" endA="300" endPos="35500" dir="5400000" sy="-90000" algn="bl" rotWithShape="0"/>
                </a:effectLst>
              </a:rPr>
              <a:t>22 </a:t>
            </a:r>
            <a:r>
              <a:rPr lang="en-US" sz="5400" b="1" dirty="0">
                <a:ln w="0"/>
                <a:gradFill>
                  <a:gsLst>
                    <a:gs pos="0">
                      <a:schemeClr val="tx1"/>
                    </a:gs>
                    <a:gs pos="73000">
                      <a:schemeClr val="accent1">
                        <a:lumMod val="50000"/>
                      </a:schemeClr>
                    </a:gs>
                    <a:gs pos="100000">
                      <a:schemeClr val="accent1">
                        <a:lumMod val="50000"/>
                      </a:schemeClr>
                    </a:gs>
                  </a:gsLst>
                  <a:lin ang="5400000"/>
                </a:gradFill>
                <a:effectLst>
                  <a:reflection blurRad="6350" stA="53000" endA="300" endPos="35500" dir="5400000" sy="-90000" algn="bl" rotWithShape="0"/>
                </a:effectLst>
              </a:rPr>
              <a:t>/ </a:t>
            </a:r>
            <a:r>
              <a:rPr lang="en-US" sz="5400" b="1" dirty="0" smtClean="0">
                <a:ln w="0"/>
                <a:gradFill>
                  <a:gsLst>
                    <a:gs pos="0">
                      <a:schemeClr val="tx1"/>
                    </a:gs>
                    <a:gs pos="73000">
                      <a:schemeClr val="accent1">
                        <a:lumMod val="50000"/>
                      </a:schemeClr>
                    </a:gs>
                    <a:gs pos="100000">
                      <a:schemeClr val="accent1">
                        <a:lumMod val="50000"/>
                      </a:schemeClr>
                    </a:gs>
                  </a:gsLst>
                  <a:lin ang="5400000"/>
                </a:gradFill>
                <a:effectLst>
                  <a:reflection blurRad="6350" stA="53000" endA="300" endPos="35500" dir="5400000" sy="-90000" algn="bl" rotWithShape="0"/>
                </a:effectLst>
              </a:rPr>
              <a:t>29</a:t>
            </a:r>
            <a:endParaRPr lang="en-US" sz="5400" b="1" dirty="0">
              <a:ln w="0"/>
              <a:gradFill>
                <a:gsLst>
                  <a:gs pos="0">
                    <a:schemeClr val="tx1"/>
                  </a:gs>
                  <a:gs pos="73000">
                    <a:schemeClr val="accent1">
                      <a:lumMod val="50000"/>
                    </a:schemeClr>
                  </a:gs>
                  <a:gs pos="100000">
                    <a:schemeClr val="accent1">
                      <a:lumMod val="50000"/>
                    </a:schemeClr>
                  </a:gs>
                </a:gsLst>
                <a:lin ang="5400000"/>
              </a:gradFill>
              <a:effectLst>
                <a:reflection blurRad="6350" stA="53000" endA="300" endPos="35500" dir="5400000" sy="-90000" algn="bl" rotWithShape="0"/>
              </a:effectLst>
            </a:endParaRPr>
          </a:p>
        </p:txBody>
      </p:sp>
      <p:sp>
        <p:nvSpPr>
          <p:cNvPr id="10" name="Rectangle 9">
            <a:extLst>
              <a:ext uri="{FF2B5EF4-FFF2-40B4-BE49-F238E27FC236}">
                <a16:creationId xmlns:a16="http://schemas.microsoft.com/office/drawing/2014/main" xmlns="" id="{80AAF563-42D3-46D6-9105-6BB42B8BDA7F}"/>
              </a:ext>
            </a:extLst>
          </p:cNvPr>
          <p:cNvSpPr/>
          <p:nvPr/>
        </p:nvSpPr>
        <p:spPr>
          <a:xfrm>
            <a:off x="9453997" y="857250"/>
            <a:ext cx="763351" cy="107722"/>
          </a:xfrm>
          <a:prstGeom prst="rect">
            <a:avLst/>
          </a:prstGeom>
          <a:noFill/>
        </p:spPr>
        <p:txBody>
          <a:bodyPr wrap="none" lIns="91440" tIns="45720" rIns="91440" bIns="45720">
            <a:spAutoFit/>
          </a:bodyPr>
          <a:lstStyle/>
          <a:p>
            <a:pPr algn="ctr"/>
            <a:r>
              <a:rPr lang="en-US" sz="100" b="1" spc="50" dirty="0">
                <a:ln w="0"/>
                <a:solidFill>
                  <a:schemeClr val="bg2"/>
                </a:solidFill>
                <a:effectLst>
                  <a:innerShdw blurRad="63500" dist="50800" dir="13500000">
                    <a:srgbClr val="000000">
                      <a:alpha val="50000"/>
                    </a:srgbClr>
                  </a:innerShdw>
                </a:effectLst>
              </a:rPr>
              <a:t>Johan Pretorius </a:t>
            </a:r>
            <a:r>
              <a:rPr lang="en-US" sz="100" b="1" spc="50" dirty="0" err="1">
                <a:ln w="0"/>
                <a:solidFill>
                  <a:schemeClr val="bg2"/>
                </a:solidFill>
                <a:effectLst>
                  <a:innerShdw blurRad="63500" dist="50800" dir="13500000">
                    <a:srgbClr val="000000">
                      <a:alpha val="50000"/>
                    </a:srgbClr>
                  </a:innerShdw>
                </a:effectLst>
              </a:rPr>
              <a:t>Bizzah</a:t>
            </a:r>
            <a:r>
              <a:rPr lang="en-US" sz="100" b="1" spc="50" dirty="0">
                <a:ln w="0"/>
                <a:solidFill>
                  <a:schemeClr val="bg2"/>
                </a:solidFill>
                <a:effectLst>
                  <a:innerShdw blurRad="63500" dist="50800" dir="13500000">
                    <a:srgbClr val="000000">
                      <a:alpha val="50000"/>
                    </a:srgbClr>
                  </a:innerShdw>
                </a:effectLst>
              </a:rPr>
              <a:t> </a:t>
            </a:r>
            <a:r>
              <a:rPr lang="en-US" sz="100" b="1" spc="50" dirty="0" err="1">
                <a:ln w="0"/>
                <a:solidFill>
                  <a:schemeClr val="bg2"/>
                </a:solidFill>
                <a:effectLst>
                  <a:innerShdw blurRad="63500" dist="50800" dir="13500000">
                    <a:srgbClr val="000000">
                      <a:alpha val="50000"/>
                    </a:srgbClr>
                  </a:innerShdw>
                </a:effectLst>
              </a:rPr>
              <a:t>Makhate</a:t>
            </a:r>
            <a:r>
              <a:rPr lang="en-US" sz="100" b="1" spc="50" dirty="0">
                <a:ln w="0"/>
                <a:solidFill>
                  <a:schemeClr val="bg2"/>
                </a:solidFill>
                <a:effectLst>
                  <a:innerShdw blurRad="63500" dist="50800" dir="13500000">
                    <a:srgbClr val="000000">
                      <a:alpha val="50000"/>
                    </a:srgbClr>
                  </a:innerShdw>
                </a:effectLst>
              </a:rPr>
              <a:t> </a:t>
            </a:r>
            <a:r>
              <a:rPr lang="en-US" sz="100" b="1" spc="50" dirty="0" err="1">
                <a:ln w="0"/>
                <a:solidFill>
                  <a:schemeClr val="bg2"/>
                </a:solidFill>
                <a:effectLst>
                  <a:innerShdw blurRad="63500" dist="50800" dir="13500000">
                    <a:srgbClr val="000000">
                      <a:alpha val="50000"/>
                    </a:srgbClr>
                  </a:innerShdw>
                </a:effectLst>
              </a:rPr>
              <a:t>Persal</a:t>
            </a:r>
            <a:r>
              <a:rPr lang="en-US" sz="100" b="1" spc="50" dirty="0">
                <a:ln w="0"/>
                <a:solidFill>
                  <a:schemeClr val="bg2"/>
                </a:solidFill>
                <a:effectLst>
                  <a:innerShdw blurRad="63500" dist="50800" dir="13500000">
                    <a:srgbClr val="000000">
                      <a:alpha val="50000"/>
                    </a:srgbClr>
                  </a:innerShdw>
                </a:effectLst>
              </a:rPr>
              <a:t> 18712720</a:t>
            </a:r>
          </a:p>
        </p:txBody>
      </p:sp>
      <p:graphicFrame>
        <p:nvGraphicFramePr>
          <p:cNvPr id="11" name="Table 10"/>
          <p:cNvGraphicFramePr>
            <a:graphicFrameLocks noGrp="1"/>
          </p:cNvGraphicFramePr>
          <p:nvPr>
            <p:extLst>
              <p:ext uri="{D42A27DB-BD31-4B8C-83A1-F6EECF244321}">
                <p14:modId xmlns:p14="http://schemas.microsoft.com/office/powerpoint/2010/main" val="2951744579"/>
              </p:ext>
            </p:extLst>
          </p:nvPr>
        </p:nvGraphicFramePr>
        <p:xfrm>
          <a:off x="457200" y="1518971"/>
          <a:ext cx="11201399" cy="1385559"/>
        </p:xfrm>
        <a:graphic>
          <a:graphicData uri="http://schemas.openxmlformats.org/drawingml/2006/table">
            <a:tbl>
              <a:tblPr firstRow="1" bandRow="1">
                <a:tableStyleId>{5C22544A-7EE6-4342-B048-85BDC9FD1C3A}</a:tableStyleId>
              </a:tblPr>
              <a:tblGrid>
                <a:gridCol w="3027293">
                  <a:extLst>
                    <a:ext uri="{9D8B030D-6E8A-4147-A177-3AD203B41FA5}">
                      <a16:colId xmlns:a16="http://schemas.microsoft.com/office/drawing/2014/main" xmlns="" val="20000"/>
                    </a:ext>
                  </a:extLst>
                </a:gridCol>
                <a:gridCol w="2412031">
                  <a:extLst>
                    <a:ext uri="{9D8B030D-6E8A-4147-A177-3AD203B41FA5}">
                      <a16:colId xmlns:a16="http://schemas.microsoft.com/office/drawing/2014/main" xmlns="" val="20001"/>
                    </a:ext>
                  </a:extLst>
                </a:gridCol>
                <a:gridCol w="1849258">
                  <a:extLst>
                    <a:ext uri="{9D8B030D-6E8A-4147-A177-3AD203B41FA5}">
                      <a16:colId xmlns:a16="http://schemas.microsoft.com/office/drawing/2014/main" xmlns="" val="20002"/>
                    </a:ext>
                  </a:extLst>
                </a:gridCol>
                <a:gridCol w="3912817">
                  <a:extLst>
                    <a:ext uri="{9D8B030D-6E8A-4147-A177-3AD203B41FA5}">
                      <a16:colId xmlns:a16="http://schemas.microsoft.com/office/drawing/2014/main" xmlns="" val="20003"/>
                    </a:ext>
                  </a:extLst>
                </a:gridCol>
              </a:tblGrid>
              <a:tr h="767053">
                <a:tc>
                  <a:txBody>
                    <a:bodyPr/>
                    <a:lstStyle/>
                    <a:p>
                      <a:pPr marL="0" marR="0" lvl="0" indent="0" algn="l" defTabSz="457200" rtl="0" eaLnBrk="1" fontAlgn="base" latinLnBrk="0" hangingPunct="1">
                        <a:lnSpc>
                          <a:spcPct val="100000"/>
                        </a:lnSpc>
                        <a:spcBef>
                          <a:spcPct val="20000"/>
                        </a:spcBef>
                        <a:spcAft>
                          <a:spcPct val="0"/>
                        </a:spcAft>
                        <a:buClrTx/>
                        <a:buSzTx/>
                        <a:buFont typeface="Arial" charset="0"/>
                        <a:buNone/>
                        <a:tabLst/>
                        <a:defRPr/>
                      </a:pPr>
                      <a:r>
                        <a:rPr lang="en-US" sz="2000" b="1" kern="1200" noProof="0" dirty="0" smtClean="0">
                          <a:solidFill>
                            <a:schemeClr val="tx1"/>
                          </a:solidFill>
                          <a:latin typeface="Calibri" panose="020F0502020204030204" pitchFamily="34" charset="0"/>
                          <a:ea typeface="+mn-ea"/>
                          <a:cs typeface="Calibri" panose="020F0502020204030204" pitchFamily="34" charset="0"/>
                        </a:rPr>
                        <a:t>TOTAL NO OF QUARTERLY TARGETS PER REGION </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r>
                        <a:rPr lang="en-US" sz="2000" dirty="0" smtClean="0">
                          <a:solidFill>
                            <a:schemeClr val="tx1"/>
                          </a:solidFill>
                          <a:latin typeface="Calibri" panose="020F0502020204030204" pitchFamily="34" charset="0"/>
                          <a:cs typeface="Calibri" panose="020F0502020204030204" pitchFamily="34" charset="0"/>
                        </a:rPr>
                        <a:t>ACHIEVED</a:t>
                      </a:r>
                      <a:endParaRPr lang="en-US" sz="2000" dirty="0">
                        <a:solidFill>
                          <a:schemeClr val="tx1"/>
                        </a:solidFill>
                        <a:latin typeface="Calibri" panose="020F0502020204030204" pitchFamily="34" charset="0"/>
                        <a:cs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r>
                        <a:rPr lang="en-US" sz="2000" dirty="0" smtClean="0">
                          <a:solidFill>
                            <a:schemeClr val="tx1"/>
                          </a:solidFill>
                          <a:latin typeface="Calibri" panose="020F0502020204030204" pitchFamily="34" charset="0"/>
                          <a:cs typeface="Calibri" panose="020F0502020204030204" pitchFamily="34" charset="0"/>
                        </a:rPr>
                        <a:t>NOT ACHIEVED</a:t>
                      </a:r>
                      <a:endParaRPr lang="en-US" sz="2000" dirty="0">
                        <a:solidFill>
                          <a:schemeClr val="tx1"/>
                        </a:solidFill>
                        <a:latin typeface="Calibri" panose="020F0502020204030204" pitchFamily="34" charset="0"/>
                        <a:cs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r>
                        <a:rPr lang="en-ZA" sz="2000" dirty="0" smtClean="0">
                          <a:solidFill>
                            <a:schemeClr val="tx1"/>
                          </a:solidFill>
                          <a:latin typeface="Calibri" panose="020F0502020204030204" pitchFamily="34" charset="0"/>
                          <a:cs typeface="Calibri" panose="020F0502020204030204" pitchFamily="34" charset="0"/>
                        </a:rPr>
                        <a:t>TARGET MEASURED ANNUALLY /PER ACADEMIC YEAR</a:t>
                      </a:r>
                      <a:endParaRPr lang="en-US" sz="2000" dirty="0">
                        <a:solidFill>
                          <a:schemeClr val="tx1"/>
                        </a:solidFill>
                        <a:latin typeface="Calibri" panose="020F0502020204030204" pitchFamily="34" charset="0"/>
                        <a:cs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extLst>
                  <a:ext uri="{0D108BD9-81ED-4DB2-BD59-A6C34878D82A}">
                    <a16:rowId xmlns:a16="http://schemas.microsoft.com/office/drawing/2014/main" xmlns="" val="10000"/>
                  </a:ext>
                </a:extLst>
              </a:tr>
              <a:tr h="618506">
                <a:tc>
                  <a:txBody>
                    <a:bodyPr/>
                    <a:lstStyle/>
                    <a:p>
                      <a:r>
                        <a:rPr lang="en-US" sz="2000" b="1" dirty="0" smtClean="0">
                          <a:solidFill>
                            <a:schemeClr val="tx1"/>
                          </a:solidFill>
                          <a:latin typeface="Calibri" panose="020F0502020204030204" pitchFamily="34" charset="0"/>
                          <a:cs typeface="Calibri" panose="020F0502020204030204" pitchFamily="34" charset="0"/>
                        </a:rPr>
                        <a:t>29</a:t>
                      </a:r>
                      <a:endParaRPr lang="en-US" sz="2000" b="1" dirty="0">
                        <a:solidFill>
                          <a:schemeClr val="tx1"/>
                        </a:solidFill>
                        <a:latin typeface="Calibri" panose="020F0502020204030204" pitchFamily="34" charset="0"/>
                        <a:cs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95000"/>
                      </a:schemeClr>
                    </a:solidFill>
                  </a:tcPr>
                </a:tc>
                <a:tc>
                  <a:txBody>
                    <a:bodyPr/>
                    <a:lstStyle/>
                    <a:p>
                      <a:r>
                        <a:rPr lang="en-US" sz="2000" b="1" dirty="0" smtClean="0">
                          <a:solidFill>
                            <a:schemeClr val="tx1"/>
                          </a:solidFill>
                          <a:latin typeface="Calibri" panose="020F0502020204030204" pitchFamily="34" charset="0"/>
                          <a:cs typeface="Calibri" panose="020F0502020204030204" pitchFamily="34" charset="0"/>
                        </a:rPr>
                        <a:t>(22/29) 76%</a:t>
                      </a:r>
                      <a:endParaRPr lang="en-US" sz="2000" b="1" dirty="0">
                        <a:solidFill>
                          <a:schemeClr val="tx1"/>
                        </a:solidFill>
                        <a:latin typeface="Calibri" panose="020F0502020204030204" pitchFamily="34" charset="0"/>
                        <a:cs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2000" b="1" dirty="0" smtClean="0">
                          <a:solidFill>
                            <a:schemeClr val="tx1"/>
                          </a:solidFill>
                          <a:latin typeface="Calibri" panose="020F0502020204030204" pitchFamily="34" charset="0"/>
                          <a:cs typeface="Calibri" panose="020F0502020204030204" pitchFamily="34" charset="0"/>
                        </a:rPr>
                        <a:t>(7/29) 24%</a:t>
                      </a:r>
                      <a:endParaRPr lang="en-US" sz="2000" b="1" dirty="0">
                        <a:solidFill>
                          <a:schemeClr val="tx1"/>
                        </a:solidFill>
                        <a:latin typeface="Calibri" panose="020F0502020204030204" pitchFamily="34" charset="0"/>
                        <a:cs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endParaRPr lang="en-US" sz="2000" b="1" dirty="0">
                        <a:solidFill>
                          <a:schemeClr val="tx1"/>
                        </a:solidFill>
                        <a:latin typeface="Calibri" panose="020F0502020204030204" pitchFamily="34" charset="0"/>
                        <a:cs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87780441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6" presetClass="emph" presetSubtype="0" fill="hold" nodeType="afterEffect">
                                  <p:stCondLst>
                                    <p:cond delay="0"/>
                                  </p:stCondLst>
                                  <p:iterate type="lt">
                                    <p:tmPct val="4000"/>
                                  </p:iterate>
                                  <p:childTnLst>
                                    <p:set>
                                      <p:cBhvr override="childStyle">
                                        <p:cTn id="9" dur="500" fill="hold"/>
                                        <p:tgtEl>
                                          <p:spTgt spid="7"/>
                                        </p:tgtEl>
                                        <p:attrNameLst>
                                          <p:attrName>style.color</p:attrName>
                                        </p:attrNameLst>
                                      </p:cBhvr>
                                      <p:to>
                                        <p:clrVal>
                                          <a:schemeClr val="accent2"/>
                                        </p:clrVal>
                                      </p:to>
                                    </p:set>
                                    <p:set>
                                      <p:cBhvr>
                                        <p:cTn id="10" dur="500" fill="hold"/>
                                        <p:tgtEl>
                                          <p:spTgt spid="7"/>
                                        </p:tgtEl>
                                        <p:attrNameLst>
                                          <p:attrName>fillcolor</p:attrName>
                                        </p:attrNameLst>
                                      </p:cBhvr>
                                      <p:to>
                                        <p:clrVal>
                                          <a:schemeClr val="accent2"/>
                                        </p:clrVal>
                                      </p:to>
                                    </p:set>
                                    <p:set>
                                      <p:cBhvr>
                                        <p:cTn id="11" dur="500" fill="hold"/>
                                        <p:tgtEl>
                                          <p:spTgt spid="7"/>
                                        </p:tgtEl>
                                        <p:attrNameLst>
                                          <p:attrName>fill.type</p:attrName>
                                        </p:attrNameLst>
                                      </p:cBhvr>
                                      <p:to>
                                        <p:strVal val="solid"/>
                                      </p:to>
                                    </p:set>
                                  </p:childTnLst>
                                </p:cTn>
                              </p:par>
                              <p:par>
                                <p:cTn id="12" presetID="1"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par>
                          <p:cTn id="14" fill="hold">
                            <p:stCondLst>
                              <p:cond delay="9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400"/>
                            </p:stCondLst>
                            <p:childTnLst>
                              <p:par>
                                <p:cTn id="21" presetID="26"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80">
                                          <p:stCondLst>
                                            <p:cond delay="0"/>
                                          </p:stCondLst>
                                        </p:cTn>
                                        <p:tgtEl>
                                          <p:spTgt spid="9"/>
                                        </p:tgtEl>
                                      </p:cBhvr>
                                    </p:animEffect>
                                    <p:anim calcmode="lin" valueType="num">
                                      <p:cBhvr>
                                        <p:cTn id="2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9" dur="26">
                                          <p:stCondLst>
                                            <p:cond delay="650"/>
                                          </p:stCondLst>
                                        </p:cTn>
                                        <p:tgtEl>
                                          <p:spTgt spid="9"/>
                                        </p:tgtEl>
                                      </p:cBhvr>
                                      <p:to x="100000" y="60000"/>
                                    </p:animScale>
                                    <p:animScale>
                                      <p:cBhvr>
                                        <p:cTn id="30" dur="166" decel="50000">
                                          <p:stCondLst>
                                            <p:cond delay="676"/>
                                          </p:stCondLst>
                                        </p:cTn>
                                        <p:tgtEl>
                                          <p:spTgt spid="9"/>
                                        </p:tgtEl>
                                      </p:cBhvr>
                                      <p:to x="100000" y="100000"/>
                                    </p:animScale>
                                    <p:animScale>
                                      <p:cBhvr>
                                        <p:cTn id="31" dur="26">
                                          <p:stCondLst>
                                            <p:cond delay="1312"/>
                                          </p:stCondLst>
                                        </p:cTn>
                                        <p:tgtEl>
                                          <p:spTgt spid="9"/>
                                        </p:tgtEl>
                                      </p:cBhvr>
                                      <p:to x="100000" y="80000"/>
                                    </p:animScale>
                                    <p:animScale>
                                      <p:cBhvr>
                                        <p:cTn id="32" dur="166" decel="50000">
                                          <p:stCondLst>
                                            <p:cond delay="1338"/>
                                          </p:stCondLst>
                                        </p:cTn>
                                        <p:tgtEl>
                                          <p:spTgt spid="9"/>
                                        </p:tgtEl>
                                      </p:cBhvr>
                                      <p:to x="100000" y="100000"/>
                                    </p:animScale>
                                    <p:animScale>
                                      <p:cBhvr>
                                        <p:cTn id="33" dur="26">
                                          <p:stCondLst>
                                            <p:cond delay="1642"/>
                                          </p:stCondLst>
                                        </p:cTn>
                                        <p:tgtEl>
                                          <p:spTgt spid="9"/>
                                        </p:tgtEl>
                                      </p:cBhvr>
                                      <p:to x="100000" y="90000"/>
                                    </p:animScale>
                                    <p:animScale>
                                      <p:cBhvr>
                                        <p:cTn id="34" dur="166" decel="50000">
                                          <p:stCondLst>
                                            <p:cond delay="1668"/>
                                          </p:stCondLst>
                                        </p:cTn>
                                        <p:tgtEl>
                                          <p:spTgt spid="9"/>
                                        </p:tgtEl>
                                      </p:cBhvr>
                                      <p:to x="100000" y="100000"/>
                                    </p:animScale>
                                    <p:animScale>
                                      <p:cBhvr>
                                        <p:cTn id="35" dur="26">
                                          <p:stCondLst>
                                            <p:cond delay="1808"/>
                                          </p:stCondLst>
                                        </p:cTn>
                                        <p:tgtEl>
                                          <p:spTgt spid="9"/>
                                        </p:tgtEl>
                                      </p:cBhvr>
                                      <p:to x="100000" y="95000"/>
                                    </p:animScale>
                                    <p:animScale>
                                      <p:cBhvr>
                                        <p:cTn id="36" dur="166" decel="50000">
                                          <p:stCondLst>
                                            <p:cond delay="1834"/>
                                          </p:stCondLst>
                                        </p:cTn>
                                        <p:tgtEl>
                                          <p:spTgt spid="9"/>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6" grpId="0">
        <p:bldAsOne/>
      </p:bldGraphic>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trellis">
          <a:fgClr>
            <a:srgbClr val="FFFFFF"/>
          </a:fgClr>
          <a:bgClr>
            <a:srgbClr val="BCEABC"/>
          </a:bgClr>
        </a:pattFill>
        <a:effectLst/>
      </p:bgPr>
    </p:bg>
    <p:spTree>
      <p:nvGrpSpPr>
        <p:cNvPr id="1" name=""/>
        <p:cNvGrpSpPr/>
        <p:nvPr/>
      </p:nvGrpSpPr>
      <p:grpSpPr>
        <a:xfrm>
          <a:off x="0" y="0"/>
          <a:ext cx="0" cy="0"/>
          <a:chOff x="0" y="0"/>
          <a:chExt cx="0" cy="0"/>
        </a:xfrm>
      </p:grpSpPr>
      <p:grpSp>
        <p:nvGrpSpPr>
          <p:cNvPr id="7" name="Group 6"/>
          <p:cNvGrpSpPr/>
          <p:nvPr/>
        </p:nvGrpSpPr>
        <p:grpSpPr>
          <a:xfrm>
            <a:off x="65498" y="-21773"/>
            <a:ext cx="8392701" cy="6270173"/>
            <a:chOff x="65499" y="-21773"/>
            <a:chExt cx="7302314" cy="5185651"/>
          </a:xfrm>
        </p:grpSpPr>
        <p:sp>
          <p:nvSpPr>
            <p:cNvPr id="3" name="Rectangle: Top Corners Rounded 24">
              <a:extLst>
                <a:ext uri="{FF2B5EF4-FFF2-40B4-BE49-F238E27FC236}">
                  <a16:creationId xmlns:a16="http://schemas.microsoft.com/office/drawing/2014/main" xmlns="" id="{0DC4C310-37AB-43E0-9D8B-683A5AE91EB8}"/>
                </a:ext>
              </a:extLst>
            </p:cNvPr>
            <p:cNvSpPr/>
            <p:nvPr/>
          </p:nvSpPr>
          <p:spPr>
            <a:xfrm rot="10800000">
              <a:off x="575313" y="-10887"/>
              <a:ext cx="6282685" cy="5174765"/>
            </a:xfrm>
            <a:prstGeom prst="round2SameRect">
              <a:avLst>
                <a:gd name="adj1" fmla="val 13687"/>
                <a:gd name="adj2" fmla="val 0"/>
              </a:avLst>
            </a:prstGeom>
            <a:gradFill flip="none" rotWithShape="1">
              <a:gsLst>
                <a:gs pos="99000">
                  <a:srgbClr val="00CC99"/>
                </a:gs>
                <a:gs pos="1000">
                  <a:srgbClr val="009900"/>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5" name="Isosceles Triangle 3"/>
            <p:cNvSpPr/>
            <p:nvPr/>
          </p:nvSpPr>
          <p:spPr bwMode="auto">
            <a:xfrm>
              <a:off x="6847113" y="-21773"/>
              <a:ext cx="520700" cy="1270000"/>
            </a:xfrm>
            <a:custGeom>
              <a:avLst/>
              <a:gdLst>
                <a:gd name="connsiteX0" fmla="*/ 0 w 431800"/>
                <a:gd name="connsiteY0" fmla="*/ 1143000 h 1143000"/>
                <a:gd name="connsiteX1" fmla="*/ 215900 w 431800"/>
                <a:gd name="connsiteY1" fmla="*/ 0 h 1143000"/>
                <a:gd name="connsiteX2" fmla="*/ 431800 w 431800"/>
                <a:gd name="connsiteY2" fmla="*/ 1143000 h 1143000"/>
                <a:gd name="connsiteX3" fmla="*/ 0 w 431800"/>
                <a:gd name="connsiteY3" fmla="*/ 1143000 h 1143000"/>
                <a:gd name="connsiteX0" fmla="*/ 0 w 647700"/>
                <a:gd name="connsiteY0" fmla="*/ 1117600 h 1117600"/>
                <a:gd name="connsiteX1" fmla="*/ 647700 w 647700"/>
                <a:gd name="connsiteY1" fmla="*/ 0 h 1117600"/>
                <a:gd name="connsiteX2" fmla="*/ 431800 w 647700"/>
                <a:gd name="connsiteY2" fmla="*/ 1117600 h 1117600"/>
                <a:gd name="connsiteX3" fmla="*/ 0 w 647700"/>
                <a:gd name="connsiteY3" fmla="*/ 1117600 h 1117600"/>
                <a:gd name="connsiteX0" fmla="*/ 0 w 647700"/>
                <a:gd name="connsiteY0" fmla="*/ 1117600 h 1244600"/>
                <a:gd name="connsiteX1" fmla="*/ 647700 w 647700"/>
                <a:gd name="connsiteY1" fmla="*/ 0 h 1244600"/>
                <a:gd name="connsiteX2" fmla="*/ 558800 w 647700"/>
                <a:gd name="connsiteY2" fmla="*/ 1244600 h 1244600"/>
                <a:gd name="connsiteX3" fmla="*/ 0 w 647700"/>
                <a:gd name="connsiteY3" fmla="*/ 1117600 h 1244600"/>
                <a:gd name="connsiteX0" fmla="*/ 0 w 647700"/>
                <a:gd name="connsiteY0" fmla="*/ 1270000 h 1397000"/>
                <a:gd name="connsiteX1" fmla="*/ 647700 w 647700"/>
                <a:gd name="connsiteY1" fmla="*/ 0 h 1397000"/>
                <a:gd name="connsiteX2" fmla="*/ 558800 w 647700"/>
                <a:gd name="connsiteY2" fmla="*/ 1397000 h 1397000"/>
                <a:gd name="connsiteX3" fmla="*/ 0 w 647700"/>
                <a:gd name="connsiteY3" fmla="*/ 1270000 h 1397000"/>
                <a:gd name="connsiteX0" fmla="*/ 0 w 469900"/>
                <a:gd name="connsiteY0" fmla="*/ 1701800 h 1701800"/>
                <a:gd name="connsiteX1" fmla="*/ 469900 w 469900"/>
                <a:gd name="connsiteY1" fmla="*/ 0 h 1701800"/>
                <a:gd name="connsiteX2" fmla="*/ 381000 w 469900"/>
                <a:gd name="connsiteY2" fmla="*/ 1397000 h 1701800"/>
                <a:gd name="connsiteX3" fmla="*/ 0 w 469900"/>
                <a:gd name="connsiteY3" fmla="*/ 1701800 h 1701800"/>
                <a:gd name="connsiteX0" fmla="*/ 0 w 596900"/>
                <a:gd name="connsiteY0" fmla="*/ 1346200 h 1397000"/>
                <a:gd name="connsiteX1" fmla="*/ 596900 w 596900"/>
                <a:gd name="connsiteY1" fmla="*/ 0 h 1397000"/>
                <a:gd name="connsiteX2" fmla="*/ 508000 w 596900"/>
                <a:gd name="connsiteY2" fmla="*/ 1397000 h 1397000"/>
                <a:gd name="connsiteX3" fmla="*/ 0 w 596900"/>
                <a:gd name="connsiteY3" fmla="*/ 1346200 h 1397000"/>
                <a:gd name="connsiteX0" fmla="*/ 0 w 596900"/>
                <a:gd name="connsiteY0" fmla="*/ 1346200 h 1397000"/>
                <a:gd name="connsiteX1" fmla="*/ 596900 w 596900"/>
                <a:gd name="connsiteY1" fmla="*/ 0 h 1397000"/>
                <a:gd name="connsiteX2" fmla="*/ 584200 w 596900"/>
                <a:gd name="connsiteY2" fmla="*/ 1397000 h 1397000"/>
                <a:gd name="connsiteX3" fmla="*/ 0 w 596900"/>
                <a:gd name="connsiteY3" fmla="*/ 1346200 h 1397000"/>
                <a:gd name="connsiteX0" fmla="*/ 0 w 584200"/>
                <a:gd name="connsiteY0" fmla="*/ 1193800 h 1244600"/>
                <a:gd name="connsiteX1" fmla="*/ 495300 w 584200"/>
                <a:gd name="connsiteY1" fmla="*/ 0 h 1244600"/>
                <a:gd name="connsiteX2" fmla="*/ 584200 w 584200"/>
                <a:gd name="connsiteY2" fmla="*/ 1244600 h 1244600"/>
                <a:gd name="connsiteX3" fmla="*/ 0 w 584200"/>
                <a:gd name="connsiteY3" fmla="*/ 1193800 h 1244600"/>
                <a:gd name="connsiteX0" fmla="*/ 0 w 584200"/>
                <a:gd name="connsiteY0" fmla="*/ 1219200 h 1270000"/>
                <a:gd name="connsiteX1" fmla="*/ 571500 w 584200"/>
                <a:gd name="connsiteY1" fmla="*/ 0 h 1270000"/>
                <a:gd name="connsiteX2" fmla="*/ 584200 w 584200"/>
                <a:gd name="connsiteY2" fmla="*/ 1270000 h 1270000"/>
                <a:gd name="connsiteX3" fmla="*/ 0 w 584200"/>
                <a:gd name="connsiteY3" fmla="*/ 12192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95300 w 495300"/>
                <a:gd name="connsiteY0" fmla="*/ 1193800 h 1270000"/>
                <a:gd name="connsiteX1" fmla="*/ 0 w 495300"/>
                <a:gd name="connsiteY1" fmla="*/ 0 h 1270000"/>
                <a:gd name="connsiteX2" fmla="*/ 12700 w 495300"/>
                <a:gd name="connsiteY2" fmla="*/ 1270000 h 1270000"/>
                <a:gd name="connsiteX3" fmla="*/ 495300 w 495300"/>
                <a:gd name="connsiteY3" fmla="*/ 1193800 h 1270000"/>
                <a:gd name="connsiteX0" fmla="*/ 520700 w 520700"/>
                <a:gd name="connsiteY0" fmla="*/ 1270000 h 1270000"/>
                <a:gd name="connsiteX1" fmla="*/ 0 w 520700"/>
                <a:gd name="connsiteY1" fmla="*/ 0 h 1270000"/>
                <a:gd name="connsiteX2" fmla="*/ 12700 w 520700"/>
                <a:gd name="connsiteY2" fmla="*/ 1270000 h 1270000"/>
                <a:gd name="connsiteX3" fmla="*/ 520700 w 5207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20700" h="1270000">
                  <a:moveTo>
                    <a:pt x="520700" y="1270000"/>
                  </a:moveTo>
                  <a:lnTo>
                    <a:pt x="0" y="0"/>
                  </a:lnTo>
                  <a:lnTo>
                    <a:pt x="12700" y="1270000"/>
                  </a:lnTo>
                  <a:lnTo>
                    <a:pt x="520700" y="1270000"/>
                  </a:lnTo>
                  <a:close/>
                </a:path>
              </a:pathLst>
            </a:custGeom>
            <a:solidFill>
              <a:srgbClr val="009900"/>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algn="ctr">
                <a:lnSpc>
                  <a:spcPct val="90000"/>
                </a:lnSpc>
                <a:spcBef>
                  <a:spcPct val="50000"/>
                </a:spcBef>
                <a:buClr>
                  <a:srgbClr val="7D0900"/>
                </a:buClr>
              </a:pPr>
              <a:endParaRPr lang="en-ZA" smtClean="0">
                <a:solidFill>
                  <a:srgbClr val="000000"/>
                </a:solidFill>
              </a:endParaRPr>
            </a:p>
          </p:txBody>
        </p:sp>
        <p:sp>
          <p:nvSpPr>
            <p:cNvPr id="6" name="Isosceles Triangle 3"/>
            <p:cNvSpPr/>
            <p:nvPr/>
          </p:nvSpPr>
          <p:spPr bwMode="auto">
            <a:xfrm rot="10800000" flipV="1">
              <a:off x="65499" y="-10887"/>
              <a:ext cx="520700" cy="1270000"/>
            </a:xfrm>
            <a:custGeom>
              <a:avLst/>
              <a:gdLst>
                <a:gd name="connsiteX0" fmla="*/ 0 w 431800"/>
                <a:gd name="connsiteY0" fmla="*/ 1143000 h 1143000"/>
                <a:gd name="connsiteX1" fmla="*/ 215900 w 431800"/>
                <a:gd name="connsiteY1" fmla="*/ 0 h 1143000"/>
                <a:gd name="connsiteX2" fmla="*/ 431800 w 431800"/>
                <a:gd name="connsiteY2" fmla="*/ 1143000 h 1143000"/>
                <a:gd name="connsiteX3" fmla="*/ 0 w 431800"/>
                <a:gd name="connsiteY3" fmla="*/ 1143000 h 1143000"/>
                <a:gd name="connsiteX0" fmla="*/ 0 w 647700"/>
                <a:gd name="connsiteY0" fmla="*/ 1117600 h 1117600"/>
                <a:gd name="connsiteX1" fmla="*/ 647700 w 647700"/>
                <a:gd name="connsiteY1" fmla="*/ 0 h 1117600"/>
                <a:gd name="connsiteX2" fmla="*/ 431800 w 647700"/>
                <a:gd name="connsiteY2" fmla="*/ 1117600 h 1117600"/>
                <a:gd name="connsiteX3" fmla="*/ 0 w 647700"/>
                <a:gd name="connsiteY3" fmla="*/ 1117600 h 1117600"/>
                <a:gd name="connsiteX0" fmla="*/ 0 w 647700"/>
                <a:gd name="connsiteY0" fmla="*/ 1117600 h 1244600"/>
                <a:gd name="connsiteX1" fmla="*/ 647700 w 647700"/>
                <a:gd name="connsiteY1" fmla="*/ 0 h 1244600"/>
                <a:gd name="connsiteX2" fmla="*/ 558800 w 647700"/>
                <a:gd name="connsiteY2" fmla="*/ 1244600 h 1244600"/>
                <a:gd name="connsiteX3" fmla="*/ 0 w 647700"/>
                <a:gd name="connsiteY3" fmla="*/ 1117600 h 1244600"/>
                <a:gd name="connsiteX0" fmla="*/ 0 w 647700"/>
                <a:gd name="connsiteY0" fmla="*/ 1270000 h 1397000"/>
                <a:gd name="connsiteX1" fmla="*/ 647700 w 647700"/>
                <a:gd name="connsiteY1" fmla="*/ 0 h 1397000"/>
                <a:gd name="connsiteX2" fmla="*/ 558800 w 647700"/>
                <a:gd name="connsiteY2" fmla="*/ 1397000 h 1397000"/>
                <a:gd name="connsiteX3" fmla="*/ 0 w 647700"/>
                <a:gd name="connsiteY3" fmla="*/ 1270000 h 1397000"/>
                <a:gd name="connsiteX0" fmla="*/ 0 w 469900"/>
                <a:gd name="connsiteY0" fmla="*/ 1701800 h 1701800"/>
                <a:gd name="connsiteX1" fmla="*/ 469900 w 469900"/>
                <a:gd name="connsiteY1" fmla="*/ 0 h 1701800"/>
                <a:gd name="connsiteX2" fmla="*/ 381000 w 469900"/>
                <a:gd name="connsiteY2" fmla="*/ 1397000 h 1701800"/>
                <a:gd name="connsiteX3" fmla="*/ 0 w 469900"/>
                <a:gd name="connsiteY3" fmla="*/ 1701800 h 1701800"/>
                <a:gd name="connsiteX0" fmla="*/ 0 w 596900"/>
                <a:gd name="connsiteY0" fmla="*/ 1346200 h 1397000"/>
                <a:gd name="connsiteX1" fmla="*/ 596900 w 596900"/>
                <a:gd name="connsiteY1" fmla="*/ 0 h 1397000"/>
                <a:gd name="connsiteX2" fmla="*/ 508000 w 596900"/>
                <a:gd name="connsiteY2" fmla="*/ 1397000 h 1397000"/>
                <a:gd name="connsiteX3" fmla="*/ 0 w 596900"/>
                <a:gd name="connsiteY3" fmla="*/ 1346200 h 1397000"/>
                <a:gd name="connsiteX0" fmla="*/ 0 w 596900"/>
                <a:gd name="connsiteY0" fmla="*/ 1346200 h 1397000"/>
                <a:gd name="connsiteX1" fmla="*/ 596900 w 596900"/>
                <a:gd name="connsiteY1" fmla="*/ 0 h 1397000"/>
                <a:gd name="connsiteX2" fmla="*/ 584200 w 596900"/>
                <a:gd name="connsiteY2" fmla="*/ 1397000 h 1397000"/>
                <a:gd name="connsiteX3" fmla="*/ 0 w 596900"/>
                <a:gd name="connsiteY3" fmla="*/ 1346200 h 1397000"/>
                <a:gd name="connsiteX0" fmla="*/ 0 w 584200"/>
                <a:gd name="connsiteY0" fmla="*/ 1193800 h 1244600"/>
                <a:gd name="connsiteX1" fmla="*/ 495300 w 584200"/>
                <a:gd name="connsiteY1" fmla="*/ 0 h 1244600"/>
                <a:gd name="connsiteX2" fmla="*/ 584200 w 584200"/>
                <a:gd name="connsiteY2" fmla="*/ 1244600 h 1244600"/>
                <a:gd name="connsiteX3" fmla="*/ 0 w 584200"/>
                <a:gd name="connsiteY3" fmla="*/ 1193800 h 1244600"/>
                <a:gd name="connsiteX0" fmla="*/ 0 w 584200"/>
                <a:gd name="connsiteY0" fmla="*/ 1219200 h 1270000"/>
                <a:gd name="connsiteX1" fmla="*/ 571500 w 584200"/>
                <a:gd name="connsiteY1" fmla="*/ 0 h 1270000"/>
                <a:gd name="connsiteX2" fmla="*/ 584200 w 584200"/>
                <a:gd name="connsiteY2" fmla="*/ 1270000 h 1270000"/>
                <a:gd name="connsiteX3" fmla="*/ 0 w 584200"/>
                <a:gd name="connsiteY3" fmla="*/ 12192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95300 w 495300"/>
                <a:gd name="connsiteY0" fmla="*/ 1193800 h 1270000"/>
                <a:gd name="connsiteX1" fmla="*/ 0 w 495300"/>
                <a:gd name="connsiteY1" fmla="*/ 0 h 1270000"/>
                <a:gd name="connsiteX2" fmla="*/ 12700 w 495300"/>
                <a:gd name="connsiteY2" fmla="*/ 1270000 h 1270000"/>
                <a:gd name="connsiteX3" fmla="*/ 495300 w 495300"/>
                <a:gd name="connsiteY3" fmla="*/ 1193800 h 1270000"/>
                <a:gd name="connsiteX0" fmla="*/ 520700 w 520700"/>
                <a:gd name="connsiteY0" fmla="*/ 1270000 h 1270000"/>
                <a:gd name="connsiteX1" fmla="*/ 0 w 520700"/>
                <a:gd name="connsiteY1" fmla="*/ 0 h 1270000"/>
                <a:gd name="connsiteX2" fmla="*/ 12700 w 520700"/>
                <a:gd name="connsiteY2" fmla="*/ 1270000 h 1270000"/>
                <a:gd name="connsiteX3" fmla="*/ 520700 w 5207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20700" h="1270000">
                  <a:moveTo>
                    <a:pt x="520700" y="1270000"/>
                  </a:moveTo>
                  <a:lnTo>
                    <a:pt x="0" y="0"/>
                  </a:lnTo>
                  <a:lnTo>
                    <a:pt x="12700" y="1270000"/>
                  </a:lnTo>
                  <a:lnTo>
                    <a:pt x="520700" y="1270000"/>
                  </a:lnTo>
                  <a:close/>
                </a:path>
              </a:pathLst>
            </a:custGeom>
            <a:solidFill>
              <a:srgbClr val="009900"/>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algn="ctr">
                <a:lnSpc>
                  <a:spcPct val="90000"/>
                </a:lnSpc>
                <a:spcBef>
                  <a:spcPct val="50000"/>
                </a:spcBef>
                <a:buClr>
                  <a:srgbClr val="7D0900"/>
                </a:buClr>
              </a:pPr>
              <a:endParaRPr lang="en-ZA" smtClean="0">
                <a:solidFill>
                  <a:srgbClr val="000000"/>
                </a:solidFill>
              </a:endParaRPr>
            </a:p>
          </p:txBody>
        </p:sp>
      </p:grpSp>
      <p:sp>
        <p:nvSpPr>
          <p:cNvPr id="2" name="TextBox 1"/>
          <p:cNvSpPr txBox="1"/>
          <p:nvPr/>
        </p:nvSpPr>
        <p:spPr>
          <a:xfrm>
            <a:off x="651437" y="1088571"/>
            <a:ext cx="7097748" cy="3970318"/>
          </a:xfrm>
          <a:prstGeom prst="rect">
            <a:avLst/>
          </a:prstGeom>
          <a:noFill/>
        </p:spPr>
        <p:txBody>
          <a:bodyPr wrap="square" rtlCol="0">
            <a:spAutoFit/>
          </a:bodyPr>
          <a:lstStyle/>
          <a:p>
            <a:pPr algn="ctr"/>
            <a:r>
              <a:rPr lang="en-ZA" sz="6600" dirty="0" smtClean="0">
                <a:solidFill>
                  <a:prstClr val="white"/>
                </a:solidFill>
                <a:latin typeface="Arial Black" panose="020B0A04020102020204" pitchFamily="34" charset="0"/>
              </a:rPr>
              <a:t>PROGRAMME 2</a:t>
            </a:r>
          </a:p>
          <a:p>
            <a:pPr algn="ctr"/>
            <a:endParaRPr lang="en-ZA" sz="6600" dirty="0">
              <a:solidFill>
                <a:prstClr val="white"/>
              </a:solidFill>
              <a:latin typeface="Arial Black" panose="020B0A04020102020204" pitchFamily="34" charset="0"/>
            </a:endParaRPr>
          </a:p>
          <a:p>
            <a:pPr algn="ctr"/>
            <a:r>
              <a:rPr lang="en-ZA" sz="5400" dirty="0" smtClean="0">
                <a:solidFill>
                  <a:prstClr val="white"/>
                </a:solidFill>
                <a:latin typeface="Arial Black" panose="020B0A04020102020204" pitchFamily="34" charset="0"/>
              </a:rPr>
              <a:t>INCARCERATION</a:t>
            </a:r>
            <a:endParaRPr lang="en-ZA" sz="5400" dirty="0">
              <a:solidFill>
                <a:prstClr val="white"/>
              </a:solidFill>
              <a:latin typeface="Arial Black" panose="020B0A04020102020204" pitchFamily="34" charset="0"/>
            </a:endParaRPr>
          </a:p>
        </p:txBody>
      </p:sp>
    </p:spTree>
    <p:extLst>
      <p:ext uri="{BB962C8B-B14F-4D97-AF65-F5344CB8AC3E}">
        <p14:creationId xmlns:p14="http://schemas.microsoft.com/office/powerpoint/2010/main" val="9136660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4821169" y="-4804500"/>
            <a:ext cx="14400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5" name="Title 1"/>
          <p:cNvSpPr txBox="1">
            <a:spLocks/>
          </p:cNvSpPr>
          <p:nvPr/>
        </p:nvSpPr>
        <p:spPr>
          <a:xfrm>
            <a:off x="63103" y="0"/>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spcAft>
                <a:spcPts val="600"/>
              </a:spcAft>
            </a:pPr>
            <a:r>
              <a:rPr lang="en-US" sz="2400" kern="0" dirty="0">
                <a:latin typeface="+mn-lt"/>
              </a:rPr>
              <a:t>Percentage of inmates who escaped from Correctional Facilities </a:t>
            </a:r>
          </a:p>
          <a:p>
            <a:endParaRPr lang="en-ZA" sz="3200" kern="0" dirty="0" smtClean="0">
              <a:solidFill>
                <a:schemeClr val="bg1"/>
              </a:solidFill>
              <a:latin typeface="+mn-lt"/>
            </a:endParaRPr>
          </a:p>
          <a:p>
            <a:endParaRPr lang="en-GB" sz="3200" kern="0" dirty="0">
              <a:solidFill>
                <a:schemeClr val="bg1"/>
              </a:solidFill>
              <a:latin typeface="Arial Black" panose="020B0A04020102020204" pitchFamily="34" charset="0"/>
            </a:endParaRPr>
          </a:p>
        </p:txBody>
      </p:sp>
      <p:sp>
        <p:nvSpPr>
          <p:cNvPr id="8" name="TextBox 7"/>
          <p:cNvSpPr txBox="1"/>
          <p:nvPr/>
        </p:nvSpPr>
        <p:spPr>
          <a:xfrm>
            <a:off x="203200" y="1663700"/>
            <a:ext cx="99314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1. REGIONAL TARGET VERSUS PERFORMANCE FOR </a:t>
            </a:r>
            <a:r>
              <a:rPr lang="en-GB" sz="1800" b="1" kern="0" dirty="0" smtClean="0">
                <a:solidFill>
                  <a:prstClr val="black"/>
                </a:solidFill>
              </a:rPr>
              <a:t>4</a:t>
            </a:r>
            <a:r>
              <a:rPr lang="en-GB" sz="1800" b="1" kern="0" baseline="30000" dirty="0" smtClean="0">
                <a:solidFill>
                  <a:prstClr val="black"/>
                </a:solidFill>
              </a:rPr>
              <a:t>TH</a:t>
            </a:r>
            <a:r>
              <a:rPr lang="en-GB" sz="1800" b="1" kern="0" dirty="0" smtClean="0">
                <a:solidFill>
                  <a:prstClr val="black"/>
                </a:solidFill>
              </a:rPr>
              <a:t> QUARTER </a:t>
            </a:r>
            <a:r>
              <a:rPr lang="en-GB" sz="1800" b="1" kern="0" dirty="0">
                <a:solidFill>
                  <a:prstClr val="black"/>
                </a:solidFill>
              </a:rPr>
              <a:t>(2020/2021) </a:t>
            </a:r>
            <a:endParaRPr lang="en-ZA" sz="1800" b="1" kern="0" dirty="0">
              <a:solidFill>
                <a:prstClr val="black"/>
              </a:solidFill>
            </a:endParaRPr>
          </a:p>
        </p:txBody>
      </p:sp>
      <p:sp>
        <p:nvSpPr>
          <p:cNvPr id="9" name="TextBox 8"/>
          <p:cNvSpPr txBox="1"/>
          <p:nvPr/>
        </p:nvSpPr>
        <p:spPr>
          <a:xfrm>
            <a:off x="-103872" y="3696789"/>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2. SOURCE OF </a:t>
            </a:r>
            <a:r>
              <a:rPr lang="en-GB" sz="1800" b="1" kern="0" dirty="0" smtClean="0">
                <a:solidFill>
                  <a:prstClr val="black"/>
                </a:solidFill>
              </a:rPr>
              <a:t>UNDER-ACHIEVEMENT AT MANAGEMENT AREA LEVEL</a:t>
            </a:r>
            <a:endParaRPr lang="en-ZA" sz="1800" b="1" kern="0" dirty="0">
              <a:solidFill>
                <a:prstClr val="black"/>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3403452583"/>
              </p:ext>
            </p:extLst>
          </p:nvPr>
        </p:nvGraphicFramePr>
        <p:xfrm>
          <a:off x="266700" y="2058644"/>
          <a:ext cx="11658600" cy="1676400"/>
        </p:xfrm>
        <a:graphic>
          <a:graphicData uri="http://schemas.openxmlformats.org/drawingml/2006/table">
            <a:tbl>
              <a:tblPr firstRow="1" bandRow="1"/>
              <a:tblGrid>
                <a:gridCol w="1295400">
                  <a:extLst>
                    <a:ext uri="{9D8B030D-6E8A-4147-A177-3AD203B41FA5}">
                      <a16:colId xmlns:a16="http://schemas.microsoft.com/office/drawing/2014/main" xmlns="" val="3171785473"/>
                    </a:ext>
                  </a:extLst>
                </a:gridCol>
                <a:gridCol w="1295400">
                  <a:extLst>
                    <a:ext uri="{9D8B030D-6E8A-4147-A177-3AD203B41FA5}">
                      <a16:colId xmlns:a16="http://schemas.microsoft.com/office/drawing/2014/main" xmlns="" val="3307568538"/>
                    </a:ext>
                  </a:extLst>
                </a:gridCol>
                <a:gridCol w="1295400">
                  <a:extLst>
                    <a:ext uri="{9D8B030D-6E8A-4147-A177-3AD203B41FA5}">
                      <a16:colId xmlns:a16="http://schemas.microsoft.com/office/drawing/2014/main" xmlns="" val="3177246977"/>
                    </a:ext>
                  </a:extLst>
                </a:gridCol>
                <a:gridCol w="1295400">
                  <a:extLst>
                    <a:ext uri="{9D8B030D-6E8A-4147-A177-3AD203B41FA5}">
                      <a16:colId xmlns:a16="http://schemas.microsoft.com/office/drawing/2014/main" xmlns="" val="1905890460"/>
                    </a:ext>
                  </a:extLst>
                </a:gridCol>
                <a:gridCol w="1295400">
                  <a:extLst>
                    <a:ext uri="{9D8B030D-6E8A-4147-A177-3AD203B41FA5}">
                      <a16:colId xmlns:a16="http://schemas.microsoft.com/office/drawing/2014/main" xmlns="" val="551651354"/>
                    </a:ext>
                  </a:extLst>
                </a:gridCol>
                <a:gridCol w="1295400">
                  <a:extLst>
                    <a:ext uri="{9D8B030D-6E8A-4147-A177-3AD203B41FA5}">
                      <a16:colId xmlns:a16="http://schemas.microsoft.com/office/drawing/2014/main" xmlns="" val="106908959"/>
                    </a:ext>
                  </a:extLst>
                </a:gridCol>
                <a:gridCol w="1295400">
                  <a:extLst>
                    <a:ext uri="{9D8B030D-6E8A-4147-A177-3AD203B41FA5}">
                      <a16:colId xmlns:a16="http://schemas.microsoft.com/office/drawing/2014/main" xmlns="" val="2307743238"/>
                    </a:ext>
                  </a:extLst>
                </a:gridCol>
                <a:gridCol w="1295400">
                  <a:extLst>
                    <a:ext uri="{9D8B030D-6E8A-4147-A177-3AD203B41FA5}">
                      <a16:colId xmlns:a16="http://schemas.microsoft.com/office/drawing/2014/main" xmlns="" val="2723634297"/>
                    </a:ext>
                  </a:extLst>
                </a:gridCol>
                <a:gridCol w="1295400">
                  <a:extLst>
                    <a:ext uri="{9D8B030D-6E8A-4147-A177-3AD203B41FA5}">
                      <a16:colId xmlns:a16="http://schemas.microsoft.com/office/drawing/2014/main" xmlns="" val="971921"/>
                    </a:ext>
                  </a:extLst>
                </a:gridCol>
              </a:tblGrid>
              <a:tr h="607861">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REGION</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Q4 TARGET: 2020-2021</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extLst>
                  <a:ext uri="{0D108BD9-81ED-4DB2-BD59-A6C34878D82A}">
                    <a16:rowId xmlns:a16="http://schemas.microsoft.com/office/drawing/2014/main" xmlns="" val="2208647457"/>
                  </a:ext>
                </a:extLst>
              </a:tr>
              <a:tr h="607861">
                <a:tc>
                  <a:txBody>
                    <a:bodyPr/>
                    <a:lstStyle/>
                    <a:p>
                      <a:r>
                        <a:rPr lang="en-ZA" sz="1400" b="1" dirty="0" smtClean="0">
                          <a:solidFill>
                            <a:schemeClr val="tx1"/>
                          </a:solidFill>
                          <a:latin typeface="Calibri" panose="020F0502020204030204" pitchFamily="34" charset="0"/>
                          <a:cs typeface="Calibri" panose="020F0502020204030204" pitchFamily="34" charset="0"/>
                        </a:rPr>
                        <a:t>FS AND NC</a:t>
                      </a:r>
                      <a:endParaRPr lang="en-ZA" sz="1400" b="1"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0.027%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10/19217 (0.052%)</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0.030%</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10/18988  </a:t>
                      </a:r>
                      <a:b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b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(0.053%)</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0.053%</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11/19223 (0.057%)</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a:t>
                      </a:r>
                    </a:p>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0.033%</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11/ 19223</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0.057%</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3538272404"/>
              </p:ext>
            </p:extLst>
          </p:nvPr>
        </p:nvGraphicFramePr>
        <p:xfrm>
          <a:off x="217055" y="4191000"/>
          <a:ext cx="11658600" cy="2545080"/>
        </p:xfrm>
        <a:graphic>
          <a:graphicData uri="http://schemas.openxmlformats.org/drawingml/2006/table">
            <a:tbl>
              <a:tblPr firstRow="1" bandRow="1"/>
              <a:tblGrid>
                <a:gridCol w="1295400">
                  <a:extLst>
                    <a:ext uri="{9D8B030D-6E8A-4147-A177-3AD203B41FA5}">
                      <a16:colId xmlns:a16="http://schemas.microsoft.com/office/drawing/2014/main" xmlns="" val="3171785473"/>
                    </a:ext>
                  </a:extLst>
                </a:gridCol>
                <a:gridCol w="1295400">
                  <a:extLst>
                    <a:ext uri="{9D8B030D-6E8A-4147-A177-3AD203B41FA5}">
                      <a16:colId xmlns:a16="http://schemas.microsoft.com/office/drawing/2014/main" xmlns="" val="3307568538"/>
                    </a:ext>
                  </a:extLst>
                </a:gridCol>
                <a:gridCol w="1295400">
                  <a:extLst>
                    <a:ext uri="{9D8B030D-6E8A-4147-A177-3AD203B41FA5}">
                      <a16:colId xmlns:a16="http://schemas.microsoft.com/office/drawing/2014/main" xmlns="" val="3177246977"/>
                    </a:ext>
                  </a:extLst>
                </a:gridCol>
                <a:gridCol w="1295400">
                  <a:extLst>
                    <a:ext uri="{9D8B030D-6E8A-4147-A177-3AD203B41FA5}">
                      <a16:colId xmlns:a16="http://schemas.microsoft.com/office/drawing/2014/main" xmlns="" val="1905890460"/>
                    </a:ext>
                  </a:extLst>
                </a:gridCol>
                <a:gridCol w="1295400">
                  <a:extLst>
                    <a:ext uri="{9D8B030D-6E8A-4147-A177-3AD203B41FA5}">
                      <a16:colId xmlns:a16="http://schemas.microsoft.com/office/drawing/2014/main" xmlns="" val="551651354"/>
                    </a:ext>
                  </a:extLst>
                </a:gridCol>
                <a:gridCol w="1295400">
                  <a:extLst>
                    <a:ext uri="{9D8B030D-6E8A-4147-A177-3AD203B41FA5}">
                      <a16:colId xmlns:a16="http://schemas.microsoft.com/office/drawing/2014/main" xmlns="" val="106908959"/>
                    </a:ext>
                  </a:extLst>
                </a:gridCol>
                <a:gridCol w="1295400">
                  <a:extLst>
                    <a:ext uri="{9D8B030D-6E8A-4147-A177-3AD203B41FA5}">
                      <a16:colId xmlns:a16="http://schemas.microsoft.com/office/drawing/2014/main" xmlns="" val="2307743238"/>
                    </a:ext>
                  </a:extLst>
                </a:gridCol>
                <a:gridCol w="1295400">
                  <a:extLst>
                    <a:ext uri="{9D8B030D-6E8A-4147-A177-3AD203B41FA5}">
                      <a16:colId xmlns:a16="http://schemas.microsoft.com/office/drawing/2014/main" xmlns="" val="2723634297"/>
                    </a:ext>
                  </a:extLst>
                </a:gridCol>
                <a:gridCol w="1295400">
                  <a:extLst>
                    <a:ext uri="{9D8B030D-6E8A-4147-A177-3AD203B41FA5}">
                      <a16:colId xmlns:a16="http://schemas.microsoft.com/office/drawing/2014/main" xmlns=""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REGION</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JANUARY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2021</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FEBRUARY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MARCH 2021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Q4 TARGET: 2020-2021</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563880">
                <a:tc>
                  <a:txBody>
                    <a:bodyPr/>
                    <a:lstStyle/>
                    <a:p>
                      <a:r>
                        <a:rPr lang="en-ZA" sz="1400" b="1" dirty="0" smtClean="0">
                          <a:latin typeface="Calibri" panose="020F0502020204030204" pitchFamily="34" charset="0"/>
                          <a:cs typeface="Calibri" panose="020F0502020204030204" pitchFamily="34" charset="0"/>
                        </a:rPr>
                        <a:t>COLESBERG</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0.027%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4/673 (0.594%)</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0.030%</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4/671 (0.596%)</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0.053%</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4/693 </a:t>
                      </a:r>
                    </a:p>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(0.577%)</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a:t>
                      </a:r>
                    </a:p>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0.033%</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4/693 </a:t>
                      </a:r>
                    </a:p>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(0.577%)</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r h="518160">
                <a:tc>
                  <a:txBody>
                    <a:bodyPr/>
                    <a:lstStyle/>
                    <a:p>
                      <a:r>
                        <a:rPr lang="en-ZA" sz="1400" b="1" dirty="0" smtClean="0">
                          <a:latin typeface="Calibri" panose="020F0502020204030204" pitchFamily="34" charset="0"/>
                          <a:cs typeface="Calibri" panose="020F0502020204030204" pitchFamily="34" charset="0"/>
                        </a:rPr>
                        <a:t>BIZZAH MAKHATE</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0.027%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4/4013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(0.100)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0.030%</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4/4027 (0.099%)</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0.053%</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4/4005 </a:t>
                      </a:r>
                    </a:p>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(0.100%)</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a:t>
                      </a:r>
                    </a:p>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0.033%</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4/4005 </a:t>
                      </a:r>
                    </a:p>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(0.100%)</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950242310"/>
                  </a:ext>
                </a:extLst>
              </a:tr>
              <a:tr h="375654">
                <a:tc>
                  <a:txBody>
                    <a:bodyPr/>
                    <a:lstStyle/>
                    <a:p>
                      <a:r>
                        <a:rPr lang="en-ZA" sz="1400" b="1" dirty="0" smtClean="0">
                          <a:latin typeface="Calibri" panose="020F0502020204030204" pitchFamily="34" charset="0"/>
                          <a:cs typeface="Calibri" panose="020F0502020204030204" pitchFamily="34" charset="0"/>
                        </a:rPr>
                        <a:t>GROENPUNT</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0.027%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2/4042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(0.049)</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0.030%</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2/3957 (0.051%)</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0.053%</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2/4006 </a:t>
                      </a:r>
                    </a:p>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(0.050%)</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a:t>
                      </a:r>
                    </a:p>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0.033%</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2/4006 </a:t>
                      </a:r>
                    </a:p>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(0.050%)</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3418693148"/>
                  </a:ext>
                </a:extLst>
              </a:tr>
            </a:tbl>
          </a:graphicData>
        </a:graphic>
      </p:graphicFrame>
    </p:spTree>
    <p:extLst>
      <p:ext uri="{BB962C8B-B14F-4D97-AF65-F5344CB8AC3E}">
        <p14:creationId xmlns:p14="http://schemas.microsoft.com/office/powerpoint/2010/main" val="9900664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075634" y="-4923235"/>
            <a:ext cx="1066800" cy="10913269"/>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186936"/>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315046245"/>
              </p:ext>
            </p:extLst>
          </p:nvPr>
        </p:nvGraphicFramePr>
        <p:xfrm>
          <a:off x="215900" y="1673596"/>
          <a:ext cx="11518899" cy="4746133"/>
        </p:xfrm>
        <a:graphic>
          <a:graphicData uri="http://schemas.openxmlformats.org/drawingml/2006/table">
            <a:tbl>
              <a:tblPr firstRow="1" bandRow="1"/>
              <a:tblGrid>
                <a:gridCol w="1308100">
                  <a:extLst>
                    <a:ext uri="{9D8B030D-6E8A-4147-A177-3AD203B41FA5}">
                      <a16:colId xmlns:a16="http://schemas.microsoft.com/office/drawing/2014/main" xmlns="" val="3171785473"/>
                    </a:ext>
                  </a:extLst>
                </a:gridCol>
                <a:gridCol w="1219200">
                  <a:extLst>
                    <a:ext uri="{9D8B030D-6E8A-4147-A177-3AD203B41FA5}">
                      <a16:colId xmlns:a16="http://schemas.microsoft.com/office/drawing/2014/main" xmlns="" val="3307568538"/>
                    </a:ext>
                  </a:extLst>
                </a:gridCol>
                <a:gridCol w="1143000">
                  <a:extLst>
                    <a:ext uri="{9D8B030D-6E8A-4147-A177-3AD203B41FA5}">
                      <a16:colId xmlns:a16="http://schemas.microsoft.com/office/drawing/2014/main" xmlns="" val="3177246977"/>
                    </a:ext>
                  </a:extLst>
                </a:gridCol>
                <a:gridCol w="1447800">
                  <a:extLst>
                    <a:ext uri="{9D8B030D-6E8A-4147-A177-3AD203B41FA5}">
                      <a16:colId xmlns:a16="http://schemas.microsoft.com/office/drawing/2014/main" xmlns="" val="1905890460"/>
                    </a:ext>
                  </a:extLst>
                </a:gridCol>
                <a:gridCol w="3109685">
                  <a:extLst>
                    <a:ext uri="{9D8B030D-6E8A-4147-A177-3AD203B41FA5}">
                      <a16:colId xmlns:a16="http://schemas.microsoft.com/office/drawing/2014/main" xmlns="" val="551651354"/>
                    </a:ext>
                  </a:extLst>
                </a:gridCol>
                <a:gridCol w="1645557">
                  <a:extLst>
                    <a:ext uri="{9D8B030D-6E8A-4147-A177-3AD203B41FA5}">
                      <a16:colId xmlns:a16="http://schemas.microsoft.com/office/drawing/2014/main" xmlns="" val="106908959"/>
                    </a:ext>
                  </a:extLst>
                </a:gridCol>
                <a:gridCol w="1645557">
                  <a:extLst>
                    <a:ext uri="{9D8B030D-6E8A-4147-A177-3AD203B41FA5}">
                      <a16:colId xmlns:a16="http://schemas.microsoft.com/office/drawing/2014/main" xmlns=""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Q4 TARGET 2020/21</a:t>
                      </a:r>
                      <a:endParaRPr lang="en-US" sz="12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QUARTER 4</a:t>
                      </a:r>
                      <a:br>
                        <a:rPr lang="en-US" sz="1200" b="1" kern="1200" dirty="0" smtClean="0">
                          <a:solidFill>
                            <a:schemeClr val="bg1"/>
                          </a:solidFill>
                          <a:latin typeface="Calibri" panose="020F0502020204030204" pitchFamily="34" charset="0"/>
                          <a:ea typeface=""/>
                          <a:cs typeface="Calibri" panose="020F0502020204030204" pitchFamily="34" charset="0"/>
                        </a:rPr>
                      </a:br>
                      <a:r>
                        <a:rPr lang="en-US" sz="1200" b="1" kern="1200" dirty="0" smtClean="0">
                          <a:solidFill>
                            <a:schemeClr val="bg1"/>
                          </a:solidFill>
                          <a:latin typeface="Calibri" panose="020F0502020204030204" pitchFamily="34" charset="0"/>
                          <a:ea typeface=""/>
                          <a:cs typeface="Calibri" panose="020F0502020204030204" pitchFamily="34" charset="0"/>
                        </a:rPr>
                        <a:t>PERFORMANCE</a:t>
                      </a:r>
                      <a:endParaRPr lang="en-US" sz="1200" b="1" kern="1200" dirty="0">
                        <a:solidFill>
                          <a:schemeClr val="bg1"/>
                        </a:solidFill>
                        <a:latin typeface="Calibri" panose="020F0502020204030204" pitchFamily="34" charset="0"/>
                        <a:ea typeface=""/>
                        <a:cs typeface="Calibri" panose="020F0502020204030204" pitchFamily="34" charset="0"/>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PERFORMANCE</a:t>
                      </a:r>
                      <a:endParaRPr lang="en-US" sz="12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ROOT CAUSES</a:t>
                      </a:r>
                      <a:endParaRPr lang="en-US" sz="12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ASSOCIATED RISKS </a:t>
                      </a:r>
                      <a:endParaRPr lang="en-ZA" sz="12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375654">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0.024%</a:t>
                      </a:r>
                    </a:p>
                    <a:p>
                      <a:endParaRPr lang="en-ZA" sz="1200" b="1"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331" rtl="0" eaLnBrk="1" fontAlgn="t"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4/693</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(0.577%)</a:t>
                      </a:r>
                    </a:p>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a:t>
                      </a:r>
                    </a:p>
                    <a:p>
                      <a:pPr algn="ctr"/>
                      <a:endParaRPr lang="en-US" sz="1200" b="1" dirty="0">
                        <a:solidFill>
                          <a:schemeClr val="bg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algn="ctr"/>
                      <a:r>
                        <a:rPr lang="en-US" sz="1200" b="1" dirty="0" smtClean="0">
                          <a:solidFill>
                            <a:schemeClr val="tx1"/>
                          </a:solidFill>
                          <a:latin typeface="Calibri" panose="020F0502020204030204" pitchFamily="34" charset="0"/>
                          <a:cs typeface="Calibri" panose="020F0502020204030204" pitchFamily="34" charset="0"/>
                        </a:rPr>
                        <a:t>COLESBERG</a:t>
                      </a:r>
                      <a:endParaRPr lang="en-US" sz="1200" b="1"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RICHMOND</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Ineffective patrolling and searching. Non compliance with security policies and procedures.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On 21 May 2020 about 22:40, three (3) remand detainees escaped through the roof in cell 15 at the Richmond Correctional Centre. They broke through the ceiling and zinc plates during the 1st watch night duty shift. </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Lack of effective searching and patrolling during 1</a:t>
                      </a:r>
                      <a:r>
                        <a:rPr lang="en-US" sz="1200" b="1" i="0" u="none" strike="noStrike" kern="1200" baseline="30000" dirty="0" smtClean="0">
                          <a:solidFill>
                            <a:srgbClr val="000000"/>
                          </a:solidFill>
                          <a:effectLst/>
                          <a:latin typeface="Calibri" panose="020F0502020204030204" pitchFamily="34" charset="0"/>
                          <a:ea typeface="+mn-ea"/>
                          <a:cs typeface="Calibri" panose="020F0502020204030204" pitchFamily="34" charset="0"/>
                        </a:rPr>
                        <a:t>st</a:t>
                      </a: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 watch night duty.</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Non compliance with security policies and procedures. </a:t>
                      </a:r>
                      <a:b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a:r>
                      <a:b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infrastructure</a:t>
                      </a:r>
                      <a:endPar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Litigations against the Department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Possible injury and security threat to community</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796501867"/>
                  </a:ext>
                </a:extLst>
              </a:tr>
              <a:tr h="1353274">
                <a:tc vMerge="1">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algn="ctr"/>
                      <a:endParaRPr lang="en-US" sz="1100" dirty="0">
                        <a:solidFill>
                          <a:schemeClr val="bg1"/>
                        </a:solidFill>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algn="ctr"/>
                      <a:endParaRPr lang="en-US" sz="1100" dirty="0">
                        <a:solidFill>
                          <a:schemeClr val="bg1"/>
                        </a:solidFill>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VICTORIA WEST</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Ineffective patrolling and searching. Non compliance with security policies and procedures.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
                      </a:r>
                      <a:b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b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On 28 June 2020, an offender climbed over the court yard wall and escaped over the roof.</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Lack of effective patrolling.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Gross negligence of officials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Non compliance with security policies and procedures.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algn="ctr"/>
                      <a:endParaRPr lang="en-US" sz="1100">
                        <a:solidFill>
                          <a:schemeClr val="bg1"/>
                        </a:solidFill>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1950242310"/>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spcAft>
                <a:spcPts val="600"/>
              </a:spcAft>
            </a:pPr>
            <a:r>
              <a:rPr lang="en-US" sz="2400" kern="0" dirty="0">
                <a:latin typeface="+mn-lt"/>
              </a:rPr>
              <a:t>Percentage of inmates who escaped from Correctional </a:t>
            </a:r>
            <a:r>
              <a:rPr lang="en-US" sz="2400" kern="0" dirty="0" smtClean="0">
                <a:latin typeface="+mn-lt"/>
              </a:rPr>
              <a:t>Facilities</a:t>
            </a:r>
            <a:endParaRPr lang="en-ZA" sz="3200" kern="0" dirty="0" smtClean="0">
              <a:latin typeface="+mn-lt"/>
            </a:endParaRPr>
          </a:p>
          <a:p>
            <a:endParaRPr lang="en-GB" sz="3200" kern="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4956085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007769" y="-4991100"/>
            <a:ext cx="10668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186936"/>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469712211"/>
              </p:ext>
            </p:extLst>
          </p:nvPr>
        </p:nvGraphicFramePr>
        <p:xfrm>
          <a:off x="215900" y="1667168"/>
          <a:ext cx="11518899" cy="4206629"/>
        </p:xfrm>
        <a:graphic>
          <a:graphicData uri="http://schemas.openxmlformats.org/drawingml/2006/table">
            <a:tbl>
              <a:tblPr firstRow="1" bandRow="1"/>
              <a:tblGrid>
                <a:gridCol w="1231900">
                  <a:extLst>
                    <a:ext uri="{9D8B030D-6E8A-4147-A177-3AD203B41FA5}">
                      <a16:colId xmlns:a16="http://schemas.microsoft.com/office/drawing/2014/main" xmlns="" val="3171785473"/>
                    </a:ext>
                  </a:extLst>
                </a:gridCol>
                <a:gridCol w="1295400">
                  <a:extLst>
                    <a:ext uri="{9D8B030D-6E8A-4147-A177-3AD203B41FA5}">
                      <a16:colId xmlns:a16="http://schemas.microsoft.com/office/drawing/2014/main" xmlns="" val="3307568538"/>
                    </a:ext>
                  </a:extLst>
                </a:gridCol>
                <a:gridCol w="2057400">
                  <a:extLst>
                    <a:ext uri="{9D8B030D-6E8A-4147-A177-3AD203B41FA5}">
                      <a16:colId xmlns:a16="http://schemas.microsoft.com/office/drawing/2014/main" xmlns="" val="3177246977"/>
                    </a:ext>
                  </a:extLst>
                </a:gridCol>
                <a:gridCol w="1219200">
                  <a:extLst>
                    <a:ext uri="{9D8B030D-6E8A-4147-A177-3AD203B41FA5}">
                      <a16:colId xmlns:a16="http://schemas.microsoft.com/office/drawing/2014/main" xmlns="" val="1905890460"/>
                    </a:ext>
                  </a:extLst>
                </a:gridCol>
                <a:gridCol w="2590800">
                  <a:extLst>
                    <a:ext uri="{9D8B030D-6E8A-4147-A177-3AD203B41FA5}">
                      <a16:colId xmlns:a16="http://schemas.microsoft.com/office/drawing/2014/main" xmlns="" val="551651354"/>
                    </a:ext>
                  </a:extLst>
                </a:gridCol>
                <a:gridCol w="1752600">
                  <a:extLst>
                    <a:ext uri="{9D8B030D-6E8A-4147-A177-3AD203B41FA5}">
                      <a16:colId xmlns:a16="http://schemas.microsoft.com/office/drawing/2014/main" xmlns="" val="106908959"/>
                    </a:ext>
                  </a:extLst>
                </a:gridCol>
                <a:gridCol w="1371599">
                  <a:extLst>
                    <a:ext uri="{9D8B030D-6E8A-4147-A177-3AD203B41FA5}">
                      <a16:colId xmlns:a16="http://schemas.microsoft.com/office/drawing/2014/main" xmlns=""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Q4 TARGET 2020/21</a:t>
                      </a:r>
                      <a:endParaRPr lang="en-US" sz="12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QUARTER 4</a:t>
                      </a:r>
                      <a:br>
                        <a:rPr lang="en-US" sz="1200" b="1" kern="1200" dirty="0" smtClean="0">
                          <a:solidFill>
                            <a:schemeClr val="bg1"/>
                          </a:solidFill>
                          <a:latin typeface="Arial"/>
                          <a:ea typeface=""/>
                          <a:cs typeface="Arial"/>
                        </a:rPr>
                      </a:br>
                      <a:r>
                        <a:rPr lang="en-US" sz="1200" b="1" kern="1200" dirty="0" smtClean="0">
                          <a:solidFill>
                            <a:schemeClr val="bg1"/>
                          </a:solidFill>
                          <a:latin typeface="Arial"/>
                          <a:ea typeface=""/>
                          <a:cs typeface="Arial"/>
                        </a:rPr>
                        <a:t>PERFORMANCE</a:t>
                      </a:r>
                      <a:endParaRPr lang="en-US" sz="12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PERFORMANCE</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ROOT CAUSES</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ASSOCIATED RISKS </a:t>
                      </a:r>
                      <a:endParaRPr lang="en-ZA"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1126962">
                <a:tc>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latin typeface="Calibri" panose="020F0502020204030204" pitchFamily="34" charset="0"/>
                          <a:cs typeface="Calibri" panose="020F0502020204030204" pitchFamily="34" charset="0"/>
                        </a:rPr>
                        <a:t>0.033%</a:t>
                      </a:r>
                      <a:endParaRPr lang="en-US" sz="1400" b="1"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t>
                      </a: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4/4005</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(0.100%)</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BIZZAH MAKHATE</a:t>
                      </a:r>
                    </a:p>
                    <a:p>
                      <a:endParaRPr lang="en-ZA" sz="1400" b="1" dirty="0">
                        <a:latin typeface="Calibri" panose="020F0502020204030204" pitchFamily="34" charset="0"/>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FICKSBURG</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Ineffective patrolling/ guarding and searching)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On 03 April 2020 at the </a:t>
                      </a:r>
                      <a:r>
                        <a:rPr lang="en-GB" sz="1400" b="1" i="0" u="none" strike="noStrike" kern="1200" dirty="0" err="1" smtClean="0">
                          <a:solidFill>
                            <a:srgbClr val="000000"/>
                          </a:solidFill>
                          <a:effectLst/>
                          <a:latin typeface="Calibri" panose="020F0502020204030204" pitchFamily="34" charset="0"/>
                          <a:ea typeface="+mn-ea"/>
                          <a:cs typeface="Calibri" panose="020F0502020204030204" pitchFamily="34" charset="0"/>
                        </a:rPr>
                        <a:t>Ficksburg</a:t>
                      </a: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Correctional Centre, four (4) RDs broke the window of cell 3 and its outer mash and gained exit through.  They allegedly used steel pipes (as found inside the cell lying on the ground) to cut the window frame and pushed the outer mash open</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Lack of effective searching and patrolling/ guarding.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Non compliance  with policies and procedures.</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
                          <a:cs typeface="Calibri" panose="020F0502020204030204" pitchFamily="34" charset="0"/>
                        </a:rPr>
                        <a:t>Litigations against the Department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
                          <a:cs typeface="Calibri" panose="020F0502020204030204" pitchFamily="34" charset="0"/>
                        </a:rPr>
                        <a:t>Possible injury and deaths to community</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
                        <a:cs typeface="Calibri" panose="020F0502020204030204" pitchFamily="34" charset="0"/>
                      </a:endParaRPr>
                    </a:p>
                    <a:p>
                      <a:pPr algn="ctr"/>
                      <a:endParaRPr lang="en-US" sz="1400" b="1" dirty="0">
                        <a:solidFill>
                          <a:schemeClr val="bg1"/>
                        </a:solidFill>
                        <a:latin typeface="Calibri" panose="020F0502020204030204" pitchFamily="34" charset="0"/>
                        <a:cs typeface="Calibri" panose="020F0502020204030204" pitchFamily="34" charset="0"/>
                      </a:endParaRPr>
                    </a:p>
                    <a:p>
                      <a:pPr marL="0" marR="0" lvl="0" indent="0" algn="ctr" defTabSz="914331"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3418693148"/>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spcAft>
                <a:spcPts val="600"/>
              </a:spcAft>
            </a:pPr>
            <a:r>
              <a:rPr lang="en-US" sz="2400" kern="0" dirty="0">
                <a:latin typeface="+mn-lt"/>
              </a:rPr>
              <a:t>Percentage of inmates who escaped from Correctional Facilities </a:t>
            </a:r>
            <a:endParaRPr lang="en-ZA" sz="3200" kern="0" dirty="0" smtClean="0">
              <a:latin typeface="+mn-lt"/>
            </a:endParaRPr>
          </a:p>
          <a:p>
            <a:endParaRPr lang="en-GB" sz="3200" kern="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7937836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a16="http://schemas.microsoft.com/office/drawing/2014/main" xmlns="" id="{935013CF-ED1D-4C99-9BBC-342742B95A80}"/>
              </a:ext>
            </a:extLst>
          </p:cNvPr>
          <p:cNvSpPr/>
          <p:nvPr/>
        </p:nvSpPr>
        <p:spPr>
          <a:xfrm rot="5400000">
            <a:off x="5007769" y="-4991100"/>
            <a:ext cx="10668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186936"/>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4012357265"/>
              </p:ext>
            </p:extLst>
          </p:nvPr>
        </p:nvGraphicFramePr>
        <p:xfrm>
          <a:off x="215900" y="1667168"/>
          <a:ext cx="11518899" cy="5053126"/>
        </p:xfrm>
        <a:graphic>
          <a:graphicData uri="http://schemas.openxmlformats.org/drawingml/2006/table">
            <a:tbl>
              <a:tblPr firstRow="1" bandRow="1"/>
              <a:tblGrid>
                <a:gridCol w="1231900">
                  <a:extLst>
                    <a:ext uri="{9D8B030D-6E8A-4147-A177-3AD203B41FA5}">
                      <a16:colId xmlns:a16="http://schemas.microsoft.com/office/drawing/2014/main" xmlns="" val="3171785473"/>
                    </a:ext>
                  </a:extLst>
                </a:gridCol>
                <a:gridCol w="1295400">
                  <a:extLst>
                    <a:ext uri="{9D8B030D-6E8A-4147-A177-3AD203B41FA5}">
                      <a16:colId xmlns:a16="http://schemas.microsoft.com/office/drawing/2014/main" xmlns="" val="3307568538"/>
                    </a:ext>
                  </a:extLst>
                </a:gridCol>
                <a:gridCol w="2057400">
                  <a:extLst>
                    <a:ext uri="{9D8B030D-6E8A-4147-A177-3AD203B41FA5}">
                      <a16:colId xmlns:a16="http://schemas.microsoft.com/office/drawing/2014/main" xmlns="" val="3177246977"/>
                    </a:ext>
                  </a:extLst>
                </a:gridCol>
                <a:gridCol w="1219200">
                  <a:extLst>
                    <a:ext uri="{9D8B030D-6E8A-4147-A177-3AD203B41FA5}">
                      <a16:colId xmlns:a16="http://schemas.microsoft.com/office/drawing/2014/main" xmlns="" val="1905890460"/>
                    </a:ext>
                  </a:extLst>
                </a:gridCol>
                <a:gridCol w="2590800">
                  <a:extLst>
                    <a:ext uri="{9D8B030D-6E8A-4147-A177-3AD203B41FA5}">
                      <a16:colId xmlns:a16="http://schemas.microsoft.com/office/drawing/2014/main" xmlns="" val="551651354"/>
                    </a:ext>
                  </a:extLst>
                </a:gridCol>
                <a:gridCol w="1752600">
                  <a:extLst>
                    <a:ext uri="{9D8B030D-6E8A-4147-A177-3AD203B41FA5}">
                      <a16:colId xmlns:a16="http://schemas.microsoft.com/office/drawing/2014/main" xmlns="" val="106908959"/>
                    </a:ext>
                  </a:extLst>
                </a:gridCol>
                <a:gridCol w="1371599">
                  <a:extLst>
                    <a:ext uri="{9D8B030D-6E8A-4147-A177-3AD203B41FA5}">
                      <a16:colId xmlns:a16="http://schemas.microsoft.com/office/drawing/2014/main" xmlns=""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Q4 TARGET 2020/21</a:t>
                      </a:r>
                      <a:endParaRPr lang="en-US" sz="12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QUARTER 4</a:t>
                      </a:r>
                      <a:br>
                        <a:rPr lang="en-US" sz="1200" b="1" kern="1200" dirty="0" smtClean="0">
                          <a:solidFill>
                            <a:schemeClr val="bg1"/>
                          </a:solidFill>
                          <a:latin typeface="Arial"/>
                          <a:ea typeface=""/>
                          <a:cs typeface="Arial"/>
                        </a:rPr>
                      </a:br>
                      <a:r>
                        <a:rPr lang="en-US" sz="1200" b="1" kern="1200" dirty="0" smtClean="0">
                          <a:solidFill>
                            <a:schemeClr val="bg1"/>
                          </a:solidFill>
                          <a:latin typeface="Arial"/>
                          <a:ea typeface=""/>
                          <a:cs typeface="Arial"/>
                        </a:rPr>
                        <a:t>PERFORMANCE</a:t>
                      </a:r>
                      <a:endParaRPr lang="en-US" sz="12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PERFORMANCE</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ROOT CAUSES</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ASSOCIATED RISKS </a:t>
                      </a:r>
                      <a:endParaRPr lang="en-ZA"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a16="http://schemas.microsoft.com/office/drawing/2014/main" xmlns="" val="2208647457"/>
                  </a:ext>
                </a:extLst>
              </a:tr>
              <a:tr h="2382689">
                <a:tc rowSpan="2">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latin typeface="Calibri" panose="020F0502020204030204" pitchFamily="34" charset="0"/>
                          <a:cs typeface="Calibri" panose="020F0502020204030204" pitchFamily="34" charset="0"/>
                        </a:rPr>
                        <a:t>0.033%</a:t>
                      </a:r>
                      <a:endParaRPr lang="en-US" sz="1400" b="1"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t>
                      </a:r>
                    </a:p>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t>
                      </a: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t>
                      </a: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t>
                      </a: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2/4006</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(0.050%)</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GROENPUNT </a:t>
                      </a:r>
                    </a:p>
                    <a:p>
                      <a:endParaRPr lang="en-ZA" sz="1400" b="1" dirty="0">
                        <a:latin typeface="Calibri" panose="020F0502020204030204" pitchFamily="34" charset="0"/>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MAXIMUM CORRECTIONAL CENTRE</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Ineffective patrolling/ guarding and searching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On 24 April 2020 an inmate escaped from </a:t>
                      </a:r>
                      <a:r>
                        <a:rPr lang="en-GB" sz="1400" b="1" i="0" u="none" strike="noStrike" kern="1200" dirty="0" err="1" smtClean="0">
                          <a:solidFill>
                            <a:srgbClr val="000000"/>
                          </a:solidFill>
                          <a:effectLst/>
                          <a:latin typeface="Calibri" panose="020F0502020204030204" pitchFamily="34" charset="0"/>
                          <a:ea typeface="+mn-ea"/>
                          <a:cs typeface="Calibri" panose="020F0502020204030204" pitchFamily="34" charset="0"/>
                        </a:rPr>
                        <a:t>Groenpunt</a:t>
                      </a: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Maximum Correctional Centre through the kitchen gate. He broke the </a:t>
                      </a:r>
                      <a:r>
                        <a:rPr lang="en-GB" sz="1400" b="1" i="0" u="none" strike="noStrike" kern="1200" dirty="0" err="1" smtClean="0">
                          <a:solidFill>
                            <a:srgbClr val="000000"/>
                          </a:solidFill>
                          <a:effectLst/>
                          <a:latin typeface="Calibri" panose="020F0502020204030204" pitchFamily="34" charset="0"/>
                          <a:ea typeface="+mn-ea"/>
                          <a:cs typeface="Calibri" panose="020F0502020204030204" pitchFamily="34" charset="0"/>
                        </a:rPr>
                        <a:t>viro</a:t>
                      </a: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locks with a trolley axle during the morning on 2nd watch night shift at approximately 05:30. </a:t>
                      </a: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Lack of effective searching and patrolling/ guarding.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Non compliance  with policies and procedures.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Non- monitoring the movement of offenders/ monitors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Non- monitoring the movement of offenders/ monitors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
                          <a:cs typeface="Calibri" panose="020F0502020204030204" pitchFamily="34" charset="0"/>
                        </a:rPr>
                        <a:t>Litigations against the Department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
                          <a:cs typeface="Calibri" panose="020F0502020204030204" pitchFamily="34" charset="0"/>
                        </a:rPr>
                        <a:t>Possible injury and deaths to community</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
                        <a:cs typeface="Calibri" panose="020F0502020204030204" pitchFamily="34" charset="0"/>
                      </a:endParaRPr>
                    </a:p>
                    <a:p>
                      <a:pPr algn="ctr"/>
                      <a:endParaRPr lang="en-US" sz="1400" b="1" dirty="0">
                        <a:solidFill>
                          <a:schemeClr val="bg1"/>
                        </a:solidFill>
                        <a:latin typeface="Calibri" panose="020F0502020204030204" pitchFamily="34" charset="0"/>
                        <a:cs typeface="Calibri" panose="020F0502020204030204" pitchFamily="34" charset="0"/>
                      </a:endParaRPr>
                    </a:p>
                    <a:p>
                      <a:pPr marL="0" marR="0" lvl="0" indent="0" algn="ctr" defTabSz="914331"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a16="http://schemas.microsoft.com/office/drawing/2014/main" xmlns="" val="3418693148"/>
                  </a:ext>
                </a:extLst>
              </a:tr>
              <a:tr h="1165191">
                <a:tc vMerge="1">
                  <a:txBody>
                    <a:bodyPr/>
                    <a:lstStyle/>
                    <a:p>
                      <a:endParaRPr lang="en-ZA"/>
                    </a:p>
                  </a:txBody>
                  <a:tcPr/>
                </a:tc>
                <a:tc vMerge="1">
                  <a:txBody>
                    <a:bodyPr/>
                    <a:lstStyle/>
                    <a:p>
                      <a:endParaRPr lang="en-ZA"/>
                    </a:p>
                  </a:txBody>
                  <a:tcPr/>
                </a:tc>
                <a:tc vMerge="1">
                  <a:txBody>
                    <a:bodyPr/>
                    <a:lstStyle/>
                    <a:p>
                      <a:endParaRPr lang="en-ZA"/>
                    </a:p>
                  </a:txBody>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VEREENIGING CORRECTIONAL CENTRE</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At Vereeniging on 2020-10-31 around 14H50 a monitor who was at agriculture did not return to the centre.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The offender was apprehended on 2021.03.03.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tc>
                <a:tc vMerge="1">
                  <a:txBody>
                    <a:bodyPr/>
                    <a:lstStyle/>
                    <a:p>
                      <a:endParaRPr lang="en-ZA"/>
                    </a:p>
                  </a:txBody>
                  <a:tcPr/>
                </a:tc>
                <a:extLst>
                  <a:ext uri="{0D108BD9-81ED-4DB2-BD59-A6C34878D82A}">
                    <a16:rowId xmlns:a16="http://schemas.microsoft.com/office/drawing/2014/main" xmlns="" val="1558522689"/>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spcAft>
                <a:spcPts val="600"/>
              </a:spcAft>
            </a:pPr>
            <a:r>
              <a:rPr lang="en-US" sz="2400" kern="0" dirty="0">
                <a:latin typeface="+mn-lt"/>
              </a:rPr>
              <a:t>Percentage of inmates who escaped from Correctional Facilities </a:t>
            </a:r>
            <a:endParaRPr lang="en-ZA" sz="3200" kern="0" dirty="0" smtClean="0">
              <a:latin typeface="+mn-lt"/>
            </a:endParaRPr>
          </a:p>
          <a:p>
            <a:endParaRPr lang="en-GB" sz="3200" kern="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47990145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 name="THINKCELLSTATEDONOTDELETE" val="7xKqHXCsmEqpYS9D3W9JOA"/>
</p:tagLst>
</file>

<file path=ppt/theme/theme1.xml><?xml version="1.0" encoding="utf-8"?>
<a:theme xmlns:a="http://schemas.openxmlformats.org/drawingml/2006/main" name="3_Blank">
  <a:themeElements>
    <a:clrScheme name="Blank 1">
      <a:dk1>
        <a:srgbClr val="000000"/>
      </a:dk1>
      <a:lt1>
        <a:srgbClr val="FFFFFF"/>
      </a:lt1>
      <a:dk2>
        <a:srgbClr val="000000"/>
      </a:dk2>
      <a:lt2>
        <a:srgbClr val="7D0900"/>
      </a:lt2>
      <a:accent1>
        <a:srgbClr val="808080"/>
      </a:accent1>
      <a:accent2>
        <a:srgbClr val="A0A0A0"/>
      </a:accent2>
      <a:accent3>
        <a:srgbClr val="FFFFFF"/>
      </a:accent3>
      <a:accent4>
        <a:srgbClr val="000000"/>
      </a:accent4>
      <a:accent5>
        <a:srgbClr val="C0C0C0"/>
      </a:accent5>
      <a:accent6>
        <a:srgbClr val="919191"/>
      </a:accent6>
      <a:hlink>
        <a:srgbClr val="B9B9B9"/>
      </a:hlink>
      <a:folHlink>
        <a:srgbClr val="DCDCDC"/>
      </a:folHlink>
    </a:clrScheme>
    <a:fontScheme name="Blan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Blank 1">
        <a:dk1>
          <a:srgbClr val="000000"/>
        </a:dk1>
        <a:lt1>
          <a:srgbClr val="FFFFFF"/>
        </a:lt1>
        <a:dk2>
          <a:srgbClr val="000000"/>
        </a:dk2>
        <a:lt2>
          <a:srgbClr val="7D0900"/>
        </a:lt2>
        <a:accent1>
          <a:srgbClr val="808080"/>
        </a:accent1>
        <a:accent2>
          <a:srgbClr val="A0A0A0"/>
        </a:accent2>
        <a:accent3>
          <a:srgbClr val="FFFFFF"/>
        </a:accent3>
        <a:accent4>
          <a:srgbClr val="000000"/>
        </a:accent4>
        <a:accent5>
          <a:srgbClr val="C0C0C0"/>
        </a:accent5>
        <a:accent6>
          <a:srgbClr val="919191"/>
        </a:accent6>
        <a:hlink>
          <a:srgbClr val="B9B9B9"/>
        </a:hlink>
        <a:folHlink>
          <a:srgbClr val="DCDCD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Custom 94">
      <a:dk1>
        <a:sysClr val="windowText" lastClr="000000"/>
      </a:dk1>
      <a:lt1>
        <a:sysClr val="window" lastClr="FFFFFF"/>
      </a:lt1>
      <a:dk2>
        <a:srgbClr val="44546A"/>
      </a:dk2>
      <a:lt2>
        <a:srgbClr val="E7E6E6"/>
      </a:lt2>
      <a:accent1>
        <a:srgbClr val="AFABAB"/>
      </a:accent1>
      <a:accent2>
        <a:srgbClr val="E2583D"/>
      </a:accent2>
      <a:accent3>
        <a:srgbClr val="78D2D2"/>
      </a:accent3>
      <a:accent4>
        <a:srgbClr val="3B3939"/>
      </a:accent4>
      <a:accent5>
        <a:srgbClr val="4472C4"/>
      </a:accent5>
      <a:accent6>
        <a:srgbClr val="70AD47"/>
      </a:accent6>
      <a:hlink>
        <a:srgbClr val="0563C1"/>
      </a:hlink>
      <a:folHlink>
        <a:srgbClr val="954F7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38408</TotalTime>
  <Words>3901</Words>
  <Application>Microsoft Office PowerPoint</Application>
  <PresentationFormat>Custom</PresentationFormat>
  <Paragraphs>1097</Paragraphs>
  <Slides>35</Slides>
  <Notes>1</Notes>
  <HiddenSlides>0</HiddenSlides>
  <MMClips>0</MMClips>
  <ScaleCrop>false</ScaleCrop>
  <HeadingPairs>
    <vt:vector size="6" baseType="variant">
      <vt:variant>
        <vt:lpstr>Theme</vt:lpstr>
      </vt:variant>
      <vt:variant>
        <vt:i4>2</vt:i4>
      </vt:variant>
      <vt:variant>
        <vt:lpstr>Embedded OLE Servers</vt:lpstr>
      </vt:variant>
      <vt:variant>
        <vt:i4>0</vt:i4>
      </vt:variant>
      <vt:variant>
        <vt:lpstr>Slide Titles</vt:lpstr>
      </vt:variant>
      <vt:variant>
        <vt:i4>35</vt:i4>
      </vt:variant>
    </vt:vector>
  </HeadingPairs>
  <TitlesOfParts>
    <vt:vector size="37" baseType="lpstr">
      <vt:lpstr>3_Blank</vt:lpstr>
      <vt:lpstr>Office Theme</vt:lpstr>
      <vt:lpstr>PowerPoint Presentation</vt:lpstr>
      <vt:lpstr>PowerPoint Presentation</vt:lpstr>
      <vt:lpstr>Notes to the presentation</vt:lpstr>
      <vt:lpstr>SUMMARY OF OVERALL PERFORMANCE OF THE REGION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Acer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high level vision will be developed which will determine the required operating model…  Scope will include all core elements of DCS</dc:title>
  <dc:creator>Rowan Smyth</dc:creator>
  <cp:lastModifiedBy>Ntungufhadzeni Mafenya</cp:lastModifiedBy>
  <cp:revision>4172</cp:revision>
  <cp:lastPrinted>2021-05-11T09:07:37Z</cp:lastPrinted>
  <dcterms:created xsi:type="dcterms:W3CDTF">2011-05-16T12:44:01Z</dcterms:created>
  <dcterms:modified xsi:type="dcterms:W3CDTF">2021-05-13T19:49:09Z</dcterms:modified>
</cp:coreProperties>
</file>