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ags/tag1.xml" ContentType="application/vnd.openxmlformats-officedocument.presentationml.tags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814" r:id="rId1"/>
    <p:sldMasterId id="2147483855" r:id="rId2"/>
  </p:sldMasterIdLst>
  <p:notesMasterIdLst>
    <p:notesMasterId r:id="rId39"/>
  </p:notesMasterIdLst>
  <p:handoutMasterIdLst>
    <p:handoutMasterId r:id="rId40"/>
  </p:handoutMasterIdLst>
  <p:sldIdLst>
    <p:sldId id="1077" r:id="rId3"/>
    <p:sldId id="1044" r:id="rId4"/>
    <p:sldId id="1008" r:id="rId5"/>
    <p:sldId id="1076" r:id="rId6"/>
    <p:sldId id="1037" r:id="rId7"/>
    <p:sldId id="1017" r:id="rId8"/>
    <p:sldId id="1025" r:id="rId9"/>
    <p:sldId id="1040" r:id="rId10"/>
    <p:sldId id="1045" r:id="rId11"/>
    <p:sldId id="1046" r:id="rId12"/>
    <p:sldId id="1047" r:id="rId13"/>
    <p:sldId id="1030" r:id="rId14"/>
    <p:sldId id="1072" r:id="rId15"/>
    <p:sldId id="1073" r:id="rId16"/>
    <p:sldId id="1074" r:id="rId17"/>
    <p:sldId id="1039" r:id="rId18"/>
    <p:sldId id="1049" r:id="rId19"/>
    <p:sldId id="1050" r:id="rId20"/>
    <p:sldId id="1051" r:id="rId21"/>
    <p:sldId id="1052" r:id="rId22"/>
    <p:sldId id="1053" r:id="rId23"/>
    <p:sldId id="1054" r:id="rId24"/>
    <p:sldId id="1055" r:id="rId25"/>
    <p:sldId id="1056" r:id="rId26"/>
    <p:sldId id="1057" r:id="rId27"/>
    <p:sldId id="1058" r:id="rId28"/>
    <p:sldId id="1059" r:id="rId29"/>
    <p:sldId id="1060" r:id="rId30"/>
    <p:sldId id="1061" r:id="rId31"/>
    <p:sldId id="1062" r:id="rId32"/>
    <p:sldId id="1063" r:id="rId33"/>
    <p:sldId id="1064" r:id="rId34"/>
    <p:sldId id="1007" r:id="rId35"/>
    <p:sldId id="1075" r:id="rId36"/>
    <p:sldId id="1065" r:id="rId37"/>
    <p:sldId id="941" r:id="rId38"/>
  </p:sldIdLst>
  <p:sldSz cx="12192000" cy="6858000"/>
  <p:notesSz cx="7023100" cy="93091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5613" indent="1588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2813" indent="1588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0013" indent="1588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7213" indent="1588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4247" userDrawn="1">
          <p15:clr>
            <a:srgbClr val="A4A3A4"/>
          </p15:clr>
        </p15:guide>
        <p15:guide id="2" orient="horz" pos="3918" userDrawn="1">
          <p15:clr>
            <a:srgbClr val="A4A3A4"/>
          </p15:clr>
        </p15:guide>
        <p15:guide id="3" orient="horz" pos="1159" userDrawn="1">
          <p15:clr>
            <a:srgbClr val="A4A3A4"/>
          </p15:clr>
        </p15:guide>
        <p15:guide id="4" orient="horz" pos="4156" userDrawn="1">
          <p15:clr>
            <a:srgbClr val="A4A3A4"/>
          </p15:clr>
        </p15:guide>
        <p15:guide id="5" pos="3840" userDrawn="1">
          <p15:clr>
            <a:srgbClr val="A4A3A4"/>
          </p15:clr>
        </p15:guide>
        <p15:guide id="6" pos="211" userDrawn="1">
          <p15:clr>
            <a:srgbClr val="A4A3A4"/>
          </p15:clr>
        </p15:guide>
        <p15:guide id="7" pos="746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32" userDrawn="1">
          <p15:clr>
            <a:srgbClr val="A4A3A4"/>
          </p15:clr>
        </p15:guide>
        <p15:guide id="2" pos="2212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26C"/>
    <a:srgbClr val="00CC99"/>
    <a:srgbClr val="009900"/>
    <a:srgbClr val="BCEABC"/>
    <a:srgbClr val="A6E4A6"/>
    <a:srgbClr val="86DA86"/>
    <a:srgbClr val="EBF9EB"/>
    <a:srgbClr val="84D684"/>
    <a:srgbClr val="339966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4239" autoAdjust="0"/>
    <p:restoredTop sz="94127" autoAdjust="0"/>
  </p:normalViewPr>
  <p:slideViewPr>
    <p:cSldViewPr snapToObjects="1">
      <p:cViewPr varScale="1">
        <p:scale>
          <a:sx n="71" d="100"/>
          <a:sy n="71" d="100"/>
        </p:scale>
        <p:origin x="240" y="42"/>
      </p:cViewPr>
      <p:guideLst>
        <p:guide orient="horz" pos="4247"/>
        <p:guide orient="horz" pos="3918"/>
        <p:guide orient="horz" pos="1159"/>
        <p:guide orient="horz" pos="4156"/>
        <p:guide pos="3840"/>
        <p:guide pos="211"/>
        <p:guide pos="746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64" d="100"/>
          <a:sy n="64" d="100"/>
        </p:scale>
        <p:origin x="-2760" y="-114"/>
      </p:cViewPr>
      <p:guideLst>
        <p:guide orient="horz" pos="2932"/>
        <p:guide pos="2212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rgbClr val="00B050"/>
              </a:solidFill>
            </c:spPr>
          </c:dPt>
          <c:dPt>
            <c:idx val="1"/>
            <c:bubble3D val="0"/>
            <c:spPr>
              <a:solidFill>
                <a:srgbClr val="FF0000"/>
              </a:solidFill>
            </c:spPr>
          </c:dPt>
          <c:dPt>
            <c:idx val="2"/>
            <c:bubble3D val="0"/>
            <c:spPr>
              <a:solidFill>
                <a:srgbClr val="FFFF00"/>
              </a:solidFill>
            </c:spPr>
          </c:dPt>
          <c:cat>
            <c:strRef>
              <c:f>Sheet1!$D$4:$E$4</c:f>
              <c:strCache>
                <c:ptCount val="2"/>
                <c:pt idx="0">
                  <c:v>Achieved</c:v>
                </c:pt>
                <c:pt idx="1">
                  <c:v>Not Achieved</c:v>
                </c:pt>
              </c:strCache>
            </c:strRef>
          </c:cat>
          <c:val>
            <c:numRef>
              <c:f>Sheet1!$D$5:$E$5</c:f>
              <c:numCache>
                <c:formatCode>General</c:formatCode>
                <c:ptCount val="2"/>
                <c:pt idx="0">
                  <c:v>19</c:v>
                </c:pt>
                <c:pt idx="1">
                  <c:v>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60637132287343853"/>
          <c:y val="0.25522445292765639"/>
          <c:w val="0.38328954125851161"/>
          <c:h val="0.43824299879709566"/>
        </c:manualLayout>
      </c:layout>
      <c:overlay val="0"/>
      <c:txPr>
        <a:bodyPr/>
        <a:lstStyle/>
        <a:p>
          <a:pPr>
            <a:defRPr sz="1400"/>
          </a:pPr>
          <a:endParaRPr lang="en-US"/>
        </a:p>
      </c:txPr>
    </c:legend>
    <c:plotVisOnly val="1"/>
    <c:dispBlanksAs val="gap"/>
    <c:showDLblsOverMax val="0"/>
  </c:chart>
  <c:externalData r:id="rId2">
    <c:autoUpdate val="0"/>
  </c:externalData>
  <c:userShapes r:id="rId3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0.20389</cdr:x>
      <cdr:y>0.40996</cdr:y>
    </cdr:from>
    <cdr:to>
      <cdr:x>0.25558</cdr:x>
      <cdr:y>0.51258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502655" y="1217712"/>
          <a:ext cx="381000" cy="3048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en-ZA" sz="1100" dirty="0"/>
        </a:p>
      </cdr:txBody>
    </cdr:sp>
  </cdr:relSizeAnchor>
  <cdr:relSizeAnchor xmlns:cdr="http://schemas.openxmlformats.org/drawingml/2006/chartDrawing">
    <cdr:from>
      <cdr:x>0.22456</cdr:x>
      <cdr:y>0.40996</cdr:y>
    </cdr:from>
    <cdr:to>
      <cdr:x>0.34863</cdr:x>
      <cdr:y>0.71781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655055" y="1217712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en-ZA" sz="1100" dirty="0"/>
        </a:p>
      </cdr:txBody>
    </cdr:sp>
  </cdr:relSizeAnchor>
  <cdr:relSizeAnchor xmlns:cdr="http://schemas.openxmlformats.org/drawingml/2006/chartDrawing">
    <cdr:from>
      <cdr:x>0.21423</cdr:x>
      <cdr:y>0.35865</cdr:y>
    </cdr:from>
    <cdr:to>
      <cdr:x>0.29694</cdr:x>
      <cdr:y>0.56388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1578855" y="1065312"/>
          <a:ext cx="609600" cy="6096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en-ZA" sz="1100" dirty="0"/>
        </a:p>
      </cdr:txBody>
    </cdr:sp>
  </cdr:relSizeAnchor>
  <cdr:relSizeAnchor xmlns:cdr="http://schemas.openxmlformats.org/drawingml/2006/chartDrawing">
    <cdr:from>
      <cdr:x>0.38279</cdr:x>
      <cdr:y>0.55331</cdr:y>
    </cdr:from>
    <cdr:to>
      <cdr:x>0.48977</cdr:x>
      <cdr:y>0.72594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2918212" y="1729465"/>
          <a:ext cx="815588" cy="53958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ZA" sz="1800" dirty="0" smtClean="0"/>
            <a:t>81%</a:t>
          </a:r>
          <a:endParaRPr lang="en-ZA" sz="1800" dirty="0"/>
        </a:p>
      </cdr:txBody>
    </cdr:sp>
  </cdr:relSizeAnchor>
  <cdr:relSizeAnchor xmlns:cdr="http://schemas.openxmlformats.org/drawingml/2006/chartDrawing">
    <cdr:from>
      <cdr:x>0.28559</cdr:x>
      <cdr:y>0.23873</cdr:y>
    </cdr:from>
    <cdr:to>
      <cdr:x>0.38128</cdr:x>
      <cdr:y>0.37778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2286000" y="818619"/>
          <a:ext cx="765989" cy="47678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ZA" sz="1800" dirty="0" smtClean="0"/>
            <a:t>19%</a:t>
          </a:r>
          <a:endParaRPr lang="en-ZA" sz="1800" dirty="0"/>
        </a:p>
      </cdr:txBody>
    </cdr:sp>
  </cdr:relSizeAnchor>
  <cdr:relSizeAnchor xmlns:cdr="http://schemas.openxmlformats.org/drawingml/2006/chartDrawing">
    <cdr:from>
      <cdr:x>0.27626</cdr:x>
      <cdr:y>0.12777</cdr:y>
    </cdr:from>
    <cdr:to>
      <cdr:x>0.3383</cdr:x>
      <cdr:y>0.30735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2036055" y="379512"/>
          <a:ext cx="457200" cy="533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en-ZA" sz="1800" dirty="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4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5" y="4"/>
            <a:ext cx="3043649" cy="4648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1" tIns="48321" rIns="96641" bIns="48321" numCol="1" anchor="t" anchorCtr="0" compatLnSpc="1">
            <a:prstTxWarp prst="textNoShape">
              <a:avLst/>
            </a:prstTxWarp>
          </a:bodyPr>
          <a:lstStyle>
            <a:lvl1pPr algn="l" defTabSz="966594">
              <a:lnSpc>
                <a:spcPct val="100000"/>
              </a:lnSpc>
              <a:spcBef>
                <a:spcPct val="0"/>
              </a:spcBef>
              <a:buClrTx/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142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7931" y="4"/>
            <a:ext cx="3043649" cy="4648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1" tIns="48321" rIns="96641" bIns="48321" numCol="1" anchor="t" anchorCtr="0" compatLnSpc="1">
            <a:prstTxWarp prst="textNoShape">
              <a:avLst/>
            </a:prstTxWarp>
          </a:bodyPr>
          <a:lstStyle>
            <a:lvl1pPr algn="r" defTabSz="966594">
              <a:lnSpc>
                <a:spcPct val="100000"/>
              </a:lnSpc>
              <a:spcBef>
                <a:spcPct val="0"/>
              </a:spcBef>
              <a:buClrTx/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142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5" y="8842726"/>
            <a:ext cx="3043649" cy="4648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1" tIns="48321" rIns="96641" bIns="48321" numCol="1" anchor="b" anchorCtr="0" compatLnSpc="1">
            <a:prstTxWarp prst="textNoShape">
              <a:avLst/>
            </a:prstTxWarp>
          </a:bodyPr>
          <a:lstStyle>
            <a:lvl1pPr algn="l" defTabSz="966594">
              <a:lnSpc>
                <a:spcPct val="100000"/>
              </a:lnSpc>
              <a:spcBef>
                <a:spcPct val="0"/>
              </a:spcBef>
              <a:buClrTx/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142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7931" y="8842726"/>
            <a:ext cx="3043649" cy="4648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1" tIns="48321" rIns="96641" bIns="48321" numCol="1" anchor="b" anchorCtr="0" compatLnSpc="1">
            <a:prstTxWarp prst="textNoShape">
              <a:avLst/>
            </a:prstTxWarp>
          </a:bodyPr>
          <a:lstStyle>
            <a:lvl1pPr algn="r" defTabSz="966594">
              <a:lnSpc>
                <a:spcPct val="100000"/>
              </a:lnSpc>
              <a:spcBef>
                <a:spcPct val="0"/>
              </a:spcBef>
              <a:buClrTx/>
              <a:defRPr sz="1300"/>
            </a:lvl1pPr>
          </a:lstStyle>
          <a:p>
            <a:pPr>
              <a:defRPr/>
            </a:pPr>
            <a:fld id="{94C88CBE-E755-4996-AEBD-89E8BD814D1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099756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5" y="4"/>
            <a:ext cx="3043649" cy="4648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1" tIns="48321" rIns="96641" bIns="48321" numCol="1" anchor="t" anchorCtr="0" compatLnSpc="1">
            <a:prstTxWarp prst="textNoShape">
              <a:avLst/>
            </a:prstTxWarp>
          </a:bodyPr>
          <a:lstStyle>
            <a:lvl1pPr algn="l" defTabSz="966594">
              <a:lnSpc>
                <a:spcPct val="100000"/>
              </a:lnSpc>
              <a:spcBef>
                <a:spcPct val="0"/>
              </a:spcBef>
              <a:buClrTx/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7931" y="4"/>
            <a:ext cx="3043649" cy="4648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1" tIns="48321" rIns="96641" bIns="48321" numCol="1" anchor="t" anchorCtr="0" compatLnSpc="1">
            <a:prstTxWarp prst="textNoShape">
              <a:avLst/>
            </a:prstTxWarp>
          </a:bodyPr>
          <a:lstStyle>
            <a:lvl1pPr algn="r" defTabSz="966594">
              <a:lnSpc>
                <a:spcPct val="100000"/>
              </a:lnSpc>
              <a:spcBef>
                <a:spcPct val="0"/>
              </a:spcBef>
              <a:buClrTx/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662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7988" y="698500"/>
            <a:ext cx="6207125" cy="349091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2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2616" y="4422131"/>
            <a:ext cx="5617870" cy="41881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1" tIns="48321" rIns="96641" bIns="4832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5" y="8842726"/>
            <a:ext cx="3043649" cy="4648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1" tIns="48321" rIns="96641" bIns="48321" numCol="1" anchor="b" anchorCtr="0" compatLnSpc="1">
            <a:prstTxWarp prst="textNoShape">
              <a:avLst/>
            </a:prstTxWarp>
          </a:bodyPr>
          <a:lstStyle>
            <a:lvl1pPr algn="l" defTabSz="966594">
              <a:lnSpc>
                <a:spcPct val="100000"/>
              </a:lnSpc>
              <a:spcBef>
                <a:spcPct val="0"/>
              </a:spcBef>
              <a:buClrTx/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7931" y="8842726"/>
            <a:ext cx="3043649" cy="4648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1" tIns="48321" rIns="96641" bIns="48321" numCol="1" anchor="b" anchorCtr="0" compatLnSpc="1">
            <a:prstTxWarp prst="textNoShape">
              <a:avLst/>
            </a:prstTxWarp>
          </a:bodyPr>
          <a:lstStyle>
            <a:lvl1pPr algn="r" defTabSz="966594">
              <a:lnSpc>
                <a:spcPct val="100000"/>
              </a:lnSpc>
              <a:spcBef>
                <a:spcPct val="0"/>
              </a:spcBef>
              <a:buClrTx/>
              <a:defRPr sz="1300"/>
            </a:lvl1pPr>
          </a:lstStyle>
          <a:p>
            <a:pPr>
              <a:defRPr/>
            </a:pPr>
            <a:fld id="{8105FAE8-03D8-4D98-AAFC-7A059A2391E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37001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5826" algn="l" defTabSz="91433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990" algn="l" defTabSz="91433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156" algn="l" defTabSz="91433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321" algn="l" defTabSz="91433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0CE56A3-CE0D-43A0-8814-9EAD3873BAC3}" type="slidenum">
              <a:rPr lang="en-US" smtClean="0">
                <a:solidFill>
                  <a:prstClr val="black"/>
                </a:solidFill>
              </a:rPr>
              <a:pPr/>
              <a:t>0</a:t>
            </a:fld>
            <a:endParaRPr lang="en-US" smtClean="0">
              <a:solidFill>
                <a:prstClr val="black"/>
              </a:solidFill>
            </a:endParaRPr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3050" y="836613"/>
            <a:ext cx="6194425" cy="3484562"/>
          </a:xfrm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7248" y="4715482"/>
            <a:ext cx="4983191" cy="4466002"/>
          </a:xfrm>
          <a:noFill/>
          <a:ln/>
        </p:spPr>
        <p:txBody>
          <a:bodyPr/>
          <a:lstStyle/>
          <a:p>
            <a:pPr eaLnBrk="1" hangingPunct="1"/>
            <a:endParaRPr lang="de-DE" smtClean="0">
              <a:solidFill>
                <a:srgbClr val="000000"/>
              </a:solidFill>
              <a:latin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232830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jpeg"/><Relationship Id="rId4" Type="http://schemas.openxmlformats.org/officeDocument/2006/relationships/oleObject" Target="../embeddings/oleObject1.bin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AutoShape 73"/>
          <p:cNvGraphicFramePr>
            <a:graphicFrameLocks/>
          </p:cNvGraphicFramePr>
          <p:nvPr>
            <p:custDataLst>
              <p:tags r:id="rId2"/>
            </p:custDataLst>
          </p:nvPr>
        </p:nvGraphicFramePr>
        <p:xfrm>
          <a:off x="0" y="0"/>
          <a:ext cx="211667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40" r:id="rId4" imgW="0" imgH="0" progId="">
                  <p:embed/>
                </p:oleObj>
              </mc:Choice>
              <mc:Fallback>
                <p:oleObj r:id="rId4" imgW="0" imgH="0" progId="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211667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66" name="Rectangle 22"/>
          <p:cNvSpPr>
            <a:spLocks noGrp="1" noChangeArrowheads="1"/>
          </p:cNvSpPr>
          <p:nvPr>
            <p:ph type="ctrTitle" sz="quarter"/>
          </p:nvPr>
        </p:nvSpPr>
        <p:spPr>
          <a:xfrm>
            <a:off x="1521888" y="3124202"/>
            <a:ext cx="9148233" cy="401648"/>
          </a:xfrm>
          <a:prstGeom prst="rect">
            <a:avLst/>
          </a:prstGeom>
          <a:ln algn="ctr"/>
        </p:spPr>
        <p:txBody>
          <a:bodyPr anchor="ctr"/>
          <a:lstStyle>
            <a:lvl1pPr algn="ctr">
              <a:defRPr sz="2900"/>
            </a:lvl1pPr>
          </a:lstStyle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6167" name="Rectangle 2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828800" y="4351342"/>
            <a:ext cx="8534400" cy="221599"/>
          </a:xfrm>
          <a:prstGeom prst="rect">
            <a:avLst/>
          </a:prstGeom>
        </p:spPr>
        <p:txBody>
          <a:bodyPr anchor="ctr"/>
          <a:lstStyle>
            <a:lvl1pPr marL="0" indent="0" algn="ctr">
              <a:buFont typeface="Wingdings" pitchFamily="2" charset="2"/>
              <a:buNone/>
              <a:defRPr i="1"/>
            </a:lvl1pPr>
          </a:lstStyle>
          <a:p>
            <a:r>
              <a:rPr lang="en-US" noProof="0" smtClean="0"/>
              <a:t>Click to edit Master subtitle style</a:t>
            </a:r>
            <a:endParaRPr lang="en-GB" noProof="0"/>
          </a:p>
        </p:txBody>
      </p:sp>
      <p:pic>
        <p:nvPicPr>
          <p:cNvPr id="5" name="Picture 6" descr="C:\Users\jmumaw\Desktop\DCS\Pics\Logo.JPG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3201" y="6396039"/>
            <a:ext cx="1816100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422419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8084" y="596901"/>
            <a:ext cx="11529483" cy="276225"/>
          </a:xfrm>
          <a:prstGeom prst="rect">
            <a:avLst/>
          </a:prstGeom>
        </p:spPr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84785" y="2092328"/>
            <a:ext cx="1772793" cy="354558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  <p:pic>
        <p:nvPicPr>
          <p:cNvPr id="5" name="Picture 6" descr="C:\Users\jmumaw\Desktop\DCS\Pics\Logo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3201" y="6396039"/>
            <a:ext cx="1816100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4602238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488243" y="596901"/>
            <a:ext cx="369332" cy="4140200"/>
          </a:xfrm>
          <a:prstGeom prst="rect">
            <a:avLst/>
          </a:prstGeom>
        </p:spPr>
        <p:txBody>
          <a:bodyPr vert="eaVert"/>
          <a:lstStyle/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000805" y="596901"/>
            <a:ext cx="1772793" cy="41402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31612024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8084" y="2092330"/>
            <a:ext cx="11529483" cy="132959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  <p:pic>
        <p:nvPicPr>
          <p:cNvPr id="4" name="Picture 6" descr="C:\Users\jmumaw\Desktop\DCS\Pics\Logo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3201" y="6396039"/>
            <a:ext cx="1816100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7029419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8084" y="2092330"/>
            <a:ext cx="11529483" cy="132959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  <p:pic>
        <p:nvPicPr>
          <p:cNvPr id="4" name="Picture 6" descr="C:\Users\jmumaw\Desktop\DCS\Pics\Logo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3201" y="6396039"/>
            <a:ext cx="1816100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1139627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8084" y="2092330"/>
            <a:ext cx="11529483" cy="132959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  <p:pic>
        <p:nvPicPr>
          <p:cNvPr id="4" name="Picture 6" descr="C:\Users\jmumaw\Desktop\DCS\Pics\Logo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3201" y="6396039"/>
            <a:ext cx="1816100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7006716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C:\Users\jmumaw\Desktop\DCS\Pics\Logo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00651" y="1"/>
            <a:ext cx="1816100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8084" y="596901"/>
            <a:ext cx="11529483" cy="276225"/>
          </a:xfrm>
          <a:prstGeom prst="rect">
            <a:avLst/>
          </a:prstGeom>
        </p:spPr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8084" y="2092330"/>
            <a:ext cx="11529483" cy="132959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12686027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DB6A2AF-CE8A-4052-9E11-5A33A14BD12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80BC8BDE-2CDB-4D06-BB98-EFB2EA75D8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71EFF71A-9358-4B52-8F69-D818A29988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EA062-DD63-490A-B8E6-ECEBD6CA674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1F9A7F1-AF4A-4435-83B7-9FD02E3B17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21A303C-E75C-4CB2-B059-CDCB87FAF8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D1549-1324-4EFF-87C0-B692114AC8D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434492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52D422B-ED00-40B0-9165-87546F8A16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A960440-5F7E-4060-A858-F632AB3D5F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2DE873D-DFB9-4985-8BF9-F11835D4CA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EA062-DD63-490A-B8E6-ECEBD6CA674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CD25987-3B62-444F-836C-52217B2B36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99C289B-B3FB-499F-8C27-2F4BB1DF23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D1549-1324-4EFF-87C0-B692114AC8D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69640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9ED5997-2C5C-475E-872C-553B60F658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A6B594CB-B266-4610-9584-5998A4742F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685AC40-F003-4FA9-A42C-BFFD1131BA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EA062-DD63-490A-B8E6-ECEBD6CA674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8B438BE5-E698-48C8-BC01-73323E730E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D9CC469D-2098-45FC-A204-48FD368472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D1549-1324-4EFF-87C0-B692114AC8D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132591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2E4FF29-24FF-4DE5-ADB9-9A804AF448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898DA1E-348D-4E37-848E-E68E9F06AC5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3771B82F-C8CB-4287-8AE0-4CBB4CA41C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C1A0E6C2-3321-45C3-AB18-326A30EF32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EA062-DD63-490A-B8E6-ECEBD6CA674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DE729858-C3DE-4AC6-888E-33B4C60408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2C8D0C1C-5108-4F61-8F4F-82344E0E25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D1549-1324-4EFF-87C0-B692114AC8D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49188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8084" y="2092330"/>
            <a:ext cx="11529483" cy="132959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  <p:pic>
        <p:nvPicPr>
          <p:cNvPr id="5" name="Picture 6" descr="C:\Users\jmumaw\Desktop\DCS\Pics\Logo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3201" y="6396039"/>
            <a:ext cx="1816100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23790547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A4F2DEA-EB9C-42C7-BFC0-CE95332687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48A942AE-40AA-4307-9C2C-0814D10389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C2A15E67-9C61-4678-8924-1F2A98D2A6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48F47BDE-0CA5-4AC0-9774-66333A03207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F4F71CA5-160B-453D-AC4C-E5A8683CD3B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E000ECAD-1DC0-4DB8-B23F-2978DA2F7F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EA062-DD63-490A-B8E6-ECEBD6CA674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D5904712-6C20-43C7-BCC8-45796173AF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294997E3-7A47-4FD1-BF6C-E9F8C29D15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D1549-1324-4EFF-87C0-B692114AC8D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65432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3650026-D873-40BB-8914-E0C241D919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70E8D620-46AF-4A8A-813F-7F131B4A93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EA062-DD63-490A-B8E6-ECEBD6CA674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C0AC39B4-11C7-47A4-8F28-647004B924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19310B8E-38B6-4D4D-B39F-3BF1159EAA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D1549-1324-4EFF-87C0-B692114AC8D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112264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B770769F-807C-4E43-BB3A-690A3E8624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EA062-DD63-490A-B8E6-ECEBD6CA674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5DC89C88-05E9-491E-BDFB-6B854351DC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8584F9D3-83AC-4455-AEBE-6F04076F5D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D1549-1324-4EFF-87C0-B692114AC8D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065713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5913A89-D4A0-487D-A149-C9511B1EDB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9402240-6504-4AE9-83C4-538754923F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473F8497-C477-4825-B17D-5CF8B62B870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224D6A41-4772-4D52-AE79-7A6CFB4D75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EA062-DD63-490A-B8E6-ECEBD6CA674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A8BC2376-8C81-4D02-ABFA-CF217512AB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7AFDEF3E-6D04-4CA1-B76A-1CBDF7DDDE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D1549-1324-4EFF-87C0-B692114AC8D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93916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6778F86-49DF-434F-A916-CCFADFF83D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B2ED303B-92A4-4D0B-89F0-E639F369E42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733CEC67-1110-4B8B-98F4-CF156268B63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D3D3C3E4-F4A6-412E-8CE9-25BA63237B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EA062-DD63-490A-B8E6-ECEBD6CA674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18EA047C-50CA-48A9-BB35-8C6233FBF8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925DFE21-9CD8-49CC-AF1B-BDE1011423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D1549-1324-4EFF-87C0-B692114AC8D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788649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0869B78-F27F-495B-A2C2-2793284F6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07064751-C514-4419-85E0-DFFC94D1DFC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3053D27-EB3C-4610-8A69-DCC125D37F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EA062-DD63-490A-B8E6-ECEBD6CA674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545A532C-1325-482A-9DEB-DDFA0FCBEE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8D36A21A-59B8-469A-9D91-EEE5988A2F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D1549-1324-4EFF-87C0-B692114AC8D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116640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1F475ECF-C99D-4889-88D7-F7E198685AF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03439734-D441-499E-B507-BC7A82D1A1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565E774-C302-49D4-9659-E21D0FDEA2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EA062-DD63-490A-B8E6-ECEBD6CA674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97F6840-67C3-4206-A20E-75019B3C2B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DDBE94B-D67A-44B7-923C-887C094513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D1549-1324-4EFF-87C0-B692114AC8D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43415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2"/>
            <a:ext cx="10363200" cy="1080296"/>
          </a:xfrm>
          <a:prstGeom prst="rect">
            <a:avLst/>
          </a:prstGeom>
        </p:spPr>
        <p:txBody>
          <a:bodyPr/>
          <a:lstStyle>
            <a:lvl1pPr algn="ctr">
              <a:defRPr sz="3900" b="1" cap="all"/>
            </a:lvl1pPr>
          </a:lstStyle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8"/>
            <a:ext cx="10363200" cy="276999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2000"/>
            </a:lvl1pPr>
            <a:lvl2pPr marL="457165" indent="0">
              <a:buNone/>
              <a:defRPr sz="1800"/>
            </a:lvl2pPr>
            <a:lvl3pPr marL="914331" indent="0">
              <a:buNone/>
              <a:defRPr sz="1600"/>
            </a:lvl3pPr>
            <a:lvl4pPr marL="1371495" indent="0">
              <a:buNone/>
              <a:defRPr sz="1400"/>
            </a:lvl4pPr>
            <a:lvl5pPr marL="1828660" indent="0">
              <a:buNone/>
              <a:defRPr sz="1400"/>
            </a:lvl5pPr>
            <a:lvl6pPr marL="2285826" indent="0">
              <a:buNone/>
              <a:defRPr sz="1400"/>
            </a:lvl6pPr>
            <a:lvl7pPr marL="2742990" indent="0">
              <a:buNone/>
              <a:defRPr sz="1400"/>
            </a:lvl7pPr>
            <a:lvl8pPr marL="3200156" indent="0">
              <a:buNone/>
              <a:defRPr sz="1400"/>
            </a:lvl8pPr>
            <a:lvl9pPr marL="3657321" indent="0">
              <a:buNone/>
              <a:defRPr sz="1400"/>
            </a:lvl9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043578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8084" y="596901"/>
            <a:ext cx="11529483" cy="276225"/>
          </a:xfrm>
          <a:prstGeom prst="rect">
            <a:avLst/>
          </a:prstGeom>
        </p:spPr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28084" y="2092329"/>
            <a:ext cx="5662083" cy="2188291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3367" y="2092329"/>
            <a:ext cx="5664200" cy="2188291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  <p:pic>
        <p:nvPicPr>
          <p:cNvPr id="6" name="Picture 6" descr="C:\Users\jmumaw\Desktop\DCS\Pics\Logo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3201" y="6396039"/>
            <a:ext cx="1816100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9644027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609605"/>
            <a:ext cx="11582400" cy="27699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535118"/>
            <a:ext cx="5691717" cy="66479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165" indent="0">
              <a:buNone/>
              <a:defRPr sz="2000" b="1"/>
            </a:lvl2pPr>
            <a:lvl3pPr marL="914331" indent="0">
              <a:buNone/>
              <a:defRPr sz="1800" b="1"/>
            </a:lvl3pPr>
            <a:lvl4pPr marL="1371495" indent="0">
              <a:buNone/>
              <a:defRPr sz="1600" b="1"/>
            </a:lvl4pPr>
            <a:lvl5pPr marL="1828660" indent="0">
              <a:buNone/>
              <a:defRPr sz="1600" b="1"/>
            </a:lvl5pPr>
            <a:lvl6pPr marL="2285826" indent="0">
              <a:buNone/>
              <a:defRPr sz="1600" b="1"/>
            </a:lvl6pPr>
            <a:lvl7pPr marL="2742990" indent="0">
              <a:buNone/>
              <a:defRPr sz="1600" b="1"/>
            </a:lvl7pPr>
            <a:lvl8pPr marL="3200156" indent="0">
              <a:buNone/>
              <a:defRPr sz="1600" b="1"/>
            </a:lvl8pPr>
            <a:lvl9pPr marL="3657321" indent="0">
              <a:buNone/>
              <a:defRPr sz="1600" b="1"/>
            </a:lvl9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4800" y="2174876"/>
            <a:ext cx="5691717" cy="1895904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3" y="1535118"/>
            <a:ext cx="5693833" cy="66479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165" indent="0">
              <a:buNone/>
              <a:defRPr sz="2000" b="1"/>
            </a:lvl2pPr>
            <a:lvl3pPr marL="914331" indent="0">
              <a:buNone/>
              <a:defRPr sz="1800" b="1"/>
            </a:lvl3pPr>
            <a:lvl4pPr marL="1371495" indent="0">
              <a:buNone/>
              <a:defRPr sz="1600" b="1"/>
            </a:lvl4pPr>
            <a:lvl5pPr marL="1828660" indent="0">
              <a:buNone/>
              <a:defRPr sz="1600" b="1"/>
            </a:lvl5pPr>
            <a:lvl6pPr marL="2285826" indent="0">
              <a:buNone/>
              <a:defRPr sz="1600" b="1"/>
            </a:lvl6pPr>
            <a:lvl7pPr marL="2742990" indent="0">
              <a:buNone/>
              <a:defRPr sz="1600" b="1"/>
            </a:lvl7pPr>
            <a:lvl8pPr marL="3200156" indent="0">
              <a:buNone/>
              <a:defRPr sz="1600" b="1"/>
            </a:lvl8pPr>
            <a:lvl9pPr marL="3657321" indent="0">
              <a:buNone/>
              <a:defRPr sz="1600" b="1"/>
            </a:lvl9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3" y="2174876"/>
            <a:ext cx="5693833" cy="1895904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  <p:pic>
        <p:nvPicPr>
          <p:cNvPr id="8" name="Picture 6" descr="C:\Users\jmumaw\Desktop\DCS\Pics\Logo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3201" y="6396039"/>
            <a:ext cx="1816100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2311975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8084" y="596901"/>
            <a:ext cx="11529483" cy="276225"/>
          </a:xfrm>
          <a:prstGeom prst="rect">
            <a:avLst/>
          </a:prstGeom>
        </p:spPr>
        <p:txBody>
          <a:bodyPr/>
          <a:lstStyle/>
          <a:p>
            <a:r>
              <a:rPr lang="en-US" noProof="0" dirty="0" smtClean="0"/>
              <a:t>Click to edit Master title style</a:t>
            </a:r>
            <a:endParaRPr lang="en-GB" noProof="0" dirty="0"/>
          </a:p>
        </p:txBody>
      </p:sp>
      <p:pic>
        <p:nvPicPr>
          <p:cNvPr id="4" name="Picture 6" descr="C:\Users\jmumaw\Desktop\DCS\Pics\Logo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3201" y="6396039"/>
            <a:ext cx="1816100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422869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472255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6" y="623887"/>
            <a:ext cx="4011084" cy="55399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5" y="623888"/>
            <a:ext cx="6815667" cy="2517612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6" y="1785942"/>
            <a:ext cx="4011084" cy="19943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165" indent="0">
              <a:buNone/>
              <a:defRPr sz="1200"/>
            </a:lvl2pPr>
            <a:lvl3pPr marL="914331" indent="0">
              <a:buNone/>
              <a:defRPr sz="1000"/>
            </a:lvl3pPr>
            <a:lvl4pPr marL="1371495" indent="0">
              <a:buNone/>
              <a:defRPr sz="900"/>
            </a:lvl4pPr>
            <a:lvl5pPr marL="1828660" indent="0">
              <a:buNone/>
              <a:defRPr sz="900"/>
            </a:lvl5pPr>
            <a:lvl6pPr marL="2285826" indent="0">
              <a:buNone/>
              <a:defRPr sz="900"/>
            </a:lvl6pPr>
            <a:lvl7pPr marL="2742990" indent="0">
              <a:buNone/>
              <a:defRPr sz="900"/>
            </a:lvl7pPr>
            <a:lvl8pPr marL="3200156" indent="0">
              <a:buNone/>
              <a:defRPr sz="900"/>
            </a:lvl8pPr>
            <a:lvl9pPr marL="3657321" indent="0">
              <a:buNone/>
              <a:defRPr sz="900"/>
            </a:lvl9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  <p:pic>
        <p:nvPicPr>
          <p:cNvPr id="6" name="Picture 6" descr="C:\Users\jmumaw\Desktop\DCS\Pics\Logo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3201" y="6396039"/>
            <a:ext cx="1816100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7578404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5"/>
            <a:ext cx="7315200" cy="276999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4319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165" indent="0">
              <a:buNone/>
              <a:defRPr sz="2800"/>
            </a:lvl2pPr>
            <a:lvl3pPr marL="914331" indent="0">
              <a:buNone/>
              <a:defRPr sz="2400"/>
            </a:lvl3pPr>
            <a:lvl4pPr marL="1371495" indent="0">
              <a:buNone/>
              <a:defRPr sz="2000"/>
            </a:lvl4pPr>
            <a:lvl5pPr marL="1828660" indent="0">
              <a:buNone/>
              <a:defRPr sz="2000"/>
            </a:lvl5pPr>
            <a:lvl6pPr marL="2285826" indent="0">
              <a:buNone/>
              <a:defRPr sz="2000"/>
            </a:lvl6pPr>
            <a:lvl7pPr marL="2742990" indent="0">
              <a:buNone/>
              <a:defRPr sz="2000"/>
            </a:lvl7pPr>
            <a:lvl8pPr marL="3200156" indent="0">
              <a:buNone/>
              <a:defRPr sz="2000"/>
            </a:lvl8pPr>
            <a:lvl9pPr marL="3657321" indent="0">
              <a:buNone/>
              <a:defRPr sz="2000"/>
            </a:lvl9pPr>
          </a:lstStyle>
          <a:p>
            <a:pPr lvl="0"/>
            <a:r>
              <a:rPr lang="en-US" noProof="0" dirty="0" smtClean="0"/>
              <a:t>Click icon to add picture</a:t>
            </a:r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42"/>
            <a:ext cx="7315200" cy="19943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165" indent="0">
              <a:buNone/>
              <a:defRPr sz="1200"/>
            </a:lvl2pPr>
            <a:lvl3pPr marL="914331" indent="0">
              <a:buNone/>
              <a:defRPr sz="1000"/>
            </a:lvl3pPr>
            <a:lvl4pPr marL="1371495" indent="0">
              <a:buNone/>
              <a:defRPr sz="900"/>
            </a:lvl4pPr>
            <a:lvl5pPr marL="1828660" indent="0">
              <a:buNone/>
              <a:defRPr sz="900"/>
            </a:lvl5pPr>
            <a:lvl6pPr marL="2285826" indent="0">
              <a:buNone/>
              <a:defRPr sz="900"/>
            </a:lvl6pPr>
            <a:lvl7pPr marL="2742990" indent="0">
              <a:buNone/>
              <a:defRPr sz="900"/>
            </a:lvl7pPr>
            <a:lvl8pPr marL="3200156" indent="0">
              <a:buNone/>
              <a:defRPr sz="900"/>
            </a:lvl8pPr>
            <a:lvl9pPr marL="3657321" indent="0">
              <a:buNone/>
              <a:defRPr sz="900"/>
            </a:lvl9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  <p:pic>
        <p:nvPicPr>
          <p:cNvPr id="6" name="Picture 6" descr="C:\Users\jmumaw\Desktop\DCS\Pics\Logo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3201" y="6396039"/>
            <a:ext cx="1816100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752403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Rectangle 28"/>
          <p:cNvSpPr>
            <a:spLocks noChangeArrowheads="1"/>
          </p:cNvSpPr>
          <p:nvPr/>
        </p:nvSpPr>
        <p:spPr bwMode="auto">
          <a:xfrm>
            <a:off x="11533717" y="6705601"/>
            <a:ext cx="353483" cy="1381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r" eaLnBrk="0" hangingPunct="0">
              <a:defRPr/>
            </a:pPr>
            <a:fld id="{851172FB-5EEA-4105-882C-8D3DDB9655BA}" type="slidenum">
              <a:rPr lang="en-GB" sz="900">
                <a:solidFill>
                  <a:srgbClr val="77787B"/>
                </a:solidFill>
              </a:rPr>
              <a:pPr algn="r" eaLnBrk="0" hangingPunct="0">
                <a:defRPr/>
              </a:pPr>
              <a:t>‹#›</a:t>
            </a:fld>
            <a:endParaRPr lang="en-GB" sz="900" dirty="0">
              <a:solidFill>
                <a:srgbClr val="77787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25990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5" r:id="rId1"/>
    <p:sldLayoutId id="2147483816" r:id="rId2"/>
    <p:sldLayoutId id="2147483817" r:id="rId3"/>
    <p:sldLayoutId id="2147483818" r:id="rId4"/>
    <p:sldLayoutId id="2147483819" r:id="rId5"/>
    <p:sldLayoutId id="2147483820" r:id="rId6"/>
    <p:sldLayoutId id="2147483821" r:id="rId7"/>
    <p:sldLayoutId id="2147483822" r:id="rId8"/>
    <p:sldLayoutId id="2147483823" r:id="rId9"/>
    <p:sldLayoutId id="2147483824" r:id="rId10"/>
    <p:sldLayoutId id="2147483825" r:id="rId11"/>
    <p:sldLayoutId id="2147483853" r:id="rId12"/>
    <p:sldLayoutId id="2147483854" r:id="rId13"/>
    <p:sldLayoutId id="2147483851" r:id="rId14"/>
    <p:sldLayoutId id="2147483867" r:id="rId15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cs typeface="Arial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cs typeface="Arial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cs typeface="Arial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cs typeface="Arial" charset="0"/>
        </a:defRPr>
      </a:lvl5pPr>
      <a:lvl6pPr marL="457165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  <a:cs typeface="Arial" charset="0"/>
        </a:defRPr>
      </a:lvl6pPr>
      <a:lvl7pPr marL="914331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  <a:cs typeface="Arial" charset="0"/>
        </a:defRPr>
      </a:lvl7pPr>
      <a:lvl8pPr marL="1371495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  <a:cs typeface="Arial" charset="0"/>
        </a:defRPr>
      </a:lvl8pPr>
      <a:lvl9pPr marL="182866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266700" indent="-266700" algn="l" rtl="0" eaLnBrk="0" fontAlgn="base" hangingPunct="0">
        <a:lnSpc>
          <a:spcPct val="90000"/>
        </a:lnSpc>
        <a:spcBef>
          <a:spcPct val="90000"/>
        </a:spcBef>
        <a:spcAft>
          <a:spcPct val="0"/>
        </a:spcAft>
        <a:buClr>
          <a:schemeClr val="bg2"/>
        </a:buClr>
        <a:buFont typeface="Wingdings" pitchFamily="2" charset="2"/>
        <a:buChar char="n"/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458788" indent="-188913" algn="l" rtl="0" eaLnBrk="0" fontAlgn="base" hangingPunct="0">
        <a:lnSpc>
          <a:spcPct val="90000"/>
        </a:lnSpc>
        <a:spcBef>
          <a:spcPct val="50000"/>
        </a:spcBef>
        <a:spcAft>
          <a:spcPct val="0"/>
        </a:spcAft>
        <a:buClr>
          <a:schemeClr val="bg2"/>
        </a:buClr>
        <a:buFont typeface="Arial" charset="0"/>
        <a:buChar char="•"/>
        <a:defRPr sz="1600">
          <a:solidFill>
            <a:schemeClr val="tx1"/>
          </a:solidFill>
          <a:latin typeface="+mn-lt"/>
          <a:cs typeface="+mn-cs"/>
        </a:defRPr>
      </a:lvl2pPr>
      <a:lvl3pPr marL="623888" indent="-161925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chemeClr val="bg2"/>
        </a:buClr>
        <a:buFont typeface="Arial" charset="0"/>
        <a:buChar char="–"/>
        <a:defRPr sz="1600">
          <a:solidFill>
            <a:schemeClr val="tx1"/>
          </a:solidFill>
          <a:latin typeface="+mn-lt"/>
          <a:cs typeface="+mn-cs"/>
        </a:defRPr>
      </a:lvl3pPr>
      <a:lvl4pPr marL="793750" indent="-166688" algn="l" rtl="0" eaLnBrk="0" fontAlgn="base" hangingPunct="0">
        <a:lnSpc>
          <a:spcPct val="90000"/>
        </a:lnSpc>
        <a:spcBef>
          <a:spcPct val="10000"/>
        </a:spcBef>
        <a:spcAft>
          <a:spcPct val="0"/>
        </a:spcAft>
        <a:buClr>
          <a:schemeClr val="bg2"/>
        </a:buClr>
        <a:buFont typeface="Arial" charset="0"/>
        <a:buChar char="-"/>
        <a:defRPr sz="1600">
          <a:solidFill>
            <a:schemeClr val="tx1"/>
          </a:solidFill>
          <a:latin typeface="+mn-lt"/>
          <a:cs typeface="+mn-cs"/>
        </a:defRPr>
      </a:lvl4pPr>
      <a:lvl5pPr marL="955675" indent="-15875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>
          <a:schemeClr val="bg2"/>
        </a:buClr>
        <a:buFont typeface="Arial" charset="0"/>
        <a:buChar char="­"/>
        <a:defRPr sz="1600">
          <a:solidFill>
            <a:schemeClr val="tx1"/>
          </a:solidFill>
          <a:latin typeface="+mn-lt"/>
          <a:cs typeface="+mn-cs"/>
        </a:defRPr>
      </a:lvl5pPr>
      <a:lvl6pPr marL="1414356" indent="-160326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buClr>
          <a:schemeClr val="bg2"/>
        </a:buClr>
        <a:buFont typeface="Arial" charset="0"/>
        <a:buChar char="­"/>
        <a:defRPr sz="1600">
          <a:solidFill>
            <a:schemeClr val="tx1"/>
          </a:solidFill>
          <a:latin typeface="+mn-lt"/>
          <a:cs typeface="+mn-cs"/>
        </a:defRPr>
      </a:lvl6pPr>
      <a:lvl7pPr marL="1871520" indent="-160326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buClr>
          <a:schemeClr val="bg2"/>
        </a:buClr>
        <a:buFont typeface="Arial" charset="0"/>
        <a:buChar char="­"/>
        <a:defRPr sz="1600">
          <a:solidFill>
            <a:schemeClr val="tx1"/>
          </a:solidFill>
          <a:latin typeface="+mn-lt"/>
          <a:cs typeface="+mn-cs"/>
        </a:defRPr>
      </a:lvl7pPr>
      <a:lvl8pPr marL="2328685" indent="-160326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buClr>
          <a:schemeClr val="bg2"/>
        </a:buClr>
        <a:buFont typeface="Arial" charset="0"/>
        <a:buChar char="­"/>
        <a:defRPr sz="1600">
          <a:solidFill>
            <a:schemeClr val="tx1"/>
          </a:solidFill>
          <a:latin typeface="+mn-lt"/>
          <a:cs typeface="+mn-cs"/>
        </a:defRPr>
      </a:lvl8pPr>
      <a:lvl9pPr marL="2785851" indent="-160326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buClr>
          <a:schemeClr val="bg2"/>
        </a:buClr>
        <a:buFont typeface="Arial" charset="0"/>
        <a:buChar char="­"/>
        <a:defRPr sz="16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33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65" algn="l" defTabSz="91433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31" algn="l" defTabSz="91433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95" algn="l" defTabSz="91433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60" algn="l" defTabSz="91433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26" algn="l" defTabSz="91433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90" algn="l" defTabSz="91433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156" algn="l" defTabSz="91433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321" algn="l" defTabSz="91433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280F6169-38FE-4D43-931B-75DCBAF30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0D67E026-CA9D-4CE7-8F50-786D9315F1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B87351D-0748-4ECA-8FA1-525802B73D6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D92EA062-DD63-490A-B8E6-ECEBD6CA674D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Verdana" panose="020B060403050404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5/9/2021</a:t>
            </a:fld>
            <a:endParaRPr lang="en-US">
              <a:solidFill>
                <a:prstClr val="black">
                  <a:tint val="75000"/>
                </a:prstClr>
              </a:solidFill>
              <a:latin typeface="Verdana" panose="020B0604030504040204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D3C33111-923A-4592-97A8-3CFB72DB7DB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Verdana" panose="020B0604030504040204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B40A99A5-B9C1-4B3F-B652-92C5DD77A43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DBDD1549-1324-4EFF-87C0-B692114AC8D2}" type="slidenum">
              <a:rPr lang="en-US" smtClean="0">
                <a:solidFill>
                  <a:prstClr val="black">
                    <a:tint val="75000"/>
                  </a:prstClr>
                </a:solidFill>
                <a:latin typeface="Verdana" panose="020B060403050404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Verdana" panose="020B0604030504040204"/>
            </a:endParaRPr>
          </a:p>
        </p:txBody>
      </p:sp>
    </p:spTree>
    <p:extLst>
      <p:ext uri="{BB962C8B-B14F-4D97-AF65-F5344CB8AC3E}">
        <p14:creationId xmlns:p14="http://schemas.microsoft.com/office/powerpoint/2010/main" val="26685308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6" r:id="rId1"/>
    <p:sldLayoutId id="2147483857" r:id="rId2"/>
    <p:sldLayoutId id="2147483858" r:id="rId3"/>
    <p:sldLayoutId id="2147483859" r:id="rId4"/>
    <p:sldLayoutId id="2147483860" r:id="rId5"/>
    <p:sldLayoutId id="2147483861" r:id="rId6"/>
    <p:sldLayoutId id="2147483862" r:id="rId7"/>
    <p:sldLayoutId id="2147483863" r:id="rId8"/>
    <p:sldLayoutId id="2147483864" r:id="rId9"/>
    <p:sldLayoutId id="2147483865" r:id="rId10"/>
    <p:sldLayoutId id="214748386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lide1 Template_1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700"/>
            <a:ext cx="121793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03404" y="914400"/>
            <a:ext cx="596879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kern="0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NATIONAL MANAGEMENT QUARTERLY</a:t>
            </a:r>
          </a:p>
          <a:p>
            <a:pPr algn="ctr"/>
            <a:r>
              <a:rPr lang="en-US" sz="3600" b="1" kern="0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PERFORMANCE </a:t>
            </a:r>
            <a:r>
              <a:rPr lang="en-US" sz="3600" b="1" kern="0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REVIEW (Q4) </a:t>
            </a:r>
            <a:endParaRPr lang="en-US" sz="3600" b="1" kern="0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  <a:cs typeface="Arial"/>
            </a:endParaRPr>
          </a:p>
          <a:p>
            <a:pPr algn="ctr"/>
            <a:endParaRPr lang="en-US" sz="3600" b="1" kern="0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  <a:cs typeface="Arial"/>
            </a:endParaRPr>
          </a:p>
          <a:p>
            <a:pPr algn="ctr"/>
            <a:r>
              <a:rPr lang="en-US" sz="3600" b="1" kern="0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GAUTENG </a:t>
            </a:r>
            <a:r>
              <a:rPr lang="en-US" sz="3600" b="1" kern="0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REGION</a:t>
            </a:r>
            <a:endParaRPr lang="en-US" sz="3600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371600" y="4970810"/>
            <a:ext cx="351089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kern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Arial"/>
              </a:rPr>
              <a:t>Date: 17 May 2021</a:t>
            </a:r>
            <a:endParaRPr lang="en-US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7418919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Top Corners Rounded 60">
            <a:extLst>
              <a:ext uri="{FF2B5EF4-FFF2-40B4-BE49-F238E27FC236}">
                <a16:creationId xmlns:a16="http://schemas.microsoft.com/office/drawing/2014/main" xmlns="" id="{935013CF-ED1D-4C99-9BBC-342742B95A80}"/>
              </a:ext>
            </a:extLst>
          </p:cNvPr>
          <p:cNvSpPr/>
          <p:nvPr/>
        </p:nvSpPr>
        <p:spPr>
          <a:xfrm rot="5400000">
            <a:off x="5384334" y="-5367666"/>
            <a:ext cx="1440000" cy="12175331"/>
          </a:xfrm>
          <a:prstGeom prst="round2SameRect">
            <a:avLst>
              <a:gd name="adj1" fmla="val 23278"/>
              <a:gd name="adj2" fmla="val 0"/>
            </a:avLst>
          </a:prstGeom>
          <a:gradFill flip="none" rotWithShape="1">
            <a:gsLst>
              <a:gs pos="100000">
                <a:srgbClr val="00CC99">
                  <a:alpha val="67000"/>
                  <a:lumMod val="92000"/>
                </a:srgbClr>
              </a:gs>
              <a:gs pos="30000">
                <a:srgbClr val="006600">
                  <a:alpha val="75000"/>
                </a:srgbClr>
              </a:gs>
              <a:gs pos="59000">
                <a:srgbClr val="009900">
                  <a:alpha val="71000"/>
                </a:srgbClr>
              </a:gs>
            </a:gsLst>
            <a:lin ang="162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 kern="0">
              <a:solidFill>
                <a:prstClr val="white"/>
              </a:solidFill>
              <a:latin typeface="Calibri Ligh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-228600" y="1500598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800" b="1" kern="0" dirty="0">
                <a:solidFill>
                  <a:prstClr val="black"/>
                </a:solidFill>
              </a:rPr>
              <a:t>     </a:t>
            </a:r>
            <a:r>
              <a:rPr lang="en-GB" sz="1800" b="1" kern="0" dirty="0" smtClean="0">
                <a:solidFill>
                  <a:prstClr val="black"/>
                </a:solidFill>
              </a:rPr>
              <a:t>3. </a:t>
            </a:r>
            <a:r>
              <a:rPr lang="en-GB" sz="1800" b="1" kern="0" dirty="0">
                <a:solidFill>
                  <a:prstClr val="black"/>
                </a:solidFill>
              </a:rPr>
              <a:t>SOURCE OF </a:t>
            </a:r>
            <a:r>
              <a:rPr lang="en-GB" sz="1800" b="1" kern="0" dirty="0" smtClean="0">
                <a:solidFill>
                  <a:prstClr val="black"/>
                </a:solidFill>
              </a:rPr>
              <a:t>UNDER-ACHIEVEMENT AT CORRECTIONAL CENTRE LEVEL</a:t>
            </a:r>
            <a:endParaRPr lang="en-ZA" sz="1800" b="1" kern="0" dirty="0">
              <a:solidFill>
                <a:prstClr val="black"/>
              </a:solidFill>
            </a:endParaRP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6993027"/>
              </p:ext>
            </p:extLst>
          </p:nvPr>
        </p:nvGraphicFramePr>
        <p:xfrm>
          <a:off x="215900" y="1930528"/>
          <a:ext cx="11823700" cy="4459605"/>
        </p:xfrm>
        <a:graphic>
          <a:graphicData uri="http://schemas.openxmlformats.org/drawingml/2006/table">
            <a:tbl>
              <a:tblPr firstRow="1" bandRow="1"/>
              <a:tblGrid>
                <a:gridCol w="1689100">
                  <a:extLst>
                    <a:ext uri="{9D8B030D-6E8A-4147-A177-3AD203B41FA5}">
                      <a16:colId xmlns:a16="http://schemas.microsoft.com/office/drawing/2014/main" xmlns="" val="3171785473"/>
                    </a:ext>
                  </a:extLst>
                </a:gridCol>
                <a:gridCol w="1689100">
                  <a:extLst>
                    <a:ext uri="{9D8B030D-6E8A-4147-A177-3AD203B41FA5}">
                      <a16:colId xmlns:a16="http://schemas.microsoft.com/office/drawing/2014/main" xmlns="" val="3307568538"/>
                    </a:ext>
                  </a:extLst>
                </a:gridCol>
                <a:gridCol w="1689100">
                  <a:extLst>
                    <a:ext uri="{9D8B030D-6E8A-4147-A177-3AD203B41FA5}">
                      <a16:colId xmlns:a16="http://schemas.microsoft.com/office/drawing/2014/main" xmlns="" val="3177246977"/>
                    </a:ext>
                  </a:extLst>
                </a:gridCol>
                <a:gridCol w="1346200">
                  <a:extLst>
                    <a:ext uri="{9D8B030D-6E8A-4147-A177-3AD203B41FA5}">
                      <a16:colId xmlns:a16="http://schemas.microsoft.com/office/drawing/2014/main" xmlns="" val="1905890460"/>
                    </a:ext>
                  </a:extLst>
                </a:gridCol>
                <a:gridCol w="2209800">
                  <a:extLst>
                    <a:ext uri="{9D8B030D-6E8A-4147-A177-3AD203B41FA5}">
                      <a16:colId xmlns:a16="http://schemas.microsoft.com/office/drawing/2014/main" xmlns="" val="551651354"/>
                    </a:ext>
                  </a:extLst>
                </a:gridCol>
                <a:gridCol w="1511300">
                  <a:extLst>
                    <a:ext uri="{9D8B030D-6E8A-4147-A177-3AD203B41FA5}">
                      <a16:colId xmlns:a16="http://schemas.microsoft.com/office/drawing/2014/main" xmlns="" val="106908959"/>
                    </a:ext>
                  </a:extLst>
                </a:gridCol>
                <a:gridCol w="1689100">
                  <a:extLst>
                    <a:ext uri="{9D8B030D-6E8A-4147-A177-3AD203B41FA5}">
                      <a16:colId xmlns:a16="http://schemas.microsoft.com/office/drawing/2014/main" xmlns="" val="2307743238"/>
                    </a:ext>
                  </a:extLst>
                </a:gridCol>
              </a:tblGrid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Q4 TARGET 2020/21</a:t>
                      </a:r>
                      <a:endParaRPr lang="en-US" sz="12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QUARTER 4</a:t>
                      </a:r>
                      <a:br>
                        <a:rPr lang="en-US" sz="12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</a:br>
                      <a:r>
                        <a:rPr lang="en-US" sz="12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PERFORMANCE</a:t>
                      </a:r>
                      <a:endParaRPr lang="en-US" sz="12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MANAGEMENT AREAS THAT CONTRIBUTED TOWARDS UNDER-ACHIEVEMENT 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CORRECTIONAL CENTRE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REASONS FOR UNDER</a:t>
                      </a:r>
                    </a:p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PERFORMANCE</a:t>
                      </a:r>
                      <a:endParaRPr lang="en-US" sz="11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91438" marR="91438" marT="45724" marB="45724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ROOT CAUSES</a:t>
                      </a:r>
                      <a:endParaRPr lang="en-US" sz="11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91438" marR="91438" marT="45724" marB="45724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ASSOCIATED RISKS </a:t>
                      </a:r>
                      <a:endParaRPr lang="en-ZA" sz="11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91438" marR="91438" marT="45724" marB="45724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08647457"/>
                  </a:ext>
                </a:extLst>
              </a:tr>
              <a:tr h="269747">
                <a:tc rowSpan="2">
                  <a:txBody>
                    <a:bodyPr/>
                    <a:lstStyle/>
                    <a:p>
                      <a:pPr marL="0" marR="0" indent="0" algn="ctr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ZA" sz="1200" b="1" i="0" u="none" strike="noStrike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4.65%</a:t>
                      </a:r>
                      <a:endParaRPr lang="en-ZA" sz="1200" b="1" i="0" u="none" strike="noStrike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rowSpan="2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b="0" dirty="0" smtClean="0">
                          <a:solidFill>
                            <a:schemeClr val="tx2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21/199</a:t>
                      </a:r>
                      <a:r>
                        <a:rPr lang="en-US" sz="1200" b="0" baseline="0" dirty="0" smtClean="0">
                          <a:solidFill>
                            <a:schemeClr val="tx2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b="0" dirty="0" smtClean="0">
                          <a:solidFill>
                            <a:schemeClr val="tx2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10.55%</a:t>
                      </a: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l"/>
                      <a:r>
                        <a:rPr lang="en-US" sz="1200" dirty="0" smtClean="0">
                          <a:solidFill>
                            <a:schemeClr val="tx2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BAV</a:t>
                      </a:r>
                      <a:endParaRPr lang="en-US" sz="1200" dirty="0">
                        <a:solidFill>
                          <a:schemeClr val="tx2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b="0" dirty="0" smtClean="0">
                          <a:solidFill>
                            <a:schemeClr val="tx2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Emthonjeni</a:t>
                      </a: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rowSpan="10">
                  <a:txBody>
                    <a:bodyPr/>
                    <a:lstStyle/>
                    <a:p>
                      <a:pPr marL="53975" marR="0" indent="0" algn="l" defTabSz="914331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The target was not achieved due to limited recreational activities and rehabilitation </a:t>
                      </a:r>
                      <a:r>
                        <a:rPr lang="en-US" sz="1200" b="0" i="0" u="none" strike="noStrike" dirty="0" err="1" smtClean="0">
                          <a:solidFill>
                            <a:schemeClr val="tx2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programmes</a:t>
                      </a:r>
                      <a:r>
                        <a:rPr lang="en-US" sz="12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as a result of COVID - 19 lock down restrictions.</a:t>
                      </a:r>
                    </a:p>
                    <a:p>
                      <a:pPr marL="53975" marR="0" indent="0" algn="l" defTabSz="914331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i="0" u="none" strike="noStrike" dirty="0" smtClean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marL="53975" marR="0" indent="0" algn="l" defTabSz="914331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Idleness of inmates during COVID-19  and festive season security plan restrictions imposed on movement of offenders and group activities. </a:t>
                      </a:r>
                    </a:p>
                    <a:p>
                      <a:pPr marL="53975" marR="0" indent="0" algn="l" defTabSz="914331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i="0" u="none" strike="noStrike" dirty="0" smtClean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marL="53975" marR="0" indent="0" algn="l" defTabSz="914331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Offenders were</a:t>
                      </a:r>
                      <a:r>
                        <a:rPr lang="en-US" sz="1200" b="0" i="0" u="none" strike="noStrike" baseline="0" dirty="0" smtClean="0">
                          <a:solidFill>
                            <a:schemeClr val="tx2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2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also fighting for personal space and for unauthorized items such as contrabands.</a:t>
                      </a:r>
                    </a:p>
                    <a:p>
                      <a:pPr marL="53975" marR="0" indent="0" algn="l" defTabSz="914331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i="0" u="none" strike="noStrike" dirty="0" smtClean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marL="53975" indent="0" algn="l" fontAlgn="ctr"/>
                      <a:r>
                        <a:rPr lang="en-US" sz="1200" b="0" i="0" u="none" strike="noStrike" dirty="0" smtClean="0">
                          <a:solidFill>
                            <a:schemeClr val="tx2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 high number of assaults being reported from those Centres where the National Task Team conducted searching operations</a:t>
                      </a:r>
                      <a:endParaRPr lang="en-US" sz="1200" b="0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rowSpan="10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b="0" dirty="0" smtClean="0">
                          <a:solidFill>
                            <a:schemeClr val="tx2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Non compliance with Departmental policies and procedures</a:t>
                      </a:r>
                    </a:p>
                    <a:p>
                      <a:pPr algn="l"/>
                      <a:endParaRPr lang="en-US" sz="1200" b="0" dirty="0" smtClean="0">
                        <a:solidFill>
                          <a:schemeClr val="tx2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l"/>
                      <a:r>
                        <a:rPr lang="en-US" sz="1200" b="0" dirty="0" smtClean="0">
                          <a:solidFill>
                            <a:schemeClr val="tx2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COVID-19 regulations</a:t>
                      </a:r>
                      <a:endParaRPr lang="en-US" sz="1200" b="0" dirty="0">
                        <a:solidFill>
                          <a:schemeClr val="tx2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rowSpan="10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b="0" dirty="0" smtClean="0">
                          <a:solidFill>
                            <a:schemeClr val="tx2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Frustrations due to idleness </a:t>
                      </a:r>
                    </a:p>
                    <a:p>
                      <a:pPr algn="l"/>
                      <a:endParaRPr lang="en-US" sz="1200" b="0" dirty="0" smtClean="0">
                        <a:solidFill>
                          <a:schemeClr val="tx2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l"/>
                      <a:endParaRPr lang="en-US" sz="1200" b="0" i="0" u="none" strike="noStrike" kern="1200" baseline="0" dirty="0" smtClean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l"/>
                      <a:r>
                        <a:rPr lang="en-US" sz="1200" b="0" i="0" u="none" strike="noStrike" kern="1200" baseline="0" dirty="0" smtClean="0">
                          <a:solidFill>
                            <a:schemeClr val="tx2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Exchange of unauthorized contrabands which leads to fights amongst inmates</a:t>
                      </a:r>
                    </a:p>
                    <a:p>
                      <a:pPr algn="l"/>
                      <a:endParaRPr lang="en-US" sz="1200" b="0" i="0" u="none" strike="noStrike" kern="1200" baseline="0" dirty="0" smtClean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l"/>
                      <a:r>
                        <a:rPr lang="en-US" sz="1200" b="0" i="0" u="none" strike="noStrike" kern="1200" baseline="0" dirty="0" smtClean="0">
                          <a:solidFill>
                            <a:schemeClr val="tx2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Severe assaults can also lead to the death of inmates </a:t>
                      </a:r>
                    </a:p>
                    <a:p>
                      <a:pPr algn="l"/>
                      <a:endParaRPr lang="en-US" sz="1200" b="0" i="0" u="none" strike="noStrike" kern="1200" baseline="0" dirty="0" smtClean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l"/>
                      <a:r>
                        <a:rPr lang="en-US" sz="1200" b="0" i="0" u="none" strike="noStrike" kern="1200" baseline="0" dirty="0" smtClean="0">
                          <a:solidFill>
                            <a:schemeClr val="tx2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Damage to state property and infrastructure</a:t>
                      </a:r>
                      <a:endParaRPr lang="en-US" sz="1200" b="0" dirty="0">
                        <a:solidFill>
                          <a:schemeClr val="tx2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96501867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l"/>
                      <a:r>
                        <a:rPr lang="en-US" sz="1200" b="0" dirty="0" smtClean="0">
                          <a:solidFill>
                            <a:schemeClr val="tx2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Medium</a:t>
                      </a: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33680">
                <a:tc>
                  <a:txBody>
                    <a:bodyPr/>
                    <a:lstStyle/>
                    <a:p>
                      <a:pPr marL="0" marR="0" indent="0" algn="ctr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ZA" sz="1200" b="1" i="0" u="none" strike="noStrike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4.65%</a:t>
                      </a:r>
                      <a:endParaRPr lang="en-ZA" sz="1200" b="1" i="0" u="none" strike="noStrike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 smtClean="0">
                          <a:solidFill>
                            <a:schemeClr val="tx2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74/867</a:t>
                      </a:r>
                      <a:r>
                        <a:rPr lang="en-US" sz="1200" b="0" baseline="0" dirty="0" smtClean="0">
                          <a:solidFill>
                            <a:schemeClr val="tx2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b="0" dirty="0" smtClean="0">
                          <a:solidFill>
                            <a:schemeClr val="tx2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8.54%</a:t>
                      </a: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en-ZA" sz="1400" dirty="0">
                        <a:solidFill>
                          <a:schemeClr val="tx1"/>
                        </a:solidFill>
                        <a:latin typeface="+mn-lt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en-US" sz="1100" b="0" dirty="0" smtClean="0">
                        <a:solidFill>
                          <a:schemeClr val="tx2"/>
                        </a:solidFill>
                        <a:latin typeface="+mn-lt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53975" indent="0" algn="l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 marL="0" marR="0" indent="0" algn="ctr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ZA" sz="1200" b="1" i="0" u="none" strike="noStrike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4.65%</a:t>
                      </a:r>
                      <a:endParaRPr lang="en-ZA" sz="1200" b="1" i="0" u="none" strike="noStrike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="0" dirty="0" smtClean="0">
                          <a:solidFill>
                            <a:schemeClr val="tx2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42/589</a:t>
                      </a:r>
                      <a:r>
                        <a:rPr lang="en-US" sz="1200" b="0" baseline="0" dirty="0" smtClean="0">
                          <a:solidFill>
                            <a:schemeClr val="tx2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</a:t>
                      </a:r>
                      <a:r>
                        <a:rPr lang="en-US" sz="1200" b="0" dirty="0" smtClean="0">
                          <a:solidFill>
                            <a:schemeClr val="tx2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7.13%</a:t>
                      </a: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="0" dirty="0" smtClean="0">
                          <a:solidFill>
                            <a:schemeClr val="tx2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Maximum</a:t>
                      </a: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ctr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ZA" sz="1200" b="1" i="0" u="none" strike="noStrike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4.65%</a:t>
                      </a:r>
                      <a:endParaRPr lang="en-ZA" sz="1200" b="1" i="0" u="none" strike="noStrike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b="0" dirty="0" smtClean="0">
                          <a:solidFill>
                            <a:schemeClr val="tx2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150/2390</a:t>
                      </a:r>
                      <a:r>
                        <a:rPr lang="en-US" sz="1200" b="0" baseline="0" dirty="0" smtClean="0">
                          <a:solidFill>
                            <a:schemeClr val="tx2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b="0" dirty="0" smtClean="0">
                          <a:solidFill>
                            <a:schemeClr val="tx2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6.28%</a:t>
                      </a: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ZA" sz="1200" dirty="0" smtClean="0">
                          <a:solidFill>
                            <a:schemeClr val="tx2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BBURG</a:t>
                      </a:r>
                    </a:p>
                    <a:p>
                      <a:pPr algn="l"/>
                      <a:endParaRPr lang="en-ZA" sz="1200" dirty="0">
                        <a:solidFill>
                          <a:schemeClr val="tx2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b="0" dirty="0" smtClean="0">
                          <a:solidFill>
                            <a:schemeClr val="tx2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Medium A</a:t>
                      </a:r>
                      <a:endParaRPr lang="en-US" sz="1200" b="0" dirty="0">
                        <a:solidFill>
                          <a:schemeClr val="tx2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5654">
                <a:tc>
                  <a:txBody>
                    <a:bodyPr/>
                    <a:lstStyle/>
                    <a:p>
                      <a:pPr marL="0" marR="0" indent="0" algn="ctr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ZA" sz="1200" b="1" i="0" u="none" strike="noStrike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4.65%</a:t>
                      </a:r>
                      <a:endParaRPr lang="en-ZA" sz="1200" b="1" i="0" u="none" strike="noStrike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="0" dirty="0" smtClean="0">
                          <a:solidFill>
                            <a:schemeClr val="tx2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22/316</a:t>
                      </a:r>
                      <a:r>
                        <a:rPr lang="en-US" sz="1200" b="0" baseline="0" dirty="0" smtClean="0">
                          <a:solidFill>
                            <a:schemeClr val="tx2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b="0" dirty="0" smtClean="0">
                          <a:solidFill>
                            <a:schemeClr val="tx2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6.96%</a:t>
                      </a: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en-ZA" sz="1600" dirty="0">
                        <a:solidFill>
                          <a:schemeClr val="tx1"/>
                        </a:solidFill>
                        <a:latin typeface="+mn-lt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="0" dirty="0" smtClean="0">
                          <a:solidFill>
                            <a:schemeClr val="tx2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Juvenile </a:t>
                      </a: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5654">
                <a:tc>
                  <a:txBody>
                    <a:bodyPr/>
                    <a:lstStyle/>
                    <a:p>
                      <a:pPr marL="0" marR="0" indent="0" algn="ctr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ZA" sz="1200" b="1" i="0" u="none" strike="noStrike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4.65%</a:t>
                      </a:r>
                      <a:endParaRPr lang="en-ZA" sz="1200" b="1" i="0" u="none" strike="noStrike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="0" dirty="0" smtClean="0">
                          <a:solidFill>
                            <a:schemeClr val="tx2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160/2548</a:t>
                      </a:r>
                      <a:r>
                        <a:rPr lang="en-US" sz="1200" b="0" baseline="0" dirty="0" smtClean="0">
                          <a:solidFill>
                            <a:schemeClr val="tx2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b="0" dirty="0" smtClean="0">
                          <a:solidFill>
                            <a:schemeClr val="tx2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6.28%</a:t>
                      </a: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2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K DORP</a:t>
                      </a:r>
                    </a:p>
                    <a:p>
                      <a:pPr algn="l"/>
                      <a:endParaRPr lang="en-ZA" sz="1200" dirty="0">
                        <a:solidFill>
                          <a:schemeClr val="tx2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="0" dirty="0" smtClean="0">
                          <a:solidFill>
                            <a:schemeClr val="tx2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Krugersdorp CC</a:t>
                      </a:r>
                      <a:endParaRPr lang="en-US" sz="1200" b="0" dirty="0">
                        <a:solidFill>
                          <a:schemeClr val="tx2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53975" indent="0" algn="l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en-US" sz="120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en-US" sz="120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</a:tr>
              <a:tr h="375654">
                <a:tc>
                  <a:txBody>
                    <a:bodyPr/>
                    <a:lstStyle/>
                    <a:p>
                      <a:pPr marL="0" marR="0" indent="0" algn="ctr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ZA" sz="1200" b="1" i="0" u="none" strike="noStrike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4.65%</a:t>
                      </a:r>
                      <a:endParaRPr lang="en-ZA" sz="1200" b="1" i="0" u="none" strike="noStrike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="0" dirty="0" smtClean="0">
                          <a:solidFill>
                            <a:schemeClr val="tx2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62/839</a:t>
                      </a:r>
                      <a:r>
                        <a:rPr lang="en-US" sz="1200" b="0" baseline="0" dirty="0" smtClean="0">
                          <a:solidFill>
                            <a:schemeClr val="tx2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b="0" dirty="0" smtClean="0">
                          <a:solidFill>
                            <a:schemeClr val="tx2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7.39%</a:t>
                      </a: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rowSpan="3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2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LWKOP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>
                        <a:solidFill>
                          <a:schemeClr val="tx2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="0" dirty="0" smtClean="0">
                          <a:solidFill>
                            <a:schemeClr val="tx2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Med A</a:t>
                      </a: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53975" indent="0" algn="l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en-US" sz="120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en-US" sz="120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</a:tr>
              <a:tr h="280198">
                <a:tc>
                  <a:txBody>
                    <a:bodyPr/>
                    <a:lstStyle/>
                    <a:p>
                      <a:pPr marL="0" marR="0" indent="0" algn="ctr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ZA" sz="1200" b="1" i="0" u="none" strike="noStrike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4.65%</a:t>
                      </a:r>
                      <a:endParaRPr lang="en-ZA" sz="1200" b="1" i="0" u="none" strike="noStrike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="0" dirty="0" smtClean="0">
                          <a:solidFill>
                            <a:schemeClr val="tx2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73/618</a:t>
                      </a:r>
                      <a:r>
                        <a:rPr lang="en-US" sz="1200" b="0" baseline="0" dirty="0" smtClean="0">
                          <a:solidFill>
                            <a:schemeClr val="tx2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b="0" dirty="0" smtClean="0">
                          <a:solidFill>
                            <a:schemeClr val="tx2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11.81%</a:t>
                      </a: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>
                        <a:solidFill>
                          <a:schemeClr val="tx1"/>
                        </a:solidFill>
                        <a:latin typeface="+mn-lt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="0" dirty="0" smtClean="0">
                          <a:solidFill>
                            <a:schemeClr val="tx2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Med B</a:t>
                      </a:r>
                      <a:endParaRPr lang="en-US" sz="1200" b="0" dirty="0">
                        <a:solidFill>
                          <a:schemeClr val="tx2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53975" indent="0" algn="l" fontAlgn="ctr"/>
                      <a:endParaRPr lang="en-US" sz="1400" b="0" i="0" u="none" strike="noStrike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en-US" sz="1400" b="0" dirty="0">
                        <a:solidFill>
                          <a:schemeClr val="tx2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en-US" sz="1400" b="0" dirty="0">
                        <a:solidFill>
                          <a:schemeClr val="tx2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</a:tr>
              <a:tr h="726174">
                <a:tc>
                  <a:txBody>
                    <a:bodyPr/>
                    <a:lstStyle/>
                    <a:p>
                      <a:pPr marL="0" marR="0" indent="0" algn="ctr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ZA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4.65%</a:t>
                      </a: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="0" dirty="0" smtClean="0">
                          <a:solidFill>
                            <a:schemeClr val="tx2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60/1081</a:t>
                      </a:r>
                      <a:r>
                        <a:rPr lang="en-US" sz="1200" b="0" baseline="0" dirty="0" smtClean="0">
                          <a:solidFill>
                            <a:schemeClr val="tx2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b="0" dirty="0" smtClean="0">
                          <a:solidFill>
                            <a:schemeClr val="tx2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5.55%</a:t>
                      </a:r>
                    </a:p>
                    <a:p>
                      <a:pPr algn="l"/>
                      <a:endParaRPr lang="en-US" sz="1200" b="0" dirty="0">
                        <a:solidFill>
                          <a:schemeClr val="tx2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="0" dirty="0" smtClean="0">
                          <a:solidFill>
                            <a:schemeClr val="tx2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Maximum</a:t>
                      </a:r>
                      <a:endParaRPr lang="en-US" sz="1200" b="0" dirty="0">
                        <a:solidFill>
                          <a:schemeClr val="tx2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3" name="Title 1"/>
          <p:cNvSpPr txBox="1">
            <a:spLocks/>
          </p:cNvSpPr>
          <p:nvPr/>
        </p:nvSpPr>
        <p:spPr>
          <a:xfrm>
            <a:off x="29369" y="56775"/>
            <a:ext cx="10956131" cy="523365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457165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331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495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66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spcAft>
                <a:spcPts val="600"/>
              </a:spcAft>
            </a:pPr>
            <a:r>
              <a:rPr lang="en-ZA" sz="3200" kern="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PERFORMANCE INDICATOR NOT ACHIEVED:</a:t>
            </a:r>
          </a:p>
          <a:p>
            <a:pPr>
              <a:spcAft>
                <a:spcPts val="600"/>
              </a:spcAft>
            </a:pPr>
            <a:r>
              <a:rPr lang="en-US" sz="2400" kern="0" dirty="0">
                <a:solidFill>
                  <a:schemeClr val="bg1"/>
                </a:solidFill>
                <a:latin typeface="Arial Black" panose="020B0A04020102020204" pitchFamily="34" charset="0"/>
              </a:rPr>
              <a:t>Percentage of inmates injured as a result of reported assaults in Correctional Facilities </a:t>
            </a:r>
            <a:endParaRPr lang="en-GB" sz="3200" kern="0" dirty="0">
              <a:solidFill>
                <a:schemeClr val="bg1"/>
              </a:solidFill>
              <a:latin typeface="Arial Black" panose="020B0A04020102020204" pitchFamily="34" charset="0"/>
            </a:endParaRPr>
          </a:p>
          <a:p>
            <a:endParaRPr lang="en-GB" sz="3200" kern="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0484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Top Corners Rounded 60">
            <a:extLst>
              <a:ext uri="{FF2B5EF4-FFF2-40B4-BE49-F238E27FC236}">
                <a16:creationId xmlns:a16="http://schemas.microsoft.com/office/drawing/2014/main" xmlns="" id="{935013CF-ED1D-4C99-9BBC-342742B95A80}"/>
              </a:ext>
            </a:extLst>
          </p:cNvPr>
          <p:cNvSpPr/>
          <p:nvPr/>
        </p:nvSpPr>
        <p:spPr>
          <a:xfrm rot="5400000">
            <a:off x="5384334" y="-5367666"/>
            <a:ext cx="1440000" cy="12175331"/>
          </a:xfrm>
          <a:prstGeom prst="round2SameRect">
            <a:avLst>
              <a:gd name="adj1" fmla="val 23278"/>
              <a:gd name="adj2" fmla="val 0"/>
            </a:avLst>
          </a:prstGeom>
          <a:gradFill flip="none" rotWithShape="1">
            <a:gsLst>
              <a:gs pos="100000">
                <a:srgbClr val="00CC99">
                  <a:alpha val="67000"/>
                  <a:lumMod val="92000"/>
                </a:srgbClr>
              </a:gs>
              <a:gs pos="30000">
                <a:srgbClr val="006600">
                  <a:alpha val="75000"/>
                </a:srgbClr>
              </a:gs>
              <a:gs pos="59000">
                <a:srgbClr val="009900">
                  <a:alpha val="71000"/>
                </a:srgbClr>
              </a:gs>
            </a:gsLst>
            <a:lin ang="162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 kern="0">
              <a:solidFill>
                <a:prstClr val="white"/>
              </a:solidFill>
              <a:latin typeface="Calibri Ligh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-199697" y="1546523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800" b="1" kern="0" dirty="0">
                <a:solidFill>
                  <a:prstClr val="black"/>
                </a:solidFill>
              </a:rPr>
              <a:t>     </a:t>
            </a:r>
            <a:r>
              <a:rPr lang="en-GB" sz="1800" b="1" kern="0" dirty="0" smtClean="0">
                <a:solidFill>
                  <a:prstClr val="black"/>
                </a:solidFill>
              </a:rPr>
              <a:t>4. PROJECT PLAN TO ADDRESS UNDER PERFORMANCE</a:t>
            </a:r>
            <a:endParaRPr lang="en-ZA" sz="1800" b="1" kern="0" dirty="0">
              <a:solidFill>
                <a:prstClr val="black"/>
              </a:solidFill>
            </a:endParaRP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1924799"/>
              </p:ext>
            </p:extLst>
          </p:nvPr>
        </p:nvGraphicFramePr>
        <p:xfrm>
          <a:off x="215900" y="2042928"/>
          <a:ext cx="11823700" cy="4022592"/>
        </p:xfrm>
        <a:graphic>
          <a:graphicData uri="http://schemas.openxmlformats.org/drawingml/2006/table">
            <a:tbl>
              <a:tblPr firstRow="1" bandRow="1"/>
              <a:tblGrid>
                <a:gridCol w="1711155">
                  <a:extLst>
                    <a:ext uri="{9D8B030D-6E8A-4147-A177-3AD203B41FA5}">
                      <a16:colId xmlns:a16="http://schemas.microsoft.com/office/drawing/2014/main" xmlns="" val="3171785473"/>
                    </a:ext>
                  </a:extLst>
                </a:gridCol>
                <a:gridCol w="1852680">
                  <a:extLst>
                    <a:ext uri="{9D8B030D-6E8A-4147-A177-3AD203B41FA5}">
                      <a16:colId xmlns:a16="http://schemas.microsoft.com/office/drawing/2014/main" xmlns="" val="3307568538"/>
                    </a:ext>
                  </a:extLst>
                </a:gridCol>
                <a:gridCol w="2161459">
                  <a:extLst>
                    <a:ext uri="{9D8B030D-6E8A-4147-A177-3AD203B41FA5}">
                      <a16:colId xmlns:a16="http://schemas.microsoft.com/office/drawing/2014/main" xmlns="" val="3177246977"/>
                    </a:ext>
                  </a:extLst>
                </a:gridCol>
                <a:gridCol w="2157172">
                  <a:extLst>
                    <a:ext uri="{9D8B030D-6E8A-4147-A177-3AD203B41FA5}">
                      <a16:colId xmlns:a16="http://schemas.microsoft.com/office/drawing/2014/main" xmlns="" val="1905890460"/>
                    </a:ext>
                  </a:extLst>
                </a:gridCol>
                <a:gridCol w="1970617">
                  <a:extLst>
                    <a:ext uri="{9D8B030D-6E8A-4147-A177-3AD203B41FA5}">
                      <a16:colId xmlns:a16="http://schemas.microsoft.com/office/drawing/2014/main" xmlns="" val="551651354"/>
                    </a:ext>
                  </a:extLst>
                </a:gridCol>
                <a:gridCol w="1970617">
                  <a:extLst>
                    <a:ext uri="{9D8B030D-6E8A-4147-A177-3AD203B41FA5}">
                      <a16:colId xmlns:a16="http://schemas.microsoft.com/office/drawing/2014/main" xmlns="" val="106908959"/>
                    </a:ext>
                  </a:extLst>
                </a:gridCol>
              </a:tblGrid>
              <a:tr h="489678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MANAGEMENT AREA</a:t>
                      </a:r>
                      <a:endParaRPr lang="en-US" sz="14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CORRECTIONAL CENTRE</a:t>
                      </a:r>
                      <a:endParaRPr lang="en-US" sz="14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ACTIVITY / ACTIVITIES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RESPONSIBILITY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TIME FRAME</a:t>
                      </a:r>
                      <a:endParaRPr lang="en-US" sz="14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91438" marR="91438" marT="45724" marB="45724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PROGRESS</a:t>
                      </a:r>
                      <a:endParaRPr lang="en-US" sz="14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91438" marR="91438" marT="45724" marB="45724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08647457"/>
                  </a:ext>
                </a:extLst>
              </a:tr>
              <a:tr h="355005">
                <a:tc rowSpan="3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b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BAVIAANSPOORT</a:t>
                      </a:r>
                    </a:p>
                    <a:p>
                      <a:pPr algn="l"/>
                      <a:endParaRPr lang="en-US" sz="120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b="0" dirty="0" smtClean="0">
                          <a:solidFill>
                            <a:schemeClr val="tx2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Emthonjeni</a:t>
                      </a: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rowSpan="10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Keeping inmates constructively busy with other activities such as indoor games and awareness on COVID-19. </a:t>
                      </a:r>
                      <a:b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</a:b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/>
                      </a:r>
                      <a:b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</a:b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/>
                      </a:r>
                      <a:b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</a:b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/>
                      </a:r>
                      <a:b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</a:br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Centre Managers to engage with inmates on a regular basis to address complaints and requests</a:t>
                      </a:r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rowSpan="10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Area Commissioners</a:t>
                      </a:r>
                    </a:p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Area Coordinator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Corrections</a:t>
                      </a:r>
                    </a:p>
                    <a:p>
                      <a:pPr algn="l"/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Heads of Correctional Centre</a:t>
                      </a:r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rowSpan="10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Daily</a:t>
                      </a:r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rowSpan="10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GB" sz="1200" b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Increased</a:t>
                      </a:r>
                      <a:r>
                        <a:rPr lang="en-GB" sz="1200" b="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visibility of officials in the units.</a:t>
                      </a:r>
                    </a:p>
                    <a:p>
                      <a:pPr algn="l"/>
                      <a:endParaRPr lang="en-GB" sz="1200" b="0" baseline="0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marL="0" marR="0" indent="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"/>
                          <a:cs typeface="Calibri" panose="020F0502020204030204" pitchFamily="34" charset="0"/>
                        </a:rPr>
                        <a:t>Monitoring the Risk</a:t>
                      </a:r>
                      <a:r>
                        <a:rPr lang="en-US" sz="1200" b="0" i="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"/>
                          <a:cs typeface="Calibri" panose="020F0502020204030204" pitchFamily="34" charset="0"/>
                        </a:rPr>
                        <a:t> adjustment plan and lockdown regulations </a:t>
                      </a:r>
                      <a:endParaRPr lang="en-US" sz="12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"/>
                        <a:cs typeface="Calibri" panose="020F0502020204030204" pitchFamily="34" charset="0"/>
                      </a:endParaRPr>
                    </a:p>
                    <a:p>
                      <a:pPr algn="l"/>
                      <a:endParaRPr lang="en-US" sz="1200" b="0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l"/>
                      <a:r>
                        <a:rPr lang="en-US" sz="1200" b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Booking of non contact visits during Level 1</a:t>
                      </a:r>
                      <a:endParaRPr lang="en-US" sz="120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96501867"/>
                  </a:ext>
                </a:extLst>
              </a:tr>
              <a:tr h="355005">
                <a:tc vMerge="1">
                  <a:txBody>
                    <a:bodyPr/>
                    <a:lstStyle/>
                    <a:p>
                      <a:pPr algn="l"/>
                      <a:endParaRPr lang="en-US" sz="120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="0" dirty="0" smtClean="0">
                          <a:solidFill>
                            <a:schemeClr val="tx2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Medium</a:t>
                      </a: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indent="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</a:tr>
              <a:tr h="310302"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endParaRPr lang="en-US" sz="120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b="0" dirty="0" smtClean="0">
                          <a:solidFill>
                            <a:schemeClr val="tx2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Maximum</a:t>
                      </a: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418693148"/>
                  </a:ext>
                </a:extLst>
              </a:tr>
              <a:tr h="355005">
                <a:tc rowSpan="2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b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BOKSBURG</a:t>
                      </a:r>
                    </a:p>
                    <a:p>
                      <a:pPr algn="l"/>
                      <a:endParaRPr lang="en-US" sz="120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b="0" dirty="0" smtClean="0">
                          <a:solidFill>
                            <a:schemeClr val="tx2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Medium A</a:t>
                      </a:r>
                      <a:endParaRPr lang="en-US" sz="1200" b="0" dirty="0">
                        <a:solidFill>
                          <a:schemeClr val="tx2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94879642"/>
                  </a:ext>
                </a:extLst>
              </a:tr>
              <a:tr h="285228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="0" dirty="0" smtClean="0">
                          <a:solidFill>
                            <a:schemeClr val="tx2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Juvenile </a:t>
                      </a: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KRUGERSDORP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="0" dirty="0" smtClean="0">
                          <a:solidFill>
                            <a:schemeClr val="tx2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Krugersdorp</a:t>
                      </a:r>
                      <a:endParaRPr lang="en-US" sz="1200" b="0" dirty="0">
                        <a:solidFill>
                          <a:schemeClr val="tx2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indent="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en-US" sz="120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</a:tr>
              <a:tr h="304800"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 smtClean="0">
                          <a:solidFill>
                            <a:schemeClr val="tx2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LEEUWKOP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="0" dirty="0" smtClean="0">
                          <a:solidFill>
                            <a:schemeClr val="tx2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Med A</a:t>
                      </a: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en-US" sz="120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</a:tr>
              <a:tr h="274167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="0" dirty="0" smtClean="0">
                          <a:solidFill>
                            <a:schemeClr val="tx2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Med B</a:t>
                      </a:r>
                      <a:endParaRPr lang="en-US" sz="1200" b="0" dirty="0">
                        <a:solidFill>
                          <a:schemeClr val="tx2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en-US" sz="120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</a:tr>
              <a:tr h="304800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="0" dirty="0" smtClean="0">
                          <a:solidFill>
                            <a:schemeClr val="tx2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Maximum</a:t>
                      </a:r>
                      <a:endParaRPr lang="en-US" sz="1200" b="0" dirty="0">
                        <a:solidFill>
                          <a:schemeClr val="tx2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en-US" sz="120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</a:tr>
              <a:tr h="50276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MODDERBEE</a:t>
                      </a:r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="0" dirty="0" smtClean="0">
                          <a:solidFill>
                            <a:schemeClr val="tx2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Nigel</a:t>
                      </a:r>
                      <a:endParaRPr lang="en-US" sz="1200" b="0" dirty="0">
                        <a:solidFill>
                          <a:schemeClr val="tx2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indent="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en-US" sz="120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</a:tr>
            </a:tbl>
          </a:graphicData>
        </a:graphic>
      </p:graphicFrame>
      <p:sp>
        <p:nvSpPr>
          <p:cNvPr id="13" name="Title 1"/>
          <p:cNvSpPr txBox="1">
            <a:spLocks/>
          </p:cNvSpPr>
          <p:nvPr/>
        </p:nvSpPr>
        <p:spPr>
          <a:xfrm>
            <a:off x="29369" y="56775"/>
            <a:ext cx="10956131" cy="523365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457165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331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495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66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spcAft>
                <a:spcPts val="600"/>
              </a:spcAft>
            </a:pPr>
            <a:r>
              <a:rPr lang="en-ZA" sz="3200" kern="0" dirty="0" smtClean="0">
                <a:solidFill>
                  <a:srgbClr val="FFFFFF"/>
                </a:solidFill>
                <a:latin typeface="Arial Black" panose="020B0A04020102020204" pitchFamily="34" charset="0"/>
              </a:rPr>
              <a:t>PLAN TO ADDRESS UNDER PERFORMANCE:</a:t>
            </a:r>
          </a:p>
          <a:p>
            <a:pPr>
              <a:spcAft>
                <a:spcPts val="600"/>
              </a:spcAft>
            </a:pPr>
            <a:r>
              <a:rPr lang="en-US" sz="2400" kern="0" dirty="0">
                <a:solidFill>
                  <a:schemeClr val="bg1"/>
                </a:solidFill>
                <a:latin typeface="Arial Black" panose="020B0A04020102020204" pitchFamily="34" charset="0"/>
              </a:rPr>
              <a:t>Percentage of inmates injured as a result of reported assaults in Correctional Facilities </a:t>
            </a:r>
            <a:endParaRPr lang="en-GB" sz="3200" kern="0" dirty="0">
              <a:solidFill>
                <a:schemeClr val="bg1"/>
              </a:solidFill>
              <a:latin typeface="Arial Black" panose="020B0A04020102020204" pitchFamily="34" charset="0"/>
            </a:endParaRPr>
          </a:p>
          <a:p>
            <a:endParaRPr lang="en-GB" sz="3200" kern="0" dirty="0">
              <a:solidFill>
                <a:srgbClr val="FFFFFF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2239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trellis">
          <a:fgClr>
            <a:srgbClr val="FFFFFF"/>
          </a:fgClr>
          <a:bgClr>
            <a:srgbClr val="BCEABC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65498" y="-21773"/>
            <a:ext cx="8392701" cy="6270173"/>
            <a:chOff x="65499" y="-21773"/>
            <a:chExt cx="7302314" cy="5185651"/>
          </a:xfrm>
        </p:grpSpPr>
        <p:sp>
          <p:nvSpPr>
            <p:cNvPr id="3" name="Rectangle: Top Corners Rounded 24">
              <a:extLst>
                <a:ext uri="{FF2B5EF4-FFF2-40B4-BE49-F238E27FC236}">
                  <a16:creationId xmlns:a16="http://schemas.microsoft.com/office/drawing/2014/main" xmlns="" id="{0DC4C310-37AB-43E0-9D8B-683A5AE91EB8}"/>
                </a:ext>
              </a:extLst>
            </p:cNvPr>
            <p:cNvSpPr/>
            <p:nvPr/>
          </p:nvSpPr>
          <p:spPr>
            <a:xfrm rot="10800000">
              <a:off x="575313" y="-10887"/>
              <a:ext cx="6282685" cy="5174765"/>
            </a:xfrm>
            <a:prstGeom prst="round2SameRect">
              <a:avLst>
                <a:gd name="adj1" fmla="val 13687"/>
                <a:gd name="adj2" fmla="val 0"/>
              </a:avLst>
            </a:prstGeom>
            <a:gradFill flip="none" rotWithShape="1">
              <a:gsLst>
                <a:gs pos="99000">
                  <a:srgbClr val="00CC99"/>
                </a:gs>
                <a:gs pos="1000">
                  <a:srgbClr val="009900"/>
                </a:gs>
              </a:gsLst>
              <a:lin ang="162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5" name="Isosceles Triangle 3"/>
            <p:cNvSpPr/>
            <p:nvPr/>
          </p:nvSpPr>
          <p:spPr bwMode="auto">
            <a:xfrm>
              <a:off x="6847113" y="-21773"/>
              <a:ext cx="520700" cy="1270000"/>
            </a:xfrm>
            <a:custGeom>
              <a:avLst/>
              <a:gdLst>
                <a:gd name="connsiteX0" fmla="*/ 0 w 431800"/>
                <a:gd name="connsiteY0" fmla="*/ 1143000 h 1143000"/>
                <a:gd name="connsiteX1" fmla="*/ 215900 w 431800"/>
                <a:gd name="connsiteY1" fmla="*/ 0 h 1143000"/>
                <a:gd name="connsiteX2" fmla="*/ 431800 w 431800"/>
                <a:gd name="connsiteY2" fmla="*/ 1143000 h 1143000"/>
                <a:gd name="connsiteX3" fmla="*/ 0 w 431800"/>
                <a:gd name="connsiteY3" fmla="*/ 1143000 h 1143000"/>
                <a:gd name="connsiteX0" fmla="*/ 0 w 647700"/>
                <a:gd name="connsiteY0" fmla="*/ 1117600 h 1117600"/>
                <a:gd name="connsiteX1" fmla="*/ 647700 w 647700"/>
                <a:gd name="connsiteY1" fmla="*/ 0 h 1117600"/>
                <a:gd name="connsiteX2" fmla="*/ 431800 w 647700"/>
                <a:gd name="connsiteY2" fmla="*/ 1117600 h 1117600"/>
                <a:gd name="connsiteX3" fmla="*/ 0 w 647700"/>
                <a:gd name="connsiteY3" fmla="*/ 1117600 h 1117600"/>
                <a:gd name="connsiteX0" fmla="*/ 0 w 647700"/>
                <a:gd name="connsiteY0" fmla="*/ 1117600 h 1244600"/>
                <a:gd name="connsiteX1" fmla="*/ 647700 w 647700"/>
                <a:gd name="connsiteY1" fmla="*/ 0 h 1244600"/>
                <a:gd name="connsiteX2" fmla="*/ 558800 w 647700"/>
                <a:gd name="connsiteY2" fmla="*/ 1244600 h 1244600"/>
                <a:gd name="connsiteX3" fmla="*/ 0 w 647700"/>
                <a:gd name="connsiteY3" fmla="*/ 1117600 h 1244600"/>
                <a:gd name="connsiteX0" fmla="*/ 0 w 647700"/>
                <a:gd name="connsiteY0" fmla="*/ 1270000 h 1397000"/>
                <a:gd name="connsiteX1" fmla="*/ 647700 w 647700"/>
                <a:gd name="connsiteY1" fmla="*/ 0 h 1397000"/>
                <a:gd name="connsiteX2" fmla="*/ 558800 w 647700"/>
                <a:gd name="connsiteY2" fmla="*/ 1397000 h 1397000"/>
                <a:gd name="connsiteX3" fmla="*/ 0 w 647700"/>
                <a:gd name="connsiteY3" fmla="*/ 1270000 h 1397000"/>
                <a:gd name="connsiteX0" fmla="*/ 0 w 469900"/>
                <a:gd name="connsiteY0" fmla="*/ 1701800 h 1701800"/>
                <a:gd name="connsiteX1" fmla="*/ 469900 w 469900"/>
                <a:gd name="connsiteY1" fmla="*/ 0 h 1701800"/>
                <a:gd name="connsiteX2" fmla="*/ 381000 w 469900"/>
                <a:gd name="connsiteY2" fmla="*/ 1397000 h 1701800"/>
                <a:gd name="connsiteX3" fmla="*/ 0 w 469900"/>
                <a:gd name="connsiteY3" fmla="*/ 1701800 h 1701800"/>
                <a:gd name="connsiteX0" fmla="*/ 0 w 596900"/>
                <a:gd name="connsiteY0" fmla="*/ 1346200 h 1397000"/>
                <a:gd name="connsiteX1" fmla="*/ 596900 w 596900"/>
                <a:gd name="connsiteY1" fmla="*/ 0 h 1397000"/>
                <a:gd name="connsiteX2" fmla="*/ 508000 w 596900"/>
                <a:gd name="connsiteY2" fmla="*/ 1397000 h 1397000"/>
                <a:gd name="connsiteX3" fmla="*/ 0 w 596900"/>
                <a:gd name="connsiteY3" fmla="*/ 1346200 h 1397000"/>
                <a:gd name="connsiteX0" fmla="*/ 0 w 596900"/>
                <a:gd name="connsiteY0" fmla="*/ 1346200 h 1397000"/>
                <a:gd name="connsiteX1" fmla="*/ 596900 w 596900"/>
                <a:gd name="connsiteY1" fmla="*/ 0 h 1397000"/>
                <a:gd name="connsiteX2" fmla="*/ 584200 w 596900"/>
                <a:gd name="connsiteY2" fmla="*/ 1397000 h 1397000"/>
                <a:gd name="connsiteX3" fmla="*/ 0 w 596900"/>
                <a:gd name="connsiteY3" fmla="*/ 1346200 h 1397000"/>
                <a:gd name="connsiteX0" fmla="*/ 0 w 584200"/>
                <a:gd name="connsiteY0" fmla="*/ 1193800 h 1244600"/>
                <a:gd name="connsiteX1" fmla="*/ 495300 w 584200"/>
                <a:gd name="connsiteY1" fmla="*/ 0 h 1244600"/>
                <a:gd name="connsiteX2" fmla="*/ 584200 w 584200"/>
                <a:gd name="connsiteY2" fmla="*/ 1244600 h 1244600"/>
                <a:gd name="connsiteX3" fmla="*/ 0 w 584200"/>
                <a:gd name="connsiteY3" fmla="*/ 1193800 h 1244600"/>
                <a:gd name="connsiteX0" fmla="*/ 0 w 584200"/>
                <a:gd name="connsiteY0" fmla="*/ 1219200 h 1270000"/>
                <a:gd name="connsiteX1" fmla="*/ 571500 w 584200"/>
                <a:gd name="connsiteY1" fmla="*/ 0 h 1270000"/>
                <a:gd name="connsiteX2" fmla="*/ 584200 w 584200"/>
                <a:gd name="connsiteY2" fmla="*/ 1270000 h 1270000"/>
                <a:gd name="connsiteX3" fmla="*/ 0 w 584200"/>
                <a:gd name="connsiteY3" fmla="*/ 1219200 h 1270000"/>
                <a:gd name="connsiteX0" fmla="*/ 469900 w 469900"/>
                <a:gd name="connsiteY0" fmla="*/ 1193800 h 1270000"/>
                <a:gd name="connsiteX1" fmla="*/ 0 w 469900"/>
                <a:gd name="connsiteY1" fmla="*/ 0 h 1270000"/>
                <a:gd name="connsiteX2" fmla="*/ 12700 w 469900"/>
                <a:gd name="connsiteY2" fmla="*/ 1270000 h 1270000"/>
                <a:gd name="connsiteX3" fmla="*/ 469900 w 469900"/>
                <a:gd name="connsiteY3" fmla="*/ 1193800 h 1270000"/>
                <a:gd name="connsiteX0" fmla="*/ 469900 w 469900"/>
                <a:gd name="connsiteY0" fmla="*/ 1193800 h 1270000"/>
                <a:gd name="connsiteX1" fmla="*/ 0 w 469900"/>
                <a:gd name="connsiteY1" fmla="*/ 0 h 1270000"/>
                <a:gd name="connsiteX2" fmla="*/ 12700 w 469900"/>
                <a:gd name="connsiteY2" fmla="*/ 1270000 h 1270000"/>
                <a:gd name="connsiteX3" fmla="*/ 469900 w 469900"/>
                <a:gd name="connsiteY3" fmla="*/ 1193800 h 1270000"/>
                <a:gd name="connsiteX0" fmla="*/ 495300 w 495300"/>
                <a:gd name="connsiteY0" fmla="*/ 1193800 h 1270000"/>
                <a:gd name="connsiteX1" fmla="*/ 0 w 495300"/>
                <a:gd name="connsiteY1" fmla="*/ 0 h 1270000"/>
                <a:gd name="connsiteX2" fmla="*/ 12700 w 495300"/>
                <a:gd name="connsiteY2" fmla="*/ 1270000 h 1270000"/>
                <a:gd name="connsiteX3" fmla="*/ 495300 w 495300"/>
                <a:gd name="connsiteY3" fmla="*/ 1193800 h 1270000"/>
                <a:gd name="connsiteX0" fmla="*/ 520700 w 520700"/>
                <a:gd name="connsiteY0" fmla="*/ 1270000 h 1270000"/>
                <a:gd name="connsiteX1" fmla="*/ 0 w 520700"/>
                <a:gd name="connsiteY1" fmla="*/ 0 h 1270000"/>
                <a:gd name="connsiteX2" fmla="*/ 12700 w 520700"/>
                <a:gd name="connsiteY2" fmla="*/ 1270000 h 1270000"/>
                <a:gd name="connsiteX3" fmla="*/ 520700 w 520700"/>
                <a:gd name="connsiteY3" fmla="*/ 1270000 h 127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0700" h="1270000">
                  <a:moveTo>
                    <a:pt x="520700" y="1270000"/>
                  </a:moveTo>
                  <a:lnTo>
                    <a:pt x="0" y="0"/>
                  </a:lnTo>
                  <a:lnTo>
                    <a:pt x="12700" y="1270000"/>
                  </a:lnTo>
                  <a:lnTo>
                    <a:pt x="520700" y="1270000"/>
                  </a:lnTo>
                  <a:close/>
                </a:path>
              </a:pathLst>
            </a:custGeom>
            <a:solidFill>
              <a:srgbClr val="009900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72000" tIns="72000" rIns="72000" bIns="7200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90000"/>
                </a:lnSpc>
                <a:spcBef>
                  <a:spcPct val="50000"/>
                </a:spcBef>
                <a:spcAft>
                  <a:spcPct val="0"/>
                </a:spcAft>
                <a:buClr>
                  <a:schemeClr val="bg2"/>
                </a:buClr>
                <a:buSzTx/>
                <a:buFontTx/>
                <a:buNone/>
                <a:tabLst/>
              </a:pPr>
              <a:endParaRPr kumimoji="0" lang="en-ZA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endParaRPr>
            </a:p>
          </p:txBody>
        </p:sp>
        <p:sp>
          <p:nvSpPr>
            <p:cNvPr id="6" name="Isosceles Triangle 3"/>
            <p:cNvSpPr/>
            <p:nvPr/>
          </p:nvSpPr>
          <p:spPr bwMode="auto">
            <a:xfrm rot="10800000" flipV="1">
              <a:off x="65499" y="-10887"/>
              <a:ext cx="520700" cy="1270000"/>
            </a:xfrm>
            <a:custGeom>
              <a:avLst/>
              <a:gdLst>
                <a:gd name="connsiteX0" fmla="*/ 0 w 431800"/>
                <a:gd name="connsiteY0" fmla="*/ 1143000 h 1143000"/>
                <a:gd name="connsiteX1" fmla="*/ 215900 w 431800"/>
                <a:gd name="connsiteY1" fmla="*/ 0 h 1143000"/>
                <a:gd name="connsiteX2" fmla="*/ 431800 w 431800"/>
                <a:gd name="connsiteY2" fmla="*/ 1143000 h 1143000"/>
                <a:gd name="connsiteX3" fmla="*/ 0 w 431800"/>
                <a:gd name="connsiteY3" fmla="*/ 1143000 h 1143000"/>
                <a:gd name="connsiteX0" fmla="*/ 0 w 647700"/>
                <a:gd name="connsiteY0" fmla="*/ 1117600 h 1117600"/>
                <a:gd name="connsiteX1" fmla="*/ 647700 w 647700"/>
                <a:gd name="connsiteY1" fmla="*/ 0 h 1117600"/>
                <a:gd name="connsiteX2" fmla="*/ 431800 w 647700"/>
                <a:gd name="connsiteY2" fmla="*/ 1117600 h 1117600"/>
                <a:gd name="connsiteX3" fmla="*/ 0 w 647700"/>
                <a:gd name="connsiteY3" fmla="*/ 1117600 h 1117600"/>
                <a:gd name="connsiteX0" fmla="*/ 0 w 647700"/>
                <a:gd name="connsiteY0" fmla="*/ 1117600 h 1244600"/>
                <a:gd name="connsiteX1" fmla="*/ 647700 w 647700"/>
                <a:gd name="connsiteY1" fmla="*/ 0 h 1244600"/>
                <a:gd name="connsiteX2" fmla="*/ 558800 w 647700"/>
                <a:gd name="connsiteY2" fmla="*/ 1244600 h 1244600"/>
                <a:gd name="connsiteX3" fmla="*/ 0 w 647700"/>
                <a:gd name="connsiteY3" fmla="*/ 1117600 h 1244600"/>
                <a:gd name="connsiteX0" fmla="*/ 0 w 647700"/>
                <a:gd name="connsiteY0" fmla="*/ 1270000 h 1397000"/>
                <a:gd name="connsiteX1" fmla="*/ 647700 w 647700"/>
                <a:gd name="connsiteY1" fmla="*/ 0 h 1397000"/>
                <a:gd name="connsiteX2" fmla="*/ 558800 w 647700"/>
                <a:gd name="connsiteY2" fmla="*/ 1397000 h 1397000"/>
                <a:gd name="connsiteX3" fmla="*/ 0 w 647700"/>
                <a:gd name="connsiteY3" fmla="*/ 1270000 h 1397000"/>
                <a:gd name="connsiteX0" fmla="*/ 0 w 469900"/>
                <a:gd name="connsiteY0" fmla="*/ 1701800 h 1701800"/>
                <a:gd name="connsiteX1" fmla="*/ 469900 w 469900"/>
                <a:gd name="connsiteY1" fmla="*/ 0 h 1701800"/>
                <a:gd name="connsiteX2" fmla="*/ 381000 w 469900"/>
                <a:gd name="connsiteY2" fmla="*/ 1397000 h 1701800"/>
                <a:gd name="connsiteX3" fmla="*/ 0 w 469900"/>
                <a:gd name="connsiteY3" fmla="*/ 1701800 h 1701800"/>
                <a:gd name="connsiteX0" fmla="*/ 0 w 596900"/>
                <a:gd name="connsiteY0" fmla="*/ 1346200 h 1397000"/>
                <a:gd name="connsiteX1" fmla="*/ 596900 w 596900"/>
                <a:gd name="connsiteY1" fmla="*/ 0 h 1397000"/>
                <a:gd name="connsiteX2" fmla="*/ 508000 w 596900"/>
                <a:gd name="connsiteY2" fmla="*/ 1397000 h 1397000"/>
                <a:gd name="connsiteX3" fmla="*/ 0 w 596900"/>
                <a:gd name="connsiteY3" fmla="*/ 1346200 h 1397000"/>
                <a:gd name="connsiteX0" fmla="*/ 0 w 596900"/>
                <a:gd name="connsiteY0" fmla="*/ 1346200 h 1397000"/>
                <a:gd name="connsiteX1" fmla="*/ 596900 w 596900"/>
                <a:gd name="connsiteY1" fmla="*/ 0 h 1397000"/>
                <a:gd name="connsiteX2" fmla="*/ 584200 w 596900"/>
                <a:gd name="connsiteY2" fmla="*/ 1397000 h 1397000"/>
                <a:gd name="connsiteX3" fmla="*/ 0 w 596900"/>
                <a:gd name="connsiteY3" fmla="*/ 1346200 h 1397000"/>
                <a:gd name="connsiteX0" fmla="*/ 0 w 584200"/>
                <a:gd name="connsiteY0" fmla="*/ 1193800 h 1244600"/>
                <a:gd name="connsiteX1" fmla="*/ 495300 w 584200"/>
                <a:gd name="connsiteY1" fmla="*/ 0 h 1244600"/>
                <a:gd name="connsiteX2" fmla="*/ 584200 w 584200"/>
                <a:gd name="connsiteY2" fmla="*/ 1244600 h 1244600"/>
                <a:gd name="connsiteX3" fmla="*/ 0 w 584200"/>
                <a:gd name="connsiteY3" fmla="*/ 1193800 h 1244600"/>
                <a:gd name="connsiteX0" fmla="*/ 0 w 584200"/>
                <a:gd name="connsiteY0" fmla="*/ 1219200 h 1270000"/>
                <a:gd name="connsiteX1" fmla="*/ 571500 w 584200"/>
                <a:gd name="connsiteY1" fmla="*/ 0 h 1270000"/>
                <a:gd name="connsiteX2" fmla="*/ 584200 w 584200"/>
                <a:gd name="connsiteY2" fmla="*/ 1270000 h 1270000"/>
                <a:gd name="connsiteX3" fmla="*/ 0 w 584200"/>
                <a:gd name="connsiteY3" fmla="*/ 1219200 h 1270000"/>
                <a:gd name="connsiteX0" fmla="*/ 469900 w 469900"/>
                <a:gd name="connsiteY0" fmla="*/ 1193800 h 1270000"/>
                <a:gd name="connsiteX1" fmla="*/ 0 w 469900"/>
                <a:gd name="connsiteY1" fmla="*/ 0 h 1270000"/>
                <a:gd name="connsiteX2" fmla="*/ 12700 w 469900"/>
                <a:gd name="connsiteY2" fmla="*/ 1270000 h 1270000"/>
                <a:gd name="connsiteX3" fmla="*/ 469900 w 469900"/>
                <a:gd name="connsiteY3" fmla="*/ 1193800 h 1270000"/>
                <a:gd name="connsiteX0" fmla="*/ 469900 w 469900"/>
                <a:gd name="connsiteY0" fmla="*/ 1193800 h 1270000"/>
                <a:gd name="connsiteX1" fmla="*/ 0 w 469900"/>
                <a:gd name="connsiteY1" fmla="*/ 0 h 1270000"/>
                <a:gd name="connsiteX2" fmla="*/ 12700 w 469900"/>
                <a:gd name="connsiteY2" fmla="*/ 1270000 h 1270000"/>
                <a:gd name="connsiteX3" fmla="*/ 469900 w 469900"/>
                <a:gd name="connsiteY3" fmla="*/ 1193800 h 1270000"/>
                <a:gd name="connsiteX0" fmla="*/ 495300 w 495300"/>
                <a:gd name="connsiteY0" fmla="*/ 1193800 h 1270000"/>
                <a:gd name="connsiteX1" fmla="*/ 0 w 495300"/>
                <a:gd name="connsiteY1" fmla="*/ 0 h 1270000"/>
                <a:gd name="connsiteX2" fmla="*/ 12700 w 495300"/>
                <a:gd name="connsiteY2" fmla="*/ 1270000 h 1270000"/>
                <a:gd name="connsiteX3" fmla="*/ 495300 w 495300"/>
                <a:gd name="connsiteY3" fmla="*/ 1193800 h 1270000"/>
                <a:gd name="connsiteX0" fmla="*/ 520700 w 520700"/>
                <a:gd name="connsiteY0" fmla="*/ 1270000 h 1270000"/>
                <a:gd name="connsiteX1" fmla="*/ 0 w 520700"/>
                <a:gd name="connsiteY1" fmla="*/ 0 h 1270000"/>
                <a:gd name="connsiteX2" fmla="*/ 12700 w 520700"/>
                <a:gd name="connsiteY2" fmla="*/ 1270000 h 1270000"/>
                <a:gd name="connsiteX3" fmla="*/ 520700 w 520700"/>
                <a:gd name="connsiteY3" fmla="*/ 1270000 h 127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0700" h="1270000">
                  <a:moveTo>
                    <a:pt x="520700" y="1270000"/>
                  </a:moveTo>
                  <a:lnTo>
                    <a:pt x="0" y="0"/>
                  </a:lnTo>
                  <a:lnTo>
                    <a:pt x="12700" y="1270000"/>
                  </a:lnTo>
                  <a:lnTo>
                    <a:pt x="520700" y="1270000"/>
                  </a:lnTo>
                  <a:close/>
                </a:path>
              </a:pathLst>
            </a:custGeom>
            <a:solidFill>
              <a:srgbClr val="009900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72000" tIns="72000" rIns="72000" bIns="7200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90000"/>
                </a:lnSpc>
                <a:spcBef>
                  <a:spcPct val="50000"/>
                </a:spcBef>
                <a:spcAft>
                  <a:spcPct val="0"/>
                </a:spcAft>
                <a:buClr>
                  <a:schemeClr val="bg2"/>
                </a:buClr>
                <a:buSzTx/>
                <a:buFontTx/>
                <a:buNone/>
                <a:tabLst/>
              </a:pPr>
              <a:endParaRPr kumimoji="0" lang="en-ZA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651437" y="1088571"/>
            <a:ext cx="7097748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sz="6600" dirty="0" smtClean="0">
                <a:solidFill>
                  <a:prstClr val="white"/>
                </a:solidFill>
                <a:latin typeface="Arial Black" panose="020B0A04020102020204" pitchFamily="34" charset="0"/>
              </a:rPr>
              <a:t>PROGRAMME 4</a:t>
            </a:r>
          </a:p>
          <a:p>
            <a:pPr algn="ctr"/>
            <a:endParaRPr lang="en-ZA" sz="6600" dirty="0">
              <a:solidFill>
                <a:prstClr val="white"/>
              </a:solidFill>
              <a:latin typeface="Arial Black" panose="020B0A04020102020204" pitchFamily="34" charset="0"/>
            </a:endParaRPr>
          </a:p>
          <a:p>
            <a:pPr algn="ctr"/>
            <a:r>
              <a:rPr lang="en-ZA" sz="6600" dirty="0" smtClean="0">
                <a:solidFill>
                  <a:prstClr val="white"/>
                </a:solidFill>
                <a:latin typeface="Arial Black" panose="020B0A04020102020204" pitchFamily="34" charset="0"/>
              </a:rPr>
              <a:t>CARE</a:t>
            </a:r>
            <a:endParaRPr lang="en-ZA" sz="6600" dirty="0">
              <a:solidFill>
                <a:prstClr val="white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20158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Top Corners Rounded 60">
            <a:extLst>
              <a:ext uri="{FF2B5EF4-FFF2-40B4-BE49-F238E27FC236}">
                <a16:creationId xmlns:a16="http://schemas.microsoft.com/office/drawing/2014/main" xmlns="" id="{935013CF-ED1D-4C99-9BBC-342742B95A80}"/>
              </a:ext>
            </a:extLst>
          </p:cNvPr>
          <p:cNvSpPr/>
          <p:nvPr/>
        </p:nvSpPr>
        <p:spPr>
          <a:xfrm rot="5400000">
            <a:off x="5003334" y="-4986666"/>
            <a:ext cx="1440000" cy="11413331"/>
          </a:xfrm>
          <a:prstGeom prst="round2SameRect">
            <a:avLst>
              <a:gd name="adj1" fmla="val 23278"/>
              <a:gd name="adj2" fmla="val 0"/>
            </a:avLst>
          </a:prstGeom>
          <a:gradFill flip="none" rotWithShape="1">
            <a:gsLst>
              <a:gs pos="100000">
                <a:srgbClr val="00CC99">
                  <a:alpha val="67000"/>
                  <a:lumMod val="92000"/>
                </a:srgbClr>
              </a:gs>
              <a:gs pos="30000">
                <a:srgbClr val="006600">
                  <a:alpha val="75000"/>
                </a:srgbClr>
              </a:gs>
              <a:gs pos="59000">
                <a:srgbClr val="009900">
                  <a:alpha val="71000"/>
                </a:srgbClr>
              </a:gs>
            </a:gsLst>
            <a:lin ang="162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 kern="0" dirty="0">
              <a:solidFill>
                <a:prstClr val="white"/>
              </a:solidFill>
              <a:latin typeface="Calibri Light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63103" y="0"/>
            <a:ext cx="10956131" cy="523365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457165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331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495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66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spcAft>
                <a:spcPts val="600"/>
              </a:spcAft>
            </a:pPr>
            <a:r>
              <a:rPr lang="en-ZA" sz="3200" kern="0" dirty="0">
                <a:solidFill>
                  <a:schemeClr val="bg1"/>
                </a:solidFill>
                <a:latin typeface="Arial Black" panose="020B0A04020102020204" pitchFamily="34" charset="0"/>
              </a:rPr>
              <a:t>PERFORMANCE INDICATOR NOT ACHIEVED:</a:t>
            </a:r>
          </a:p>
          <a:p>
            <a:r>
              <a:rPr lang="en-ZA" sz="3200" b="0" dirty="0">
                <a:solidFill>
                  <a:schemeClr val="bg1"/>
                </a:solidFill>
                <a:latin typeface="Arial Black" panose="020B0A04020102020204" pitchFamily="34" charset="0"/>
              </a:rPr>
              <a:t>Offenders Viral Load suppression rate (at 12 months)</a:t>
            </a:r>
          </a:p>
          <a:p>
            <a:endParaRPr lang="en-GB" sz="3200" kern="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4509" y="1580341"/>
            <a:ext cx="93242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800" b="1" kern="0" dirty="0">
                <a:solidFill>
                  <a:prstClr val="black"/>
                </a:solidFill>
              </a:rPr>
              <a:t>1. REGIONAL TARGET VERSUS PERFORMANCE FOR  </a:t>
            </a:r>
            <a:r>
              <a:rPr lang="en-GB" sz="1800" b="1" kern="0" dirty="0" smtClean="0">
                <a:solidFill>
                  <a:prstClr val="black"/>
                </a:solidFill>
              </a:rPr>
              <a:t>4</a:t>
            </a:r>
            <a:r>
              <a:rPr lang="en-GB" sz="1800" b="1" kern="0" baseline="30000" dirty="0" smtClean="0">
                <a:solidFill>
                  <a:prstClr val="black"/>
                </a:solidFill>
              </a:rPr>
              <a:t>TH</a:t>
            </a:r>
            <a:r>
              <a:rPr lang="en-GB" sz="1800" b="1" kern="0" dirty="0" smtClean="0">
                <a:solidFill>
                  <a:prstClr val="black"/>
                </a:solidFill>
              </a:rPr>
              <a:t>  </a:t>
            </a:r>
            <a:r>
              <a:rPr lang="en-GB" sz="1800" b="1" kern="0" dirty="0">
                <a:solidFill>
                  <a:prstClr val="black"/>
                </a:solidFill>
              </a:rPr>
              <a:t>QUARTER (2020/2021) </a:t>
            </a:r>
            <a:endParaRPr lang="en-ZA" sz="1800" b="1" kern="0" dirty="0">
              <a:solidFill>
                <a:prstClr val="black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-268941" y="320040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800" b="1" kern="0" dirty="0">
                <a:solidFill>
                  <a:prstClr val="black"/>
                </a:solidFill>
              </a:rPr>
              <a:t>     2. SOURCE OF UNDER-ACHIEVEMENT AT MANAGEMENT AREA LEVEL</a:t>
            </a:r>
            <a:endParaRPr lang="en-ZA" sz="1800" b="1" kern="0" dirty="0">
              <a:solidFill>
                <a:prstClr val="black"/>
              </a:solidFill>
            </a:endParaRP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6777638"/>
              </p:ext>
            </p:extLst>
          </p:nvPr>
        </p:nvGraphicFramePr>
        <p:xfrm>
          <a:off x="228600" y="1992395"/>
          <a:ext cx="11658600" cy="883920"/>
        </p:xfrm>
        <a:graphic>
          <a:graphicData uri="http://schemas.openxmlformats.org/drawingml/2006/table">
            <a:tbl>
              <a:tblPr firstRow="1" bandRow="1"/>
              <a:tblGrid>
                <a:gridCol w="1295400">
                  <a:extLst>
                    <a:ext uri="{9D8B030D-6E8A-4147-A177-3AD203B41FA5}">
                      <a16:colId xmlns:a16="http://schemas.microsoft.com/office/drawing/2014/main" xmlns="" val="3171785473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xmlns="" val="3307568538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xmlns="" val="3177246977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xmlns="" val="1905890460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xmlns="" val="551651354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xmlns="" val="106908959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xmlns="" val="2307743238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xmlns="" val="2723634297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xmlns="" val="971921"/>
                    </a:ext>
                  </a:extLst>
                </a:gridCol>
              </a:tblGrid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>
                          <a:solidFill>
                            <a:schemeClr val="bg1"/>
                          </a:solidFill>
                        </a:rPr>
                        <a:t>REGION</a:t>
                      </a: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E1918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JANUARY</a:t>
                      </a:r>
                      <a:r>
                        <a:rPr lang="en-ZA" sz="1100" baseline="0" dirty="0" smtClean="0">
                          <a:solidFill>
                            <a:schemeClr val="bg1"/>
                          </a:solidFill>
                        </a:rPr>
                        <a:t> 2021</a:t>
                      </a:r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/>
                      </a:r>
                      <a:br>
                        <a:rPr lang="en-ZA" sz="1100" dirty="0" smtClean="0">
                          <a:solidFill>
                            <a:schemeClr val="bg1"/>
                          </a:solidFill>
                        </a:rPr>
                      </a:br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TARGET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E1918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JANUARY PERFORMANCE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E1918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FEBRUARY 2021 TARGET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E1918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FEBRUARY</a:t>
                      </a:r>
                      <a:r>
                        <a:rPr lang="en-ZA" sz="1100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PERFORMANCE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E1918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MARCH 2021 TARGET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E1918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MARCH PERFORMANCE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E1918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Q4</a:t>
                      </a:r>
                      <a:r>
                        <a:rPr lang="en-ZA" sz="1100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TARGET: 2020-2021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E1918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>
                          <a:solidFill>
                            <a:schemeClr val="bg1"/>
                          </a:solidFill>
                        </a:rPr>
                        <a:t>PERFORMANCE</a:t>
                      </a: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E191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08647457"/>
                  </a:ext>
                </a:extLst>
              </a:tr>
              <a:tr h="375654">
                <a:tc>
                  <a:txBody>
                    <a:bodyPr/>
                    <a:lstStyle/>
                    <a:p>
                      <a:pPr algn="l"/>
                      <a:r>
                        <a:rPr lang="en-ZA" sz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GAUTENG </a:t>
                      </a: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90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%</a:t>
                      </a:r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18/21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85.71%</a:t>
                      </a: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90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%</a:t>
                      </a:r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29/34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85.29%</a:t>
                      </a: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90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%</a:t>
                      </a:r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21/27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77.78%</a:t>
                      </a:r>
                    </a:p>
                    <a:p>
                      <a:pPr marL="0" marR="0" lvl="0" indent="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90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%</a:t>
                      </a:r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68/82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82.93%</a:t>
                      </a: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96501867"/>
                  </a:ext>
                </a:extLst>
              </a:tr>
            </a:tbl>
          </a:graphicData>
        </a:graphic>
      </p:graphicFrame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6592392"/>
              </p:ext>
            </p:extLst>
          </p:nvPr>
        </p:nvGraphicFramePr>
        <p:xfrm>
          <a:off x="128987" y="3714555"/>
          <a:ext cx="11836318" cy="1341120"/>
        </p:xfrm>
        <a:graphic>
          <a:graphicData uri="http://schemas.openxmlformats.org/drawingml/2006/table">
            <a:tbl>
              <a:tblPr firstRow="1" bandRow="1"/>
              <a:tblGrid>
                <a:gridCol w="1306468">
                  <a:extLst>
                    <a:ext uri="{9D8B030D-6E8A-4147-A177-3AD203B41FA5}">
                      <a16:colId xmlns:a16="http://schemas.microsoft.com/office/drawing/2014/main" xmlns="" val="3171785473"/>
                    </a:ext>
                  </a:extLst>
                </a:gridCol>
                <a:gridCol w="1306468">
                  <a:extLst>
                    <a:ext uri="{9D8B030D-6E8A-4147-A177-3AD203B41FA5}">
                      <a16:colId xmlns:a16="http://schemas.microsoft.com/office/drawing/2014/main" xmlns="" val="3307568538"/>
                    </a:ext>
                  </a:extLst>
                </a:gridCol>
                <a:gridCol w="1306468">
                  <a:extLst>
                    <a:ext uri="{9D8B030D-6E8A-4147-A177-3AD203B41FA5}">
                      <a16:colId xmlns:a16="http://schemas.microsoft.com/office/drawing/2014/main" xmlns="" val="3177246977"/>
                    </a:ext>
                  </a:extLst>
                </a:gridCol>
                <a:gridCol w="1306468">
                  <a:extLst>
                    <a:ext uri="{9D8B030D-6E8A-4147-A177-3AD203B41FA5}">
                      <a16:colId xmlns:a16="http://schemas.microsoft.com/office/drawing/2014/main" xmlns="" val="1905890460"/>
                    </a:ext>
                  </a:extLst>
                </a:gridCol>
                <a:gridCol w="1306468">
                  <a:extLst>
                    <a:ext uri="{9D8B030D-6E8A-4147-A177-3AD203B41FA5}">
                      <a16:colId xmlns:a16="http://schemas.microsoft.com/office/drawing/2014/main" xmlns="" val="551651354"/>
                    </a:ext>
                  </a:extLst>
                </a:gridCol>
                <a:gridCol w="1306468">
                  <a:extLst>
                    <a:ext uri="{9D8B030D-6E8A-4147-A177-3AD203B41FA5}">
                      <a16:colId xmlns:a16="http://schemas.microsoft.com/office/drawing/2014/main" xmlns="" val="106908959"/>
                    </a:ext>
                  </a:extLst>
                </a:gridCol>
                <a:gridCol w="1306468">
                  <a:extLst>
                    <a:ext uri="{9D8B030D-6E8A-4147-A177-3AD203B41FA5}">
                      <a16:colId xmlns:a16="http://schemas.microsoft.com/office/drawing/2014/main" xmlns="" val="2307743238"/>
                    </a:ext>
                  </a:extLst>
                </a:gridCol>
                <a:gridCol w="1241337">
                  <a:extLst>
                    <a:ext uri="{9D8B030D-6E8A-4147-A177-3AD203B41FA5}">
                      <a16:colId xmlns:a16="http://schemas.microsoft.com/office/drawing/2014/main" xmlns="" val="2723634297"/>
                    </a:ext>
                  </a:extLst>
                </a:gridCol>
                <a:gridCol w="1449705">
                  <a:extLst>
                    <a:ext uri="{9D8B030D-6E8A-4147-A177-3AD203B41FA5}">
                      <a16:colId xmlns:a16="http://schemas.microsoft.com/office/drawing/2014/main" xmlns="" val="971921"/>
                    </a:ext>
                  </a:extLst>
                </a:gridCol>
              </a:tblGrid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b="1" kern="1200" dirty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MANAGEMENT AREA</a:t>
                      </a: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JANUARY</a:t>
                      </a:r>
                      <a:r>
                        <a:rPr lang="en-ZA" sz="1100" baseline="0" dirty="0" smtClean="0">
                          <a:solidFill>
                            <a:schemeClr val="bg1"/>
                          </a:solidFill>
                        </a:rPr>
                        <a:t> 2021</a:t>
                      </a:r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/>
                      </a:r>
                      <a:br>
                        <a:rPr lang="en-ZA" sz="1100" dirty="0" smtClean="0">
                          <a:solidFill>
                            <a:schemeClr val="bg1"/>
                          </a:solidFill>
                        </a:rPr>
                      </a:br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TARGET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JANUARY PERFORMANCE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FEBRUARY 2021 TARGET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FEBRUARY</a:t>
                      </a:r>
                      <a:r>
                        <a:rPr lang="en-ZA" sz="1100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PERFORMANCE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MARCH 2021 TARGET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MARCH PERFORMANCE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Q4</a:t>
                      </a:r>
                      <a:r>
                        <a:rPr lang="en-ZA" sz="1100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TARGET: 2020-2021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b="1" kern="1200" dirty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PERFORMANCE</a:t>
                      </a: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08647457"/>
                  </a:ext>
                </a:extLst>
              </a:tr>
              <a:tr h="375654">
                <a:tc>
                  <a:txBody>
                    <a:bodyPr/>
                    <a:lstStyle/>
                    <a:p>
                      <a:pPr marL="0" marR="0" indent="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JHB</a:t>
                      </a:r>
                      <a:endParaRPr lang="en-US" sz="1200" b="0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US" sz="1200" b="1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90%</a:t>
                      </a: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2/3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66.67%</a:t>
                      </a:r>
                    </a:p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US" sz="1200" b="1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90%</a:t>
                      </a: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2/2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100.00%</a:t>
                      </a:r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US" sz="1200" b="1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90%</a:t>
                      </a: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4/6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66.67%</a:t>
                      </a:r>
                    </a:p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US" sz="1200" b="1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90%</a:t>
                      </a: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8/11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72.73%</a:t>
                      </a:r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96501867"/>
                  </a:ext>
                </a:extLst>
              </a:tr>
              <a:tr h="37565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KM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II</a:t>
                      </a:r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90%</a:t>
                      </a: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9/10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90.00%</a:t>
                      </a: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90%</a:t>
                      </a: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5/10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50.00%</a:t>
                      </a:r>
                    </a:p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90%</a:t>
                      </a: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4/8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50.00%</a:t>
                      </a:r>
                    </a:p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90%</a:t>
                      </a: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18/28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64.29%</a:t>
                      </a:r>
                    </a:p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465181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352009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Top Corners Rounded 60">
            <a:extLst>
              <a:ext uri="{FF2B5EF4-FFF2-40B4-BE49-F238E27FC236}">
                <a16:creationId xmlns:a16="http://schemas.microsoft.com/office/drawing/2014/main" xmlns="" id="{935013CF-ED1D-4C99-9BBC-342742B95A80}"/>
              </a:ext>
            </a:extLst>
          </p:cNvPr>
          <p:cNvSpPr/>
          <p:nvPr/>
        </p:nvSpPr>
        <p:spPr>
          <a:xfrm rot="5400000">
            <a:off x="4821169" y="-4804500"/>
            <a:ext cx="1440000" cy="11049000"/>
          </a:xfrm>
          <a:prstGeom prst="round2SameRect">
            <a:avLst>
              <a:gd name="adj1" fmla="val 23278"/>
              <a:gd name="adj2" fmla="val 0"/>
            </a:avLst>
          </a:prstGeom>
          <a:gradFill flip="none" rotWithShape="1">
            <a:gsLst>
              <a:gs pos="100000">
                <a:srgbClr val="00CC99">
                  <a:alpha val="67000"/>
                  <a:lumMod val="92000"/>
                </a:srgbClr>
              </a:gs>
              <a:gs pos="30000">
                <a:srgbClr val="006600">
                  <a:alpha val="75000"/>
                </a:srgbClr>
              </a:gs>
              <a:gs pos="59000">
                <a:srgbClr val="009900">
                  <a:alpha val="71000"/>
                </a:srgbClr>
              </a:gs>
            </a:gsLst>
            <a:lin ang="162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 kern="0">
              <a:solidFill>
                <a:prstClr val="white"/>
              </a:solidFill>
              <a:latin typeface="Calibri Ligh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9369" y="1597396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800" b="1" kern="0" dirty="0">
                <a:solidFill>
                  <a:prstClr val="black"/>
                </a:solidFill>
              </a:rPr>
              <a:t>     3. SOURCE OF UNDER-ACHIEVEMENT AT CORRECTIONAL CENTRE LEVEL</a:t>
            </a:r>
            <a:endParaRPr lang="en-ZA" sz="1800" b="1" kern="0" dirty="0">
              <a:solidFill>
                <a:prstClr val="black"/>
              </a:solidFill>
            </a:endParaRP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017128"/>
              </p:ext>
            </p:extLst>
          </p:nvPr>
        </p:nvGraphicFramePr>
        <p:xfrm>
          <a:off x="241300" y="2124124"/>
          <a:ext cx="11798299" cy="2798276"/>
        </p:xfrm>
        <a:graphic>
          <a:graphicData uri="http://schemas.openxmlformats.org/drawingml/2006/table">
            <a:tbl>
              <a:tblPr firstRow="1" bandRow="1"/>
              <a:tblGrid>
                <a:gridCol w="1685471">
                  <a:extLst>
                    <a:ext uri="{9D8B030D-6E8A-4147-A177-3AD203B41FA5}">
                      <a16:colId xmlns:a16="http://schemas.microsoft.com/office/drawing/2014/main" xmlns="" val="3171785473"/>
                    </a:ext>
                  </a:extLst>
                </a:gridCol>
                <a:gridCol w="1685471">
                  <a:extLst>
                    <a:ext uri="{9D8B030D-6E8A-4147-A177-3AD203B41FA5}">
                      <a16:colId xmlns:a16="http://schemas.microsoft.com/office/drawing/2014/main" xmlns="" val="3307568538"/>
                    </a:ext>
                  </a:extLst>
                </a:gridCol>
                <a:gridCol w="1685471">
                  <a:extLst>
                    <a:ext uri="{9D8B030D-6E8A-4147-A177-3AD203B41FA5}">
                      <a16:colId xmlns:a16="http://schemas.microsoft.com/office/drawing/2014/main" xmlns="" val="3177246977"/>
                    </a:ext>
                  </a:extLst>
                </a:gridCol>
                <a:gridCol w="1685471">
                  <a:extLst>
                    <a:ext uri="{9D8B030D-6E8A-4147-A177-3AD203B41FA5}">
                      <a16:colId xmlns:a16="http://schemas.microsoft.com/office/drawing/2014/main" xmlns="" val="1905890460"/>
                    </a:ext>
                  </a:extLst>
                </a:gridCol>
                <a:gridCol w="1685471">
                  <a:extLst>
                    <a:ext uri="{9D8B030D-6E8A-4147-A177-3AD203B41FA5}">
                      <a16:colId xmlns:a16="http://schemas.microsoft.com/office/drawing/2014/main" xmlns="" val="551651354"/>
                    </a:ext>
                  </a:extLst>
                </a:gridCol>
                <a:gridCol w="1549818">
                  <a:extLst>
                    <a:ext uri="{9D8B030D-6E8A-4147-A177-3AD203B41FA5}">
                      <a16:colId xmlns:a16="http://schemas.microsoft.com/office/drawing/2014/main" xmlns="" val="106908959"/>
                    </a:ext>
                  </a:extLst>
                </a:gridCol>
                <a:gridCol w="1821126">
                  <a:extLst>
                    <a:ext uri="{9D8B030D-6E8A-4147-A177-3AD203B41FA5}">
                      <a16:colId xmlns:a16="http://schemas.microsoft.com/office/drawing/2014/main" xmlns="" val="2307743238"/>
                    </a:ext>
                  </a:extLst>
                </a:gridCol>
              </a:tblGrid>
              <a:tr h="680875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Q4 TARGET 2020/21</a:t>
                      </a:r>
                      <a:endParaRPr lang="en-US" sz="12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QUARTER 4</a:t>
                      </a:r>
                      <a:br>
                        <a:rPr lang="en-US" sz="12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</a:br>
                      <a:r>
                        <a:rPr lang="en-US" sz="12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PERFORMANCE</a:t>
                      </a:r>
                      <a:endParaRPr lang="en-US" sz="12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MANAGEMENT AREAS THAT CONTRIBUTED TOWARDS UNDER-ACHIEVEMENT 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kern="1200" dirty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CORRECTIONAL CENTRE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kern="1200" dirty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REASONS FOR UNDER</a:t>
                      </a:r>
                    </a:p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kern="1200" dirty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PERFORMANCE</a:t>
                      </a:r>
                    </a:p>
                  </a:txBody>
                  <a:tcPr marL="91438" marR="91438" marT="45724" marB="45724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kern="1200" dirty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ROOT CAUSES</a:t>
                      </a:r>
                    </a:p>
                  </a:txBody>
                  <a:tcPr marL="91438" marR="91438" marT="45724" marB="45724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kern="1200" dirty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ASSOCIATED RISKS </a:t>
                      </a:r>
                      <a:endParaRPr lang="en-ZA" sz="11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91438" marR="91438" marT="45724" marB="45724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08647457"/>
                  </a:ext>
                </a:extLst>
              </a:tr>
              <a:tr h="547801">
                <a:tc>
                  <a:txBody>
                    <a:bodyPr/>
                    <a:lstStyle/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90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%</a:t>
                      </a: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2/3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66.67%</a:t>
                      </a:r>
                    </a:p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ZA" sz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JHB</a:t>
                      </a:r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Centre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</a:t>
                      </a:r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rowSpan="4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Non-adherence to ARV treatment due to self administering as per the Primary</a:t>
                      </a:r>
                      <a:r>
                        <a:rPr lang="en-GB" sz="1200" b="0" baseline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Health Care requirement</a:t>
                      </a:r>
                      <a:r>
                        <a:rPr lang="en-GB" sz="1200" b="0" baseline="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.</a:t>
                      </a:r>
                      <a:endParaRPr lang="en-GB" sz="1200" b="0" baseline="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rowSpan="4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</a:rPr>
                        <a:t>Non</a:t>
                      </a:r>
                      <a:r>
                        <a:rPr lang="en-US" sz="1200" b="0" baseline="0" dirty="0">
                          <a:solidFill>
                            <a:schemeClr val="tx1"/>
                          </a:solidFill>
                        </a:rPr>
                        <a:t> compliance with regulations</a:t>
                      </a:r>
                    </a:p>
                    <a:p>
                      <a:pPr marL="0" marR="0" indent="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indent="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baseline="0" dirty="0" smtClean="0">
                          <a:solidFill>
                            <a:schemeClr val="tx1"/>
                          </a:solidFill>
                        </a:rPr>
                        <a:t>Lack of support/monitoring</a:t>
                      </a:r>
                      <a:endParaRPr lang="en-US" sz="1200" b="0" baseline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rowSpan="4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"/>
                          <a:cs typeface=""/>
                        </a:rPr>
                        <a:t>Relapse</a:t>
                      </a:r>
                    </a:p>
                    <a:p>
                      <a:pPr marL="0" marR="0" lvl="0" indent="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"/>
                          <a:cs typeface=""/>
                        </a:rPr>
                        <a:t>Resistance to ART and Possible Death</a:t>
                      </a:r>
                    </a:p>
                    <a:p>
                      <a:pPr marL="0" marR="0" lvl="0" indent="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"/>
                          <a:cs typeface=""/>
                        </a:rPr>
                        <a:t>Compromised/Increased viral load</a:t>
                      </a:r>
                    </a:p>
                    <a:p>
                      <a:pPr algn="l"/>
                      <a:endParaRPr lang="en-US" sz="120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96501867"/>
                  </a:ext>
                </a:extLst>
              </a:tr>
              <a:tr h="533400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90% </a:t>
                      </a: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5/7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71.43%</a:t>
                      </a:r>
                    </a:p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JHB</a:t>
                      </a:r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Centre B</a:t>
                      </a:r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334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90% </a:t>
                      </a: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6/11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54.55%</a:t>
                      </a:r>
                    </a:p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KM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II</a:t>
                      </a:r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Central</a:t>
                      </a:r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028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90%</a:t>
                      </a: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4/9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44.44%</a:t>
                      </a:r>
                    </a:p>
                    <a:p>
                      <a:pPr marL="0" marR="0" lvl="0" indent="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M/BEE</a:t>
                      </a: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Atteridgeville</a:t>
                      </a:r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en-US" sz="120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en-US" sz="120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en-US" sz="120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3" name="Title 1"/>
          <p:cNvSpPr txBox="1">
            <a:spLocks/>
          </p:cNvSpPr>
          <p:nvPr/>
        </p:nvSpPr>
        <p:spPr>
          <a:xfrm>
            <a:off x="29369" y="56775"/>
            <a:ext cx="10956131" cy="523365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457165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331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495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66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spcAft>
                <a:spcPts val="600"/>
              </a:spcAft>
            </a:pPr>
            <a:r>
              <a:rPr lang="en-ZA" sz="3200" kern="0" dirty="0">
                <a:solidFill>
                  <a:schemeClr val="bg1"/>
                </a:solidFill>
                <a:latin typeface="Arial Black" panose="020B0A04020102020204" pitchFamily="34" charset="0"/>
              </a:rPr>
              <a:t>PERFORMANCE INDICATOR NOT ACHIEVED:</a:t>
            </a:r>
          </a:p>
          <a:p>
            <a:pPr defTabSz="914331" eaLnBrk="1" fontAlgn="t" hangingPunct="1"/>
            <a:r>
              <a:rPr lang="en-ZA" sz="2400" b="0" dirty="0">
                <a:solidFill>
                  <a:schemeClr val="bg1"/>
                </a:solidFill>
                <a:latin typeface="Arial Black" panose="020B0A04020102020204" pitchFamily="34" charset="0"/>
              </a:rPr>
              <a:t>Offenders Viral Load suppression rate (at 12 months)</a:t>
            </a:r>
          </a:p>
        </p:txBody>
      </p:sp>
    </p:spTree>
    <p:extLst>
      <p:ext uri="{BB962C8B-B14F-4D97-AF65-F5344CB8AC3E}">
        <p14:creationId xmlns:p14="http://schemas.microsoft.com/office/powerpoint/2010/main" val="14015299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Top Corners Rounded 60">
            <a:extLst>
              <a:ext uri="{FF2B5EF4-FFF2-40B4-BE49-F238E27FC236}">
                <a16:creationId xmlns:a16="http://schemas.microsoft.com/office/drawing/2014/main" xmlns="" id="{935013CF-ED1D-4C99-9BBC-342742B95A80}"/>
              </a:ext>
            </a:extLst>
          </p:cNvPr>
          <p:cNvSpPr/>
          <p:nvPr/>
        </p:nvSpPr>
        <p:spPr>
          <a:xfrm rot="5400000">
            <a:off x="4821169" y="-4804500"/>
            <a:ext cx="1440000" cy="11049000"/>
          </a:xfrm>
          <a:prstGeom prst="round2SameRect">
            <a:avLst>
              <a:gd name="adj1" fmla="val 23278"/>
              <a:gd name="adj2" fmla="val 0"/>
            </a:avLst>
          </a:prstGeom>
          <a:gradFill flip="none" rotWithShape="1">
            <a:gsLst>
              <a:gs pos="100000">
                <a:srgbClr val="00CC99">
                  <a:alpha val="67000"/>
                  <a:lumMod val="92000"/>
                </a:srgbClr>
              </a:gs>
              <a:gs pos="30000">
                <a:srgbClr val="006600">
                  <a:alpha val="75000"/>
                </a:srgbClr>
              </a:gs>
              <a:gs pos="59000">
                <a:srgbClr val="009900">
                  <a:alpha val="71000"/>
                </a:srgbClr>
              </a:gs>
            </a:gsLst>
            <a:lin ang="162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 kern="0">
              <a:solidFill>
                <a:prstClr val="white"/>
              </a:solidFill>
              <a:latin typeface="Calibri Ligh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-228600" y="1673596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800" b="1" kern="0" dirty="0">
                <a:solidFill>
                  <a:prstClr val="black"/>
                </a:solidFill>
              </a:rPr>
              <a:t>     4. PROJECT PLAN TO ADDRESS UNDER PERFORMANCE</a:t>
            </a:r>
            <a:endParaRPr lang="en-ZA" sz="1800" b="1" kern="0" dirty="0">
              <a:solidFill>
                <a:prstClr val="black"/>
              </a:solidFill>
            </a:endParaRP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8794536"/>
              </p:ext>
            </p:extLst>
          </p:nvPr>
        </p:nvGraphicFramePr>
        <p:xfrm>
          <a:off x="215900" y="2042928"/>
          <a:ext cx="11671302" cy="3367271"/>
        </p:xfrm>
        <a:graphic>
          <a:graphicData uri="http://schemas.openxmlformats.org/drawingml/2006/table">
            <a:tbl>
              <a:tblPr firstRow="1" bandRow="1"/>
              <a:tblGrid>
                <a:gridCol w="1945217">
                  <a:extLst>
                    <a:ext uri="{9D8B030D-6E8A-4147-A177-3AD203B41FA5}">
                      <a16:colId xmlns:a16="http://schemas.microsoft.com/office/drawing/2014/main" xmlns="" val="3171785473"/>
                    </a:ext>
                  </a:extLst>
                </a:gridCol>
                <a:gridCol w="1945217">
                  <a:extLst>
                    <a:ext uri="{9D8B030D-6E8A-4147-A177-3AD203B41FA5}">
                      <a16:colId xmlns:a16="http://schemas.microsoft.com/office/drawing/2014/main" xmlns="" val="3307568538"/>
                    </a:ext>
                  </a:extLst>
                </a:gridCol>
                <a:gridCol w="1945217">
                  <a:extLst>
                    <a:ext uri="{9D8B030D-6E8A-4147-A177-3AD203B41FA5}">
                      <a16:colId xmlns:a16="http://schemas.microsoft.com/office/drawing/2014/main" xmlns="" val="3177246977"/>
                    </a:ext>
                  </a:extLst>
                </a:gridCol>
                <a:gridCol w="2254249">
                  <a:extLst>
                    <a:ext uri="{9D8B030D-6E8A-4147-A177-3AD203B41FA5}">
                      <a16:colId xmlns:a16="http://schemas.microsoft.com/office/drawing/2014/main" xmlns="" val="1905890460"/>
                    </a:ext>
                  </a:extLst>
                </a:gridCol>
                <a:gridCol w="1636185">
                  <a:extLst>
                    <a:ext uri="{9D8B030D-6E8A-4147-A177-3AD203B41FA5}">
                      <a16:colId xmlns:a16="http://schemas.microsoft.com/office/drawing/2014/main" xmlns="" val="551651354"/>
                    </a:ext>
                  </a:extLst>
                </a:gridCol>
                <a:gridCol w="1945217">
                  <a:extLst>
                    <a:ext uri="{9D8B030D-6E8A-4147-A177-3AD203B41FA5}">
                      <a16:colId xmlns:a16="http://schemas.microsoft.com/office/drawing/2014/main" xmlns="" val="106908959"/>
                    </a:ext>
                  </a:extLst>
                </a:gridCol>
              </a:tblGrid>
              <a:tr h="812257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MANAGEMENT AREA</a:t>
                      </a: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26C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CORRECTIONAL CENTRE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26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ACTIVITY / ACTIVITIES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26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RESPONSIBILITY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26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TIME FRAME</a:t>
                      </a:r>
                    </a:p>
                  </a:txBody>
                  <a:tcPr marL="91438" marR="91438" marT="45724" marB="45724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26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PROGRESS</a:t>
                      </a:r>
                    </a:p>
                  </a:txBody>
                  <a:tcPr marL="91438" marR="91438" marT="45724" marB="45724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26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08647457"/>
                  </a:ext>
                </a:extLst>
              </a:tr>
              <a:tr h="620535">
                <a:tc rowSpan="2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ZA" sz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JHB</a:t>
                      </a:r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Centre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</a:t>
                      </a:r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rowSpan="4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"/>
                          <a:cs typeface="Calibri" panose="020F0502020204030204" pitchFamily="34" charset="0"/>
                        </a:rPr>
                        <a:t>Suppress viral load of offenders on Antiretroviral Therapy at 12 months after initiation as per ART guidelines</a:t>
                      </a:r>
                    </a:p>
                    <a:p>
                      <a:pPr marL="0" marR="0" lvl="0" indent="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"/>
                        <a:cs typeface="Calibri" panose="020F0502020204030204" pitchFamily="34" charset="0"/>
                      </a:endParaRPr>
                    </a:p>
                    <a:p>
                      <a:pPr marL="0" marR="0" lvl="0" indent="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"/>
                          <a:cs typeface="Calibri" panose="020F0502020204030204" pitchFamily="34" charset="0"/>
                        </a:rPr>
                        <a:t>Clinical file audit</a:t>
                      </a:r>
                    </a:p>
                    <a:p>
                      <a:pPr marL="0" marR="0" lvl="0" indent="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"/>
                        <a:cs typeface="Calibri" panose="020F0502020204030204" pitchFamily="34" charset="0"/>
                      </a:endParaRPr>
                    </a:p>
                    <a:p>
                      <a:pPr marL="0" marR="0" lvl="0" indent="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"/>
                          <a:cs typeface="Calibri" panose="020F0502020204030204" pitchFamily="34" charset="0"/>
                        </a:rPr>
                        <a:t>DOTS at 10 month of ART treatment.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rowSpan="4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Area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Commissioners</a:t>
                      </a:r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l"/>
                      <a:r>
                        <a:rPr lang="en-US" sz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Area Coordinator</a:t>
                      </a:r>
                      <a:r>
                        <a:rPr lang="en-US" sz="1200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Development &amp; Care</a:t>
                      </a:r>
                    </a:p>
                    <a:p>
                      <a:pPr algn="l"/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Heads of Correctional </a:t>
                      </a:r>
                      <a:r>
                        <a:rPr lang="en-US" sz="1200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Centre</a:t>
                      </a:r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rowSpan="4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Continuously</a:t>
                      </a: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rowSpan="4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"/>
                          <a:cs typeface="Calibri" panose="020F0502020204030204" pitchFamily="34" charset="0"/>
                        </a:rPr>
                        <a:t>A decline of </a:t>
                      </a:r>
                      <a:r>
                        <a:rPr lang="en-US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"/>
                          <a:cs typeface="Calibri" panose="020F0502020204030204" pitchFamily="34" charset="0"/>
                        </a:rPr>
                        <a:t>3.09% </a:t>
                      </a:r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"/>
                          <a:cs typeface="Calibri" panose="020F0502020204030204" pitchFamily="34" charset="0"/>
                        </a:rPr>
                        <a:t>as compared to quarter </a:t>
                      </a:r>
                      <a:r>
                        <a:rPr lang="en-US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"/>
                          <a:cs typeface="Calibri" panose="020F0502020204030204" pitchFamily="34" charset="0"/>
                        </a:rPr>
                        <a:t>3  </a:t>
                      </a:r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"/>
                          <a:cs typeface="Calibri" panose="020F0502020204030204" pitchFamily="34" charset="0"/>
                        </a:rPr>
                        <a:t>is noted; however DOT strategy is strengthened</a:t>
                      </a:r>
                      <a:r>
                        <a:rPr lang="en-US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"/>
                          <a:cs typeface="Calibri" panose="020F0502020204030204" pitchFamily="34" charset="0"/>
                        </a:rPr>
                        <a:t>.</a:t>
                      </a:r>
                    </a:p>
                    <a:p>
                      <a:pPr marL="0" marR="0" lvl="0" indent="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"/>
                        <a:cs typeface="Calibri" panose="020F0502020204030204" pitchFamily="34" charset="0"/>
                      </a:endParaRPr>
                    </a:p>
                    <a:p>
                      <a:pPr marL="0" marR="0" lvl="0" indent="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"/>
                          <a:cs typeface="Calibri" panose="020F0502020204030204" pitchFamily="34" charset="0"/>
                        </a:rPr>
                        <a:t>Adherence counselling provided</a:t>
                      </a:r>
                    </a:p>
                    <a:p>
                      <a:pPr marL="0" marR="0" lvl="0" indent="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"/>
                        <a:cs typeface="Calibri" panose="020F0502020204030204" pitchFamily="34" charset="0"/>
                      </a:endParaRPr>
                    </a:p>
                    <a:p>
                      <a:pPr algn="l"/>
                      <a:endParaRPr lang="en-US" sz="120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96501867"/>
                  </a:ext>
                </a:extLst>
              </a:tr>
              <a:tr h="620535">
                <a:tc vMerge="1">
                  <a:txBody>
                    <a:bodyPr/>
                    <a:lstStyle/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Centre B</a:t>
                      </a:r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88867">
                <a:tc rowSpan="2">
                  <a:txBody>
                    <a:bodyPr/>
                    <a:lstStyle/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KM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II</a:t>
                      </a:r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Central</a:t>
                      </a:r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725077">
                <a:tc vMerge="1">
                  <a:txBody>
                    <a:bodyPr/>
                    <a:lstStyle/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Atteridgeville</a:t>
                      </a:r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3" name="Title 1"/>
          <p:cNvSpPr txBox="1">
            <a:spLocks/>
          </p:cNvSpPr>
          <p:nvPr/>
        </p:nvSpPr>
        <p:spPr>
          <a:xfrm>
            <a:off x="29369" y="56775"/>
            <a:ext cx="10956131" cy="523365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457165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331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495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66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spcAft>
                <a:spcPts val="600"/>
              </a:spcAft>
            </a:pPr>
            <a:r>
              <a:rPr lang="en-ZA" sz="3200" kern="0" dirty="0">
                <a:solidFill>
                  <a:srgbClr val="FFFFFF"/>
                </a:solidFill>
                <a:latin typeface="Arial Black" panose="020B0A04020102020204" pitchFamily="34" charset="0"/>
              </a:rPr>
              <a:t>PLAN TO ADDRESS UNDER PERFORMANCE:</a:t>
            </a:r>
          </a:p>
          <a:p>
            <a:pPr defTabSz="914331" eaLnBrk="1" fontAlgn="t" hangingPunct="1"/>
            <a:r>
              <a:rPr lang="en-ZA" sz="2400" b="0" dirty="0">
                <a:solidFill>
                  <a:schemeClr val="bg1"/>
                </a:solidFill>
                <a:latin typeface="Arial Black" panose="020B0A04020102020204" pitchFamily="34" charset="0"/>
              </a:rPr>
              <a:t>Offenders Viral Load suppression rate (at 12 months)</a:t>
            </a:r>
          </a:p>
        </p:txBody>
      </p:sp>
    </p:spTree>
    <p:extLst>
      <p:ext uri="{BB962C8B-B14F-4D97-AF65-F5344CB8AC3E}">
        <p14:creationId xmlns:p14="http://schemas.microsoft.com/office/powerpoint/2010/main" val="21217969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trellis">
          <a:fgClr>
            <a:srgbClr val="FFFFFF"/>
          </a:fgClr>
          <a:bgClr>
            <a:srgbClr val="BCEABC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65498" y="-21773"/>
            <a:ext cx="8392701" cy="6270173"/>
            <a:chOff x="65499" y="-21773"/>
            <a:chExt cx="7302314" cy="5185651"/>
          </a:xfrm>
        </p:grpSpPr>
        <p:sp>
          <p:nvSpPr>
            <p:cNvPr id="3" name="Rectangle: Top Corners Rounded 24">
              <a:extLst>
                <a:ext uri="{FF2B5EF4-FFF2-40B4-BE49-F238E27FC236}">
                  <a16:creationId xmlns:a16="http://schemas.microsoft.com/office/drawing/2014/main" xmlns="" id="{0DC4C310-37AB-43E0-9D8B-683A5AE91EB8}"/>
                </a:ext>
              </a:extLst>
            </p:cNvPr>
            <p:cNvSpPr/>
            <p:nvPr/>
          </p:nvSpPr>
          <p:spPr>
            <a:xfrm rot="10800000">
              <a:off x="575313" y="-10887"/>
              <a:ext cx="6282685" cy="5174765"/>
            </a:xfrm>
            <a:prstGeom prst="round2SameRect">
              <a:avLst>
                <a:gd name="adj1" fmla="val 13687"/>
                <a:gd name="adj2" fmla="val 0"/>
              </a:avLst>
            </a:prstGeom>
            <a:gradFill flip="none" rotWithShape="1">
              <a:gsLst>
                <a:gs pos="99000">
                  <a:srgbClr val="00CC99"/>
                </a:gs>
                <a:gs pos="1000">
                  <a:srgbClr val="009900"/>
                </a:gs>
              </a:gsLst>
              <a:lin ang="162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5" name="Isosceles Triangle 3"/>
            <p:cNvSpPr/>
            <p:nvPr/>
          </p:nvSpPr>
          <p:spPr bwMode="auto">
            <a:xfrm>
              <a:off x="6847113" y="-21773"/>
              <a:ext cx="520700" cy="1270000"/>
            </a:xfrm>
            <a:custGeom>
              <a:avLst/>
              <a:gdLst>
                <a:gd name="connsiteX0" fmla="*/ 0 w 431800"/>
                <a:gd name="connsiteY0" fmla="*/ 1143000 h 1143000"/>
                <a:gd name="connsiteX1" fmla="*/ 215900 w 431800"/>
                <a:gd name="connsiteY1" fmla="*/ 0 h 1143000"/>
                <a:gd name="connsiteX2" fmla="*/ 431800 w 431800"/>
                <a:gd name="connsiteY2" fmla="*/ 1143000 h 1143000"/>
                <a:gd name="connsiteX3" fmla="*/ 0 w 431800"/>
                <a:gd name="connsiteY3" fmla="*/ 1143000 h 1143000"/>
                <a:gd name="connsiteX0" fmla="*/ 0 w 647700"/>
                <a:gd name="connsiteY0" fmla="*/ 1117600 h 1117600"/>
                <a:gd name="connsiteX1" fmla="*/ 647700 w 647700"/>
                <a:gd name="connsiteY1" fmla="*/ 0 h 1117600"/>
                <a:gd name="connsiteX2" fmla="*/ 431800 w 647700"/>
                <a:gd name="connsiteY2" fmla="*/ 1117600 h 1117600"/>
                <a:gd name="connsiteX3" fmla="*/ 0 w 647700"/>
                <a:gd name="connsiteY3" fmla="*/ 1117600 h 1117600"/>
                <a:gd name="connsiteX0" fmla="*/ 0 w 647700"/>
                <a:gd name="connsiteY0" fmla="*/ 1117600 h 1244600"/>
                <a:gd name="connsiteX1" fmla="*/ 647700 w 647700"/>
                <a:gd name="connsiteY1" fmla="*/ 0 h 1244600"/>
                <a:gd name="connsiteX2" fmla="*/ 558800 w 647700"/>
                <a:gd name="connsiteY2" fmla="*/ 1244600 h 1244600"/>
                <a:gd name="connsiteX3" fmla="*/ 0 w 647700"/>
                <a:gd name="connsiteY3" fmla="*/ 1117600 h 1244600"/>
                <a:gd name="connsiteX0" fmla="*/ 0 w 647700"/>
                <a:gd name="connsiteY0" fmla="*/ 1270000 h 1397000"/>
                <a:gd name="connsiteX1" fmla="*/ 647700 w 647700"/>
                <a:gd name="connsiteY1" fmla="*/ 0 h 1397000"/>
                <a:gd name="connsiteX2" fmla="*/ 558800 w 647700"/>
                <a:gd name="connsiteY2" fmla="*/ 1397000 h 1397000"/>
                <a:gd name="connsiteX3" fmla="*/ 0 w 647700"/>
                <a:gd name="connsiteY3" fmla="*/ 1270000 h 1397000"/>
                <a:gd name="connsiteX0" fmla="*/ 0 w 469900"/>
                <a:gd name="connsiteY0" fmla="*/ 1701800 h 1701800"/>
                <a:gd name="connsiteX1" fmla="*/ 469900 w 469900"/>
                <a:gd name="connsiteY1" fmla="*/ 0 h 1701800"/>
                <a:gd name="connsiteX2" fmla="*/ 381000 w 469900"/>
                <a:gd name="connsiteY2" fmla="*/ 1397000 h 1701800"/>
                <a:gd name="connsiteX3" fmla="*/ 0 w 469900"/>
                <a:gd name="connsiteY3" fmla="*/ 1701800 h 1701800"/>
                <a:gd name="connsiteX0" fmla="*/ 0 w 596900"/>
                <a:gd name="connsiteY0" fmla="*/ 1346200 h 1397000"/>
                <a:gd name="connsiteX1" fmla="*/ 596900 w 596900"/>
                <a:gd name="connsiteY1" fmla="*/ 0 h 1397000"/>
                <a:gd name="connsiteX2" fmla="*/ 508000 w 596900"/>
                <a:gd name="connsiteY2" fmla="*/ 1397000 h 1397000"/>
                <a:gd name="connsiteX3" fmla="*/ 0 w 596900"/>
                <a:gd name="connsiteY3" fmla="*/ 1346200 h 1397000"/>
                <a:gd name="connsiteX0" fmla="*/ 0 w 596900"/>
                <a:gd name="connsiteY0" fmla="*/ 1346200 h 1397000"/>
                <a:gd name="connsiteX1" fmla="*/ 596900 w 596900"/>
                <a:gd name="connsiteY1" fmla="*/ 0 h 1397000"/>
                <a:gd name="connsiteX2" fmla="*/ 584200 w 596900"/>
                <a:gd name="connsiteY2" fmla="*/ 1397000 h 1397000"/>
                <a:gd name="connsiteX3" fmla="*/ 0 w 596900"/>
                <a:gd name="connsiteY3" fmla="*/ 1346200 h 1397000"/>
                <a:gd name="connsiteX0" fmla="*/ 0 w 584200"/>
                <a:gd name="connsiteY0" fmla="*/ 1193800 h 1244600"/>
                <a:gd name="connsiteX1" fmla="*/ 495300 w 584200"/>
                <a:gd name="connsiteY1" fmla="*/ 0 h 1244600"/>
                <a:gd name="connsiteX2" fmla="*/ 584200 w 584200"/>
                <a:gd name="connsiteY2" fmla="*/ 1244600 h 1244600"/>
                <a:gd name="connsiteX3" fmla="*/ 0 w 584200"/>
                <a:gd name="connsiteY3" fmla="*/ 1193800 h 1244600"/>
                <a:gd name="connsiteX0" fmla="*/ 0 w 584200"/>
                <a:gd name="connsiteY0" fmla="*/ 1219200 h 1270000"/>
                <a:gd name="connsiteX1" fmla="*/ 571500 w 584200"/>
                <a:gd name="connsiteY1" fmla="*/ 0 h 1270000"/>
                <a:gd name="connsiteX2" fmla="*/ 584200 w 584200"/>
                <a:gd name="connsiteY2" fmla="*/ 1270000 h 1270000"/>
                <a:gd name="connsiteX3" fmla="*/ 0 w 584200"/>
                <a:gd name="connsiteY3" fmla="*/ 1219200 h 1270000"/>
                <a:gd name="connsiteX0" fmla="*/ 469900 w 469900"/>
                <a:gd name="connsiteY0" fmla="*/ 1193800 h 1270000"/>
                <a:gd name="connsiteX1" fmla="*/ 0 w 469900"/>
                <a:gd name="connsiteY1" fmla="*/ 0 h 1270000"/>
                <a:gd name="connsiteX2" fmla="*/ 12700 w 469900"/>
                <a:gd name="connsiteY2" fmla="*/ 1270000 h 1270000"/>
                <a:gd name="connsiteX3" fmla="*/ 469900 w 469900"/>
                <a:gd name="connsiteY3" fmla="*/ 1193800 h 1270000"/>
                <a:gd name="connsiteX0" fmla="*/ 469900 w 469900"/>
                <a:gd name="connsiteY0" fmla="*/ 1193800 h 1270000"/>
                <a:gd name="connsiteX1" fmla="*/ 0 w 469900"/>
                <a:gd name="connsiteY1" fmla="*/ 0 h 1270000"/>
                <a:gd name="connsiteX2" fmla="*/ 12700 w 469900"/>
                <a:gd name="connsiteY2" fmla="*/ 1270000 h 1270000"/>
                <a:gd name="connsiteX3" fmla="*/ 469900 w 469900"/>
                <a:gd name="connsiteY3" fmla="*/ 1193800 h 1270000"/>
                <a:gd name="connsiteX0" fmla="*/ 495300 w 495300"/>
                <a:gd name="connsiteY0" fmla="*/ 1193800 h 1270000"/>
                <a:gd name="connsiteX1" fmla="*/ 0 w 495300"/>
                <a:gd name="connsiteY1" fmla="*/ 0 h 1270000"/>
                <a:gd name="connsiteX2" fmla="*/ 12700 w 495300"/>
                <a:gd name="connsiteY2" fmla="*/ 1270000 h 1270000"/>
                <a:gd name="connsiteX3" fmla="*/ 495300 w 495300"/>
                <a:gd name="connsiteY3" fmla="*/ 1193800 h 1270000"/>
                <a:gd name="connsiteX0" fmla="*/ 520700 w 520700"/>
                <a:gd name="connsiteY0" fmla="*/ 1270000 h 1270000"/>
                <a:gd name="connsiteX1" fmla="*/ 0 w 520700"/>
                <a:gd name="connsiteY1" fmla="*/ 0 h 1270000"/>
                <a:gd name="connsiteX2" fmla="*/ 12700 w 520700"/>
                <a:gd name="connsiteY2" fmla="*/ 1270000 h 1270000"/>
                <a:gd name="connsiteX3" fmla="*/ 520700 w 520700"/>
                <a:gd name="connsiteY3" fmla="*/ 1270000 h 127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0700" h="1270000">
                  <a:moveTo>
                    <a:pt x="520700" y="1270000"/>
                  </a:moveTo>
                  <a:lnTo>
                    <a:pt x="0" y="0"/>
                  </a:lnTo>
                  <a:lnTo>
                    <a:pt x="12700" y="1270000"/>
                  </a:lnTo>
                  <a:lnTo>
                    <a:pt x="520700" y="1270000"/>
                  </a:lnTo>
                  <a:close/>
                </a:path>
              </a:pathLst>
            </a:custGeom>
            <a:solidFill>
              <a:srgbClr val="009900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72000" tIns="72000" rIns="72000" bIns="7200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lnSpc>
                  <a:spcPct val="90000"/>
                </a:lnSpc>
                <a:spcBef>
                  <a:spcPct val="50000"/>
                </a:spcBef>
                <a:buClr>
                  <a:srgbClr val="7D0900"/>
                </a:buClr>
              </a:pPr>
              <a:endParaRPr lang="en-ZA" smtClean="0">
                <a:solidFill>
                  <a:srgbClr val="000000"/>
                </a:solidFill>
              </a:endParaRPr>
            </a:p>
          </p:txBody>
        </p:sp>
        <p:sp>
          <p:nvSpPr>
            <p:cNvPr id="6" name="Isosceles Triangle 3"/>
            <p:cNvSpPr/>
            <p:nvPr/>
          </p:nvSpPr>
          <p:spPr bwMode="auto">
            <a:xfrm rot="10800000" flipV="1">
              <a:off x="65499" y="-10887"/>
              <a:ext cx="520700" cy="1270000"/>
            </a:xfrm>
            <a:custGeom>
              <a:avLst/>
              <a:gdLst>
                <a:gd name="connsiteX0" fmla="*/ 0 w 431800"/>
                <a:gd name="connsiteY0" fmla="*/ 1143000 h 1143000"/>
                <a:gd name="connsiteX1" fmla="*/ 215900 w 431800"/>
                <a:gd name="connsiteY1" fmla="*/ 0 h 1143000"/>
                <a:gd name="connsiteX2" fmla="*/ 431800 w 431800"/>
                <a:gd name="connsiteY2" fmla="*/ 1143000 h 1143000"/>
                <a:gd name="connsiteX3" fmla="*/ 0 w 431800"/>
                <a:gd name="connsiteY3" fmla="*/ 1143000 h 1143000"/>
                <a:gd name="connsiteX0" fmla="*/ 0 w 647700"/>
                <a:gd name="connsiteY0" fmla="*/ 1117600 h 1117600"/>
                <a:gd name="connsiteX1" fmla="*/ 647700 w 647700"/>
                <a:gd name="connsiteY1" fmla="*/ 0 h 1117600"/>
                <a:gd name="connsiteX2" fmla="*/ 431800 w 647700"/>
                <a:gd name="connsiteY2" fmla="*/ 1117600 h 1117600"/>
                <a:gd name="connsiteX3" fmla="*/ 0 w 647700"/>
                <a:gd name="connsiteY3" fmla="*/ 1117600 h 1117600"/>
                <a:gd name="connsiteX0" fmla="*/ 0 w 647700"/>
                <a:gd name="connsiteY0" fmla="*/ 1117600 h 1244600"/>
                <a:gd name="connsiteX1" fmla="*/ 647700 w 647700"/>
                <a:gd name="connsiteY1" fmla="*/ 0 h 1244600"/>
                <a:gd name="connsiteX2" fmla="*/ 558800 w 647700"/>
                <a:gd name="connsiteY2" fmla="*/ 1244600 h 1244600"/>
                <a:gd name="connsiteX3" fmla="*/ 0 w 647700"/>
                <a:gd name="connsiteY3" fmla="*/ 1117600 h 1244600"/>
                <a:gd name="connsiteX0" fmla="*/ 0 w 647700"/>
                <a:gd name="connsiteY0" fmla="*/ 1270000 h 1397000"/>
                <a:gd name="connsiteX1" fmla="*/ 647700 w 647700"/>
                <a:gd name="connsiteY1" fmla="*/ 0 h 1397000"/>
                <a:gd name="connsiteX2" fmla="*/ 558800 w 647700"/>
                <a:gd name="connsiteY2" fmla="*/ 1397000 h 1397000"/>
                <a:gd name="connsiteX3" fmla="*/ 0 w 647700"/>
                <a:gd name="connsiteY3" fmla="*/ 1270000 h 1397000"/>
                <a:gd name="connsiteX0" fmla="*/ 0 w 469900"/>
                <a:gd name="connsiteY0" fmla="*/ 1701800 h 1701800"/>
                <a:gd name="connsiteX1" fmla="*/ 469900 w 469900"/>
                <a:gd name="connsiteY1" fmla="*/ 0 h 1701800"/>
                <a:gd name="connsiteX2" fmla="*/ 381000 w 469900"/>
                <a:gd name="connsiteY2" fmla="*/ 1397000 h 1701800"/>
                <a:gd name="connsiteX3" fmla="*/ 0 w 469900"/>
                <a:gd name="connsiteY3" fmla="*/ 1701800 h 1701800"/>
                <a:gd name="connsiteX0" fmla="*/ 0 w 596900"/>
                <a:gd name="connsiteY0" fmla="*/ 1346200 h 1397000"/>
                <a:gd name="connsiteX1" fmla="*/ 596900 w 596900"/>
                <a:gd name="connsiteY1" fmla="*/ 0 h 1397000"/>
                <a:gd name="connsiteX2" fmla="*/ 508000 w 596900"/>
                <a:gd name="connsiteY2" fmla="*/ 1397000 h 1397000"/>
                <a:gd name="connsiteX3" fmla="*/ 0 w 596900"/>
                <a:gd name="connsiteY3" fmla="*/ 1346200 h 1397000"/>
                <a:gd name="connsiteX0" fmla="*/ 0 w 596900"/>
                <a:gd name="connsiteY0" fmla="*/ 1346200 h 1397000"/>
                <a:gd name="connsiteX1" fmla="*/ 596900 w 596900"/>
                <a:gd name="connsiteY1" fmla="*/ 0 h 1397000"/>
                <a:gd name="connsiteX2" fmla="*/ 584200 w 596900"/>
                <a:gd name="connsiteY2" fmla="*/ 1397000 h 1397000"/>
                <a:gd name="connsiteX3" fmla="*/ 0 w 596900"/>
                <a:gd name="connsiteY3" fmla="*/ 1346200 h 1397000"/>
                <a:gd name="connsiteX0" fmla="*/ 0 w 584200"/>
                <a:gd name="connsiteY0" fmla="*/ 1193800 h 1244600"/>
                <a:gd name="connsiteX1" fmla="*/ 495300 w 584200"/>
                <a:gd name="connsiteY1" fmla="*/ 0 h 1244600"/>
                <a:gd name="connsiteX2" fmla="*/ 584200 w 584200"/>
                <a:gd name="connsiteY2" fmla="*/ 1244600 h 1244600"/>
                <a:gd name="connsiteX3" fmla="*/ 0 w 584200"/>
                <a:gd name="connsiteY3" fmla="*/ 1193800 h 1244600"/>
                <a:gd name="connsiteX0" fmla="*/ 0 w 584200"/>
                <a:gd name="connsiteY0" fmla="*/ 1219200 h 1270000"/>
                <a:gd name="connsiteX1" fmla="*/ 571500 w 584200"/>
                <a:gd name="connsiteY1" fmla="*/ 0 h 1270000"/>
                <a:gd name="connsiteX2" fmla="*/ 584200 w 584200"/>
                <a:gd name="connsiteY2" fmla="*/ 1270000 h 1270000"/>
                <a:gd name="connsiteX3" fmla="*/ 0 w 584200"/>
                <a:gd name="connsiteY3" fmla="*/ 1219200 h 1270000"/>
                <a:gd name="connsiteX0" fmla="*/ 469900 w 469900"/>
                <a:gd name="connsiteY0" fmla="*/ 1193800 h 1270000"/>
                <a:gd name="connsiteX1" fmla="*/ 0 w 469900"/>
                <a:gd name="connsiteY1" fmla="*/ 0 h 1270000"/>
                <a:gd name="connsiteX2" fmla="*/ 12700 w 469900"/>
                <a:gd name="connsiteY2" fmla="*/ 1270000 h 1270000"/>
                <a:gd name="connsiteX3" fmla="*/ 469900 w 469900"/>
                <a:gd name="connsiteY3" fmla="*/ 1193800 h 1270000"/>
                <a:gd name="connsiteX0" fmla="*/ 469900 w 469900"/>
                <a:gd name="connsiteY0" fmla="*/ 1193800 h 1270000"/>
                <a:gd name="connsiteX1" fmla="*/ 0 w 469900"/>
                <a:gd name="connsiteY1" fmla="*/ 0 h 1270000"/>
                <a:gd name="connsiteX2" fmla="*/ 12700 w 469900"/>
                <a:gd name="connsiteY2" fmla="*/ 1270000 h 1270000"/>
                <a:gd name="connsiteX3" fmla="*/ 469900 w 469900"/>
                <a:gd name="connsiteY3" fmla="*/ 1193800 h 1270000"/>
                <a:gd name="connsiteX0" fmla="*/ 495300 w 495300"/>
                <a:gd name="connsiteY0" fmla="*/ 1193800 h 1270000"/>
                <a:gd name="connsiteX1" fmla="*/ 0 w 495300"/>
                <a:gd name="connsiteY1" fmla="*/ 0 h 1270000"/>
                <a:gd name="connsiteX2" fmla="*/ 12700 w 495300"/>
                <a:gd name="connsiteY2" fmla="*/ 1270000 h 1270000"/>
                <a:gd name="connsiteX3" fmla="*/ 495300 w 495300"/>
                <a:gd name="connsiteY3" fmla="*/ 1193800 h 1270000"/>
                <a:gd name="connsiteX0" fmla="*/ 520700 w 520700"/>
                <a:gd name="connsiteY0" fmla="*/ 1270000 h 1270000"/>
                <a:gd name="connsiteX1" fmla="*/ 0 w 520700"/>
                <a:gd name="connsiteY1" fmla="*/ 0 h 1270000"/>
                <a:gd name="connsiteX2" fmla="*/ 12700 w 520700"/>
                <a:gd name="connsiteY2" fmla="*/ 1270000 h 1270000"/>
                <a:gd name="connsiteX3" fmla="*/ 520700 w 520700"/>
                <a:gd name="connsiteY3" fmla="*/ 1270000 h 127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0700" h="1270000">
                  <a:moveTo>
                    <a:pt x="520700" y="1270000"/>
                  </a:moveTo>
                  <a:lnTo>
                    <a:pt x="0" y="0"/>
                  </a:lnTo>
                  <a:lnTo>
                    <a:pt x="12700" y="1270000"/>
                  </a:lnTo>
                  <a:lnTo>
                    <a:pt x="520700" y="1270000"/>
                  </a:lnTo>
                  <a:close/>
                </a:path>
              </a:pathLst>
            </a:custGeom>
            <a:solidFill>
              <a:srgbClr val="009900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72000" tIns="72000" rIns="72000" bIns="7200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lnSpc>
                  <a:spcPct val="90000"/>
                </a:lnSpc>
                <a:spcBef>
                  <a:spcPct val="50000"/>
                </a:spcBef>
                <a:buClr>
                  <a:srgbClr val="7D0900"/>
                </a:buClr>
              </a:pPr>
              <a:endParaRPr lang="en-ZA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651437" y="1088571"/>
            <a:ext cx="7097748" cy="4985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sz="6600" dirty="0" smtClean="0">
                <a:solidFill>
                  <a:prstClr val="white"/>
                </a:solidFill>
                <a:latin typeface="Arial Black" panose="020B0A04020102020204" pitchFamily="34" charset="0"/>
              </a:rPr>
              <a:t>PROGRAMME 5</a:t>
            </a:r>
          </a:p>
          <a:p>
            <a:pPr algn="ctr"/>
            <a:endParaRPr lang="en-ZA" sz="6600" dirty="0">
              <a:solidFill>
                <a:prstClr val="white"/>
              </a:solidFill>
              <a:latin typeface="Arial Black" panose="020B0A04020102020204" pitchFamily="34" charset="0"/>
            </a:endParaRPr>
          </a:p>
          <a:p>
            <a:pPr algn="ctr"/>
            <a:r>
              <a:rPr lang="en-ZA" sz="6000" dirty="0" smtClean="0">
                <a:solidFill>
                  <a:prstClr val="white"/>
                </a:solidFill>
                <a:latin typeface="Arial Black" panose="020B0A04020102020204" pitchFamily="34" charset="0"/>
              </a:rPr>
              <a:t>SOCIAL REINTEGATION</a:t>
            </a:r>
            <a:endParaRPr lang="en-ZA" sz="6000" dirty="0">
              <a:solidFill>
                <a:prstClr val="white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225538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Top Corners Rounded 60">
            <a:extLst>
              <a:ext uri="{FF2B5EF4-FFF2-40B4-BE49-F238E27FC236}">
                <a16:creationId xmlns="" xmlns:a16="http://schemas.microsoft.com/office/drawing/2014/main" id="{935013CF-ED1D-4C99-9BBC-342742B95A80}"/>
              </a:ext>
            </a:extLst>
          </p:cNvPr>
          <p:cNvSpPr/>
          <p:nvPr/>
        </p:nvSpPr>
        <p:spPr>
          <a:xfrm rot="5400000">
            <a:off x="4931569" y="-4914900"/>
            <a:ext cx="1219200" cy="11049000"/>
          </a:xfrm>
          <a:prstGeom prst="round2SameRect">
            <a:avLst>
              <a:gd name="adj1" fmla="val 23278"/>
              <a:gd name="adj2" fmla="val 0"/>
            </a:avLst>
          </a:prstGeom>
          <a:gradFill flip="none" rotWithShape="1">
            <a:gsLst>
              <a:gs pos="100000">
                <a:srgbClr val="00CC99">
                  <a:alpha val="67000"/>
                  <a:lumMod val="92000"/>
                </a:srgbClr>
              </a:gs>
              <a:gs pos="30000">
                <a:srgbClr val="006600">
                  <a:alpha val="75000"/>
                </a:srgbClr>
              </a:gs>
              <a:gs pos="59000">
                <a:srgbClr val="009900">
                  <a:alpha val="71000"/>
                </a:srgbClr>
              </a:gs>
            </a:gsLst>
            <a:lin ang="162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 kern="0">
              <a:solidFill>
                <a:prstClr val="white"/>
              </a:solidFill>
              <a:latin typeface="Calibri Light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81032" y="24937"/>
            <a:ext cx="10956131" cy="523365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457165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331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495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66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spcAft>
                <a:spcPts val="600"/>
              </a:spcAft>
            </a:pPr>
            <a:r>
              <a:rPr lang="en-ZA" sz="3200" kern="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PERFORMANCE INDICATOR NOT ACHIEVED:</a:t>
            </a:r>
          </a:p>
          <a:p>
            <a:pPr fontAlgn="t"/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Percentage increase of victims participating in Restorative Justice </a:t>
            </a:r>
            <a:r>
              <a:rPr lang="en-US" sz="2400" dirty="0" err="1">
                <a:solidFill>
                  <a:schemeClr val="bg1"/>
                </a:solidFill>
                <a:latin typeface="Calibri" panose="020F0502020204030204" pitchFamily="34" charset="0"/>
              </a:rPr>
              <a:t>Programme</a:t>
            </a:r>
            <a:endParaRPr lang="en-US" sz="2400" dirty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pPr fontAlgn="t"/>
            <a:endParaRPr lang="en-US" sz="24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4509" y="1416746"/>
            <a:ext cx="89283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800" b="1" kern="0" dirty="0">
                <a:solidFill>
                  <a:prstClr val="black"/>
                </a:solidFill>
              </a:rPr>
              <a:t>1. REGIONAL TARGET VERSUS PERFORMANCE FOR 4</a:t>
            </a:r>
            <a:r>
              <a:rPr lang="en-GB" sz="1800" b="1" kern="0" baseline="30000" dirty="0">
                <a:solidFill>
                  <a:prstClr val="black"/>
                </a:solidFill>
              </a:rPr>
              <a:t>th</a:t>
            </a:r>
            <a:r>
              <a:rPr lang="en-GB" sz="1800" b="1" kern="0" dirty="0">
                <a:solidFill>
                  <a:prstClr val="black"/>
                </a:solidFill>
              </a:rPr>
              <a:t> QUARTER (2020/2021) </a:t>
            </a:r>
            <a:endParaRPr lang="en-ZA" sz="1800" b="1" kern="0" dirty="0">
              <a:solidFill>
                <a:prstClr val="black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-113584" y="327660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800" b="1" kern="0" dirty="0">
                <a:solidFill>
                  <a:prstClr val="black"/>
                </a:solidFill>
              </a:rPr>
              <a:t>     2. SOURCE OF </a:t>
            </a:r>
            <a:r>
              <a:rPr lang="en-GB" sz="1800" b="1" kern="0" dirty="0" smtClean="0">
                <a:solidFill>
                  <a:prstClr val="black"/>
                </a:solidFill>
              </a:rPr>
              <a:t>UNDER-ACHIEVEMENT AT MANAGEMENT AREA LEVEL</a:t>
            </a:r>
            <a:endParaRPr lang="en-ZA" sz="1800" b="1" kern="0" dirty="0">
              <a:solidFill>
                <a:prstClr val="black"/>
              </a:solidFill>
            </a:endParaRP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0076725"/>
              </p:ext>
            </p:extLst>
          </p:nvPr>
        </p:nvGraphicFramePr>
        <p:xfrm>
          <a:off x="228600" y="3733800"/>
          <a:ext cx="11658600" cy="2529840"/>
        </p:xfrm>
        <a:graphic>
          <a:graphicData uri="http://schemas.openxmlformats.org/drawingml/2006/table">
            <a:tbl>
              <a:tblPr firstRow="1" bandRow="1"/>
              <a:tblGrid>
                <a:gridCol w="1219200">
                  <a:extLst>
                    <a:ext uri="{9D8B030D-6E8A-4147-A177-3AD203B41FA5}">
                      <a16:colId xmlns="" xmlns:a16="http://schemas.microsoft.com/office/drawing/2014/main" val="3171785473"/>
                    </a:ext>
                  </a:extLst>
                </a:gridCol>
                <a:gridCol w="914400">
                  <a:extLst>
                    <a:ext uri="{9D8B030D-6E8A-4147-A177-3AD203B41FA5}">
                      <a16:colId xmlns="" xmlns:a16="http://schemas.microsoft.com/office/drawing/2014/main" val="3307568538"/>
                    </a:ext>
                  </a:extLst>
                </a:gridCol>
                <a:gridCol w="1447800">
                  <a:extLst>
                    <a:ext uri="{9D8B030D-6E8A-4147-A177-3AD203B41FA5}">
                      <a16:colId xmlns="" xmlns:a16="http://schemas.microsoft.com/office/drawing/2014/main" val="3177246977"/>
                    </a:ext>
                  </a:extLst>
                </a:gridCol>
                <a:gridCol w="1066800">
                  <a:extLst>
                    <a:ext uri="{9D8B030D-6E8A-4147-A177-3AD203B41FA5}">
                      <a16:colId xmlns="" xmlns:a16="http://schemas.microsoft.com/office/drawing/2014/main" val="1905890460"/>
                    </a:ext>
                  </a:extLst>
                </a:gridCol>
                <a:gridCol w="1447800">
                  <a:extLst>
                    <a:ext uri="{9D8B030D-6E8A-4147-A177-3AD203B41FA5}">
                      <a16:colId xmlns="" xmlns:a16="http://schemas.microsoft.com/office/drawing/2014/main" val="551651354"/>
                    </a:ext>
                  </a:extLst>
                </a:gridCol>
                <a:gridCol w="1447800">
                  <a:extLst>
                    <a:ext uri="{9D8B030D-6E8A-4147-A177-3AD203B41FA5}">
                      <a16:colId xmlns="" xmlns:a16="http://schemas.microsoft.com/office/drawing/2014/main" val="106908959"/>
                    </a:ext>
                  </a:extLst>
                </a:gridCol>
                <a:gridCol w="1447800">
                  <a:extLst>
                    <a:ext uri="{9D8B030D-6E8A-4147-A177-3AD203B41FA5}">
                      <a16:colId xmlns="" xmlns:a16="http://schemas.microsoft.com/office/drawing/2014/main" val="2307743238"/>
                    </a:ext>
                  </a:extLst>
                </a:gridCol>
                <a:gridCol w="1066800">
                  <a:extLst>
                    <a:ext uri="{9D8B030D-6E8A-4147-A177-3AD203B41FA5}">
                      <a16:colId xmlns="" xmlns:a16="http://schemas.microsoft.com/office/drawing/2014/main" val="2723634297"/>
                    </a:ext>
                  </a:extLst>
                </a:gridCol>
                <a:gridCol w="1600200">
                  <a:extLst>
                    <a:ext uri="{9D8B030D-6E8A-4147-A177-3AD203B41FA5}">
                      <a16:colId xmlns="" xmlns:a16="http://schemas.microsoft.com/office/drawing/2014/main" val="971921"/>
                    </a:ext>
                  </a:extLst>
                </a:gridCol>
              </a:tblGrid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MANAGEMENT AREA</a:t>
                      </a:r>
                      <a:endParaRPr lang="en-ZA" sz="11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JANUARY</a:t>
                      </a:r>
                      <a:r>
                        <a:rPr lang="en-ZA" sz="1100" baseline="0" dirty="0" smtClean="0">
                          <a:solidFill>
                            <a:schemeClr val="bg1"/>
                          </a:solidFill>
                        </a:rPr>
                        <a:t> 2021</a:t>
                      </a:r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/>
                      </a:r>
                      <a:br>
                        <a:rPr lang="en-ZA" sz="1100" dirty="0" smtClean="0">
                          <a:solidFill>
                            <a:schemeClr val="bg1"/>
                          </a:solidFill>
                        </a:rPr>
                      </a:br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TARGET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JANUARY PERFORMANCE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FEBRUARY 2021</a:t>
                      </a:r>
                      <a:br>
                        <a:rPr lang="en-ZA" sz="1100" dirty="0" smtClean="0">
                          <a:solidFill>
                            <a:schemeClr val="bg1"/>
                          </a:solidFill>
                        </a:rPr>
                      </a:br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TARGET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FEBRUARY</a:t>
                      </a:r>
                      <a:r>
                        <a:rPr lang="en-ZA" sz="1100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PERFORMANCE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MARCH 2021 TARGET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MARCH PERFORMANCE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Q4</a:t>
                      </a:r>
                      <a:r>
                        <a:rPr lang="en-ZA" sz="1100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TARGET: 2020-2021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PERFORMANCE</a:t>
                      </a:r>
                      <a:endParaRPr lang="en-ZA" sz="11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208647457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algn="l"/>
                      <a:r>
                        <a:rPr lang="en-ZA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BSPOORT</a:t>
                      </a:r>
                      <a:endParaRPr lang="en-ZA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ZA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7%</a:t>
                      </a: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27/131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1.44%</a:t>
                      </a:r>
                    </a:p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ZA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7%</a:t>
                      </a: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27/140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1.35%</a:t>
                      </a:r>
                    </a:p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ZA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7%</a:t>
                      </a: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47/141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2.33%</a:t>
                      </a:r>
                    </a:p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ZA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7%</a:t>
                      </a: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47/141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2.33%</a:t>
                      </a:r>
                    </a:p>
                    <a:p>
                      <a:pPr algn="l"/>
                      <a:endParaRPr lang="en-US" sz="1200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796501867"/>
                  </a:ext>
                </a:extLst>
              </a:tr>
              <a:tr h="487680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BBURG</a:t>
                      </a:r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ZA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7%</a:t>
                      </a:r>
                    </a:p>
                    <a:p>
                      <a:pPr algn="l"/>
                      <a:endParaRPr lang="en-ZA" sz="1200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96/439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1.53%</a:t>
                      </a:r>
                    </a:p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ZA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7%</a:t>
                      </a:r>
                    </a:p>
                    <a:p>
                      <a:pPr algn="l"/>
                      <a:endParaRPr lang="en-ZA" sz="1200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96/443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1.52%</a:t>
                      </a:r>
                    </a:p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ZA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7%</a:t>
                      </a:r>
                    </a:p>
                    <a:p>
                      <a:pPr algn="l"/>
                      <a:endParaRPr lang="en-ZA" sz="1200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96/443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1.52%</a:t>
                      </a:r>
                    </a:p>
                    <a:p>
                      <a:pPr algn="l"/>
                      <a:endParaRPr lang="en-US" sz="1200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ZA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7%</a:t>
                      </a:r>
                    </a:p>
                    <a:p>
                      <a:pPr algn="l"/>
                      <a:endParaRPr lang="en-ZA" sz="1200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96/443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1.52%</a:t>
                      </a: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50242310"/>
                  </a:ext>
                </a:extLst>
              </a:tr>
              <a:tr h="533400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JHB</a:t>
                      </a:r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ZA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7%</a:t>
                      </a:r>
                    </a:p>
                    <a:p>
                      <a:pPr algn="l"/>
                      <a:endParaRPr lang="en-ZA" sz="1200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327/1136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2.01%</a:t>
                      </a:r>
                    </a:p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ZA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7%</a:t>
                      </a:r>
                    </a:p>
                    <a:p>
                      <a:pPr algn="l"/>
                      <a:endParaRPr lang="en-ZA" sz="1200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364/1317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1.93%</a:t>
                      </a:r>
                    </a:p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ZA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7%</a:t>
                      </a: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415/1439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2.02%</a:t>
                      </a:r>
                    </a:p>
                    <a:p>
                      <a:pPr algn="l"/>
                      <a:endParaRPr lang="en-US" sz="1200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ZA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7%</a:t>
                      </a:r>
                    </a:p>
                    <a:p>
                      <a:pPr algn="l"/>
                      <a:endParaRPr lang="en-ZA" sz="1200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415/1439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2.02%</a:t>
                      </a: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418693148"/>
                  </a:ext>
                </a:extLst>
              </a:tr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KM II</a:t>
                      </a:r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ZA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7%</a:t>
                      </a:r>
                    </a:p>
                    <a:p>
                      <a:pPr algn="l"/>
                      <a:endParaRPr lang="en-ZA" sz="1200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115/334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2.41%</a:t>
                      </a:r>
                    </a:p>
                    <a:p>
                      <a:pPr algn="l"/>
                      <a:endParaRPr lang="en-US" sz="1200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ZA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7%</a:t>
                      </a:r>
                    </a:p>
                    <a:p>
                      <a:pPr algn="l"/>
                      <a:endParaRPr lang="en-ZA" sz="1200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115/410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1.96%</a:t>
                      </a:r>
                    </a:p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ZA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7%</a:t>
                      </a:r>
                    </a:p>
                    <a:p>
                      <a:pPr algn="l"/>
                      <a:endParaRPr lang="en-ZA" sz="1200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222/571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2.72%</a:t>
                      </a:r>
                    </a:p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ZA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7%</a:t>
                      </a:r>
                    </a:p>
                    <a:p>
                      <a:pPr algn="l"/>
                      <a:endParaRPr lang="en-ZA" sz="1200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222/571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2.72%</a:t>
                      </a: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694879642"/>
                  </a:ext>
                </a:extLst>
              </a:tr>
            </a:tbl>
          </a:graphicData>
        </a:graphic>
      </p:graphicFrame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6073083"/>
              </p:ext>
            </p:extLst>
          </p:nvPr>
        </p:nvGraphicFramePr>
        <p:xfrm>
          <a:off x="224118" y="1786078"/>
          <a:ext cx="11739282" cy="970014"/>
        </p:xfrm>
        <a:graphic>
          <a:graphicData uri="http://schemas.openxmlformats.org/drawingml/2006/table">
            <a:tbl>
              <a:tblPr firstRow="1" bandRow="1"/>
              <a:tblGrid>
                <a:gridCol w="1304365">
                  <a:extLst>
                    <a:ext uri="{9D8B030D-6E8A-4147-A177-3AD203B41FA5}">
                      <a16:colId xmlns:a16="http://schemas.microsoft.com/office/drawing/2014/main" xmlns="" val="3171785473"/>
                    </a:ext>
                  </a:extLst>
                </a:gridCol>
                <a:gridCol w="909917">
                  <a:extLst>
                    <a:ext uri="{9D8B030D-6E8A-4147-A177-3AD203B41FA5}">
                      <a16:colId xmlns:a16="http://schemas.microsoft.com/office/drawing/2014/main" xmlns="" val="3307568538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xmlns="" val="3177246977"/>
                    </a:ext>
                  </a:extLst>
                </a:gridCol>
                <a:gridCol w="1066800">
                  <a:extLst>
                    <a:ext uri="{9D8B030D-6E8A-4147-A177-3AD203B41FA5}">
                      <a16:colId xmlns:a16="http://schemas.microsoft.com/office/drawing/2014/main" xmlns="" val="1905890460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xmlns="" val="551651354"/>
                    </a:ext>
                  </a:extLst>
                </a:gridCol>
                <a:gridCol w="990600">
                  <a:extLst>
                    <a:ext uri="{9D8B030D-6E8A-4147-A177-3AD203B41FA5}">
                      <a16:colId xmlns:a16="http://schemas.microsoft.com/office/drawing/2014/main" xmlns="" val="106908959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xmlns="" val="2307743238"/>
                    </a:ext>
                  </a:extLst>
                </a:gridCol>
                <a:gridCol w="1066800">
                  <a:extLst>
                    <a:ext uri="{9D8B030D-6E8A-4147-A177-3AD203B41FA5}">
                      <a16:colId xmlns:a16="http://schemas.microsoft.com/office/drawing/2014/main" xmlns="" val="2723634297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xmlns="" val="971921"/>
                    </a:ext>
                  </a:extLst>
                </a:gridCol>
              </a:tblGrid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REGION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E1918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JANUARY</a:t>
                      </a:r>
                      <a:r>
                        <a:rPr lang="en-ZA" sz="1100" baseline="0" dirty="0" smtClean="0">
                          <a:solidFill>
                            <a:schemeClr val="bg1"/>
                          </a:solidFill>
                        </a:rPr>
                        <a:t> 2021</a:t>
                      </a:r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/>
                      </a:r>
                      <a:br>
                        <a:rPr lang="en-ZA" sz="1100" dirty="0" smtClean="0">
                          <a:solidFill>
                            <a:schemeClr val="bg1"/>
                          </a:solidFill>
                        </a:rPr>
                      </a:br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TARGET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E1918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JANUARY PERFORMANCE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E1918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FEBRUARY 2021</a:t>
                      </a:r>
                      <a:br>
                        <a:rPr lang="en-ZA" sz="1100" dirty="0" smtClean="0">
                          <a:solidFill>
                            <a:schemeClr val="bg1"/>
                          </a:solidFill>
                        </a:rPr>
                      </a:br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TARGET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E1918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FEBRUARY</a:t>
                      </a:r>
                      <a:r>
                        <a:rPr lang="en-ZA" sz="1100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PERFORMANCE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E1918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MARCH 2021 TARGET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E1918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MARCH PERFORMANCE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E1918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Q4</a:t>
                      </a:r>
                      <a:r>
                        <a:rPr lang="en-ZA" sz="1100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TARGET: 2020-2021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E1918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PERFORMANCE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E191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08647457"/>
                  </a:ext>
                </a:extLst>
              </a:tr>
              <a:tr h="375654">
                <a:tc>
                  <a:txBody>
                    <a:bodyPr/>
                    <a:lstStyle/>
                    <a:p>
                      <a:r>
                        <a:rPr lang="en-ZA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GAUTENG </a:t>
                      </a:r>
                      <a:endParaRPr lang="en-ZA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7%</a:t>
                      </a:r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935/3411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1.92%</a:t>
                      </a: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ctr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"/>
                          <a:cs typeface="Calibri" panose="020F0502020204030204" pitchFamily="34" charset="0"/>
                        </a:rPr>
                        <a:t>7%</a:t>
                      </a: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 defTabSz="1317625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991/3791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1.83%</a:t>
                      </a: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ctr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"/>
                          <a:cs typeface="Calibri" panose="020F0502020204030204" pitchFamily="34" charset="0"/>
                        </a:rPr>
                        <a:t>7%</a:t>
                      </a: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1257/4200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2.10%</a:t>
                      </a: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ctr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"/>
                          <a:cs typeface="Calibri" panose="020F0502020204030204" pitchFamily="34" charset="0"/>
                        </a:rPr>
                        <a:t>7%</a:t>
                      </a: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1257/4200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2.10%</a:t>
                      </a: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965018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71711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Top Corners Rounded 60">
            <a:extLst>
              <a:ext uri="{FF2B5EF4-FFF2-40B4-BE49-F238E27FC236}">
                <a16:creationId xmlns="" xmlns:a16="http://schemas.microsoft.com/office/drawing/2014/main" id="{935013CF-ED1D-4C99-9BBC-342742B95A80}"/>
              </a:ext>
            </a:extLst>
          </p:cNvPr>
          <p:cNvSpPr/>
          <p:nvPr/>
        </p:nvSpPr>
        <p:spPr>
          <a:xfrm rot="5400000">
            <a:off x="4821169" y="-4804500"/>
            <a:ext cx="1440000" cy="11049000"/>
          </a:xfrm>
          <a:prstGeom prst="round2SameRect">
            <a:avLst>
              <a:gd name="adj1" fmla="val 23278"/>
              <a:gd name="adj2" fmla="val 0"/>
            </a:avLst>
          </a:prstGeom>
          <a:gradFill flip="none" rotWithShape="1">
            <a:gsLst>
              <a:gs pos="100000">
                <a:srgbClr val="00CC99">
                  <a:alpha val="67000"/>
                  <a:lumMod val="92000"/>
                </a:srgbClr>
              </a:gs>
              <a:gs pos="30000">
                <a:srgbClr val="006600">
                  <a:alpha val="75000"/>
                </a:srgbClr>
              </a:gs>
              <a:gs pos="59000">
                <a:srgbClr val="009900">
                  <a:alpha val="71000"/>
                </a:srgbClr>
              </a:gs>
            </a:gsLst>
            <a:lin ang="162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 kern="0">
              <a:solidFill>
                <a:prstClr val="white"/>
              </a:solidFill>
              <a:latin typeface="Calibri Light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63103" y="0"/>
            <a:ext cx="10956131" cy="523365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457165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331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495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66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spcAft>
                <a:spcPts val="600"/>
              </a:spcAft>
            </a:pPr>
            <a:r>
              <a:rPr lang="en-ZA" sz="3200" kern="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PERFORMANCE INDICATOR NOT ACHIEVED:</a:t>
            </a:r>
          </a:p>
          <a:p>
            <a:pPr fontAlgn="t"/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Percentage increase of victims participating in Restorative Justice </a:t>
            </a:r>
            <a:r>
              <a:rPr lang="en-US" sz="2400" dirty="0" err="1">
                <a:solidFill>
                  <a:schemeClr val="bg1"/>
                </a:solidFill>
                <a:latin typeface="Calibri" panose="020F0502020204030204" pitchFamily="34" charset="0"/>
              </a:rPr>
              <a:t>Programme</a:t>
            </a:r>
            <a:endParaRPr lang="en-US" sz="2400" dirty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pPr fontAlgn="t"/>
            <a:endParaRPr lang="en-US" sz="24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-113584" y="1528985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800" b="1" kern="0" dirty="0">
                <a:solidFill>
                  <a:prstClr val="black"/>
                </a:solidFill>
              </a:rPr>
              <a:t>     </a:t>
            </a:r>
            <a:r>
              <a:rPr lang="en-GB" sz="1800" b="1" kern="0" dirty="0" smtClean="0">
                <a:solidFill>
                  <a:prstClr val="black"/>
                </a:solidFill>
              </a:rPr>
              <a:t>3. </a:t>
            </a:r>
            <a:r>
              <a:rPr lang="en-GB" sz="1800" b="1" kern="0" dirty="0">
                <a:solidFill>
                  <a:prstClr val="black"/>
                </a:solidFill>
              </a:rPr>
              <a:t>SOURCE OF </a:t>
            </a:r>
            <a:r>
              <a:rPr lang="en-GB" sz="1800" b="1" kern="0" dirty="0" smtClean="0">
                <a:solidFill>
                  <a:prstClr val="black"/>
                </a:solidFill>
              </a:rPr>
              <a:t>UNDER-ACHIEVEMENT AT MANAGEMENT AREA LEVEL</a:t>
            </a:r>
            <a:endParaRPr lang="en-ZA" sz="1800" b="1" kern="0" dirty="0">
              <a:solidFill>
                <a:prstClr val="black"/>
              </a:solidFill>
            </a:endParaRP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1797647"/>
              </p:ext>
            </p:extLst>
          </p:nvPr>
        </p:nvGraphicFramePr>
        <p:xfrm>
          <a:off x="228600" y="1987302"/>
          <a:ext cx="11658600" cy="2529840"/>
        </p:xfrm>
        <a:graphic>
          <a:graphicData uri="http://schemas.openxmlformats.org/drawingml/2006/table">
            <a:tbl>
              <a:tblPr firstRow="1" bandRow="1"/>
              <a:tblGrid>
                <a:gridCol w="1295400">
                  <a:extLst>
                    <a:ext uri="{9D8B030D-6E8A-4147-A177-3AD203B41FA5}">
                      <a16:colId xmlns="" xmlns:a16="http://schemas.microsoft.com/office/drawing/2014/main" val="3171785473"/>
                    </a:ext>
                  </a:extLst>
                </a:gridCol>
                <a:gridCol w="1066800">
                  <a:extLst>
                    <a:ext uri="{9D8B030D-6E8A-4147-A177-3AD203B41FA5}">
                      <a16:colId xmlns="" xmlns:a16="http://schemas.microsoft.com/office/drawing/2014/main" val="3307568538"/>
                    </a:ext>
                  </a:extLst>
                </a:gridCol>
                <a:gridCol w="1524000">
                  <a:extLst>
                    <a:ext uri="{9D8B030D-6E8A-4147-A177-3AD203B41FA5}">
                      <a16:colId xmlns="" xmlns:a16="http://schemas.microsoft.com/office/drawing/2014/main" val="3177246977"/>
                    </a:ext>
                  </a:extLst>
                </a:gridCol>
                <a:gridCol w="1066800">
                  <a:extLst>
                    <a:ext uri="{9D8B030D-6E8A-4147-A177-3AD203B41FA5}">
                      <a16:colId xmlns="" xmlns:a16="http://schemas.microsoft.com/office/drawing/2014/main" val="1905890460"/>
                    </a:ext>
                  </a:extLst>
                </a:gridCol>
                <a:gridCol w="1447800">
                  <a:extLst>
                    <a:ext uri="{9D8B030D-6E8A-4147-A177-3AD203B41FA5}">
                      <a16:colId xmlns="" xmlns:a16="http://schemas.microsoft.com/office/drawing/2014/main" val="551651354"/>
                    </a:ext>
                  </a:extLst>
                </a:gridCol>
                <a:gridCol w="1143000">
                  <a:extLst>
                    <a:ext uri="{9D8B030D-6E8A-4147-A177-3AD203B41FA5}">
                      <a16:colId xmlns="" xmlns:a16="http://schemas.microsoft.com/office/drawing/2014/main" val="106908959"/>
                    </a:ext>
                  </a:extLst>
                </a:gridCol>
                <a:gridCol w="1447800">
                  <a:extLst>
                    <a:ext uri="{9D8B030D-6E8A-4147-A177-3AD203B41FA5}">
                      <a16:colId xmlns="" xmlns:a16="http://schemas.microsoft.com/office/drawing/2014/main" val="2307743238"/>
                    </a:ext>
                  </a:extLst>
                </a:gridCol>
                <a:gridCol w="1066800">
                  <a:extLst>
                    <a:ext uri="{9D8B030D-6E8A-4147-A177-3AD203B41FA5}">
                      <a16:colId xmlns="" xmlns:a16="http://schemas.microsoft.com/office/drawing/2014/main" val="2723634297"/>
                    </a:ext>
                  </a:extLst>
                </a:gridCol>
                <a:gridCol w="1600200">
                  <a:extLst>
                    <a:ext uri="{9D8B030D-6E8A-4147-A177-3AD203B41FA5}">
                      <a16:colId xmlns="" xmlns:a16="http://schemas.microsoft.com/office/drawing/2014/main" val="971921"/>
                    </a:ext>
                  </a:extLst>
                </a:gridCol>
              </a:tblGrid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MANAGEMENT AREA</a:t>
                      </a:r>
                      <a:endParaRPr lang="en-ZA" sz="11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JANUARY</a:t>
                      </a:r>
                      <a:r>
                        <a:rPr lang="en-ZA" sz="1100" baseline="0" dirty="0" smtClean="0">
                          <a:solidFill>
                            <a:schemeClr val="bg1"/>
                          </a:solidFill>
                        </a:rPr>
                        <a:t> 2021</a:t>
                      </a:r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/>
                      </a:r>
                      <a:br>
                        <a:rPr lang="en-ZA" sz="1100" dirty="0" smtClean="0">
                          <a:solidFill>
                            <a:schemeClr val="bg1"/>
                          </a:solidFill>
                        </a:rPr>
                      </a:br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TARGET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JANUARY PERFORMANCE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FEBRUARY 2021</a:t>
                      </a:r>
                      <a:br>
                        <a:rPr lang="en-ZA" sz="1100" dirty="0" smtClean="0">
                          <a:solidFill>
                            <a:schemeClr val="bg1"/>
                          </a:solidFill>
                        </a:rPr>
                      </a:br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TARGET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FEBRUARY</a:t>
                      </a:r>
                      <a:r>
                        <a:rPr lang="en-ZA" sz="1100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PERFORMANCE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MARCH 2021 TARGET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MARCH PERFORMANCE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Q4</a:t>
                      </a:r>
                      <a:r>
                        <a:rPr lang="en-ZA" sz="1100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TARGET: 2020-2021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PERFORMANCE</a:t>
                      </a:r>
                      <a:endParaRPr lang="en-ZA" sz="11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208647457"/>
                  </a:ext>
                </a:extLst>
              </a:tr>
              <a:tr h="375654">
                <a:tc>
                  <a:txBody>
                    <a:bodyPr/>
                    <a:lstStyle/>
                    <a:p>
                      <a:pPr algn="l"/>
                      <a:r>
                        <a:rPr lang="en-ZA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KDORP</a:t>
                      </a:r>
                      <a:endParaRPr lang="en-ZA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ZA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7%</a:t>
                      </a: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61/443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0.96%</a:t>
                      </a:r>
                    </a:p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ZA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7%</a:t>
                      </a: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b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64/477</a:t>
                      </a:r>
                      <a:r>
                        <a:rPr lang="en-US" sz="1200" b="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b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0.94%</a:t>
                      </a:r>
                    </a:p>
                    <a:p>
                      <a:pPr algn="l"/>
                      <a:endParaRPr lang="en-US" sz="120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ZA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7%</a:t>
                      </a: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74/498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1.04%</a:t>
                      </a:r>
                    </a:p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ZA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7%</a:t>
                      </a: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74/498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1.04%</a:t>
                      </a: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796501867"/>
                  </a:ext>
                </a:extLst>
              </a:tr>
              <a:tr h="487680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LWKOP</a:t>
                      </a:r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ZA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7%</a:t>
                      </a: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171/265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4.52%</a:t>
                      </a:r>
                    </a:p>
                    <a:p>
                      <a:pPr algn="l"/>
                      <a:endParaRPr lang="en-US" sz="1200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ZA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7%</a:t>
                      </a: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185/314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4.12%</a:t>
                      </a:r>
                    </a:p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ZA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7%</a:t>
                      </a: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222/363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4.28%</a:t>
                      </a:r>
                    </a:p>
                    <a:p>
                      <a:pPr algn="l"/>
                      <a:endParaRPr lang="en-US" sz="1200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ZA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7%</a:t>
                      </a: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222/363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4.28%</a:t>
                      </a: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50242310"/>
                  </a:ext>
                </a:extLst>
              </a:tr>
              <a:tr h="533400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MDBEE</a:t>
                      </a:r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ZA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7%</a:t>
                      </a: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47/557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0.59%</a:t>
                      </a:r>
                    </a:p>
                    <a:p>
                      <a:pPr algn="l"/>
                      <a:endParaRPr lang="en-US" sz="1200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ZA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7%</a:t>
                      </a: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49/582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0.59%</a:t>
                      </a:r>
                    </a:p>
                    <a:p>
                      <a:pPr algn="l"/>
                      <a:endParaRPr lang="en-US" sz="1200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ZA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7%</a:t>
                      </a: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87/637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0.96%</a:t>
                      </a:r>
                    </a:p>
                    <a:p>
                      <a:pPr algn="l"/>
                      <a:endParaRPr lang="en-US" sz="1200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ZA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7%</a:t>
                      </a: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87/637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0.96%</a:t>
                      </a: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418693148"/>
                  </a:ext>
                </a:extLst>
              </a:tr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ZWATER</a:t>
                      </a:r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ZA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7%</a:t>
                      </a: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91/106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6.01%</a:t>
                      </a:r>
                    </a:p>
                    <a:p>
                      <a:pPr algn="l"/>
                      <a:endParaRPr lang="en-US" sz="1200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ZA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7%</a:t>
                      </a: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91/108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5.90%</a:t>
                      </a: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ZA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7%</a:t>
                      </a: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94/108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6.09%</a:t>
                      </a:r>
                    </a:p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ZA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7%</a:t>
                      </a: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94/108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6.09%</a:t>
                      </a: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6948796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06441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Top Corners Rounded 60">
            <a:extLst>
              <a:ext uri="{FF2B5EF4-FFF2-40B4-BE49-F238E27FC236}">
                <a16:creationId xmlns="" xmlns:a16="http://schemas.microsoft.com/office/drawing/2014/main" id="{935013CF-ED1D-4C99-9BBC-342742B95A80}"/>
              </a:ext>
            </a:extLst>
          </p:cNvPr>
          <p:cNvSpPr/>
          <p:nvPr/>
        </p:nvSpPr>
        <p:spPr>
          <a:xfrm rot="5400000">
            <a:off x="4893469" y="-4876800"/>
            <a:ext cx="1295400" cy="11049000"/>
          </a:xfrm>
          <a:prstGeom prst="round2SameRect">
            <a:avLst>
              <a:gd name="adj1" fmla="val 23278"/>
              <a:gd name="adj2" fmla="val 0"/>
            </a:avLst>
          </a:prstGeom>
          <a:gradFill flip="none" rotWithShape="1">
            <a:gsLst>
              <a:gs pos="100000">
                <a:srgbClr val="00CC99">
                  <a:alpha val="67000"/>
                  <a:lumMod val="92000"/>
                </a:srgbClr>
              </a:gs>
              <a:gs pos="30000">
                <a:srgbClr val="006600">
                  <a:alpha val="75000"/>
                </a:srgbClr>
              </a:gs>
              <a:gs pos="59000">
                <a:srgbClr val="009900">
                  <a:alpha val="71000"/>
                </a:srgbClr>
              </a:gs>
            </a:gsLst>
            <a:lin ang="162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 kern="0">
              <a:solidFill>
                <a:prstClr val="white"/>
              </a:solidFill>
              <a:latin typeface="Calibri Ligh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1360708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800" b="1" kern="0" dirty="0">
                <a:solidFill>
                  <a:prstClr val="black"/>
                </a:solidFill>
              </a:rPr>
              <a:t>     </a:t>
            </a:r>
            <a:r>
              <a:rPr lang="en-GB" sz="1800" b="1" kern="0" dirty="0" smtClean="0">
                <a:solidFill>
                  <a:prstClr val="black"/>
                </a:solidFill>
              </a:rPr>
              <a:t>3. </a:t>
            </a:r>
            <a:r>
              <a:rPr lang="en-GB" sz="1800" b="1" kern="0" dirty="0">
                <a:solidFill>
                  <a:prstClr val="black"/>
                </a:solidFill>
              </a:rPr>
              <a:t>SOURCE OF </a:t>
            </a:r>
            <a:r>
              <a:rPr lang="en-GB" sz="1800" b="1" kern="0" dirty="0" smtClean="0">
                <a:solidFill>
                  <a:prstClr val="black"/>
                </a:solidFill>
              </a:rPr>
              <a:t>UNDER-ACHIEVEMENT AT CORRECTIONAL CENTRE LEVEL</a:t>
            </a:r>
            <a:endParaRPr lang="en-ZA" sz="1800" b="1" kern="0" dirty="0">
              <a:solidFill>
                <a:prstClr val="black"/>
              </a:solidFill>
            </a:endParaRP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986068"/>
              </p:ext>
            </p:extLst>
          </p:nvPr>
        </p:nvGraphicFramePr>
        <p:xfrm>
          <a:off x="215900" y="1814707"/>
          <a:ext cx="11518899" cy="4451405"/>
        </p:xfrm>
        <a:graphic>
          <a:graphicData uri="http://schemas.openxmlformats.org/drawingml/2006/table">
            <a:tbl>
              <a:tblPr firstRow="1" bandRow="1"/>
              <a:tblGrid>
                <a:gridCol w="1645557">
                  <a:extLst>
                    <a:ext uri="{9D8B030D-6E8A-4147-A177-3AD203B41FA5}">
                      <a16:colId xmlns="" xmlns:a16="http://schemas.microsoft.com/office/drawing/2014/main" val="3171785473"/>
                    </a:ext>
                  </a:extLst>
                </a:gridCol>
                <a:gridCol w="1491343">
                  <a:extLst>
                    <a:ext uri="{9D8B030D-6E8A-4147-A177-3AD203B41FA5}">
                      <a16:colId xmlns="" xmlns:a16="http://schemas.microsoft.com/office/drawing/2014/main" val="3307568538"/>
                    </a:ext>
                  </a:extLst>
                </a:gridCol>
                <a:gridCol w="1676400">
                  <a:extLst>
                    <a:ext uri="{9D8B030D-6E8A-4147-A177-3AD203B41FA5}">
                      <a16:colId xmlns="" xmlns:a16="http://schemas.microsoft.com/office/drawing/2014/main" val="3177246977"/>
                    </a:ext>
                  </a:extLst>
                </a:gridCol>
                <a:gridCol w="1768928">
                  <a:extLst>
                    <a:ext uri="{9D8B030D-6E8A-4147-A177-3AD203B41FA5}">
                      <a16:colId xmlns="" xmlns:a16="http://schemas.microsoft.com/office/drawing/2014/main" val="1905890460"/>
                    </a:ext>
                  </a:extLst>
                </a:gridCol>
                <a:gridCol w="1645557">
                  <a:extLst>
                    <a:ext uri="{9D8B030D-6E8A-4147-A177-3AD203B41FA5}">
                      <a16:colId xmlns="" xmlns:a16="http://schemas.microsoft.com/office/drawing/2014/main" val="551651354"/>
                    </a:ext>
                  </a:extLst>
                </a:gridCol>
                <a:gridCol w="1645557">
                  <a:extLst>
                    <a:ext uri="{9D8B030D-6E8A-4147-A177-3AD203B41FA5}">
                      <a16:colId xmlns="" xmlns:a16="http://schemas.microsoft.com/office/drawing/2014/main" val="106908959"/>
                    </a:ext>
                  </a:extLst>
                </a:gridCol>
                <a:gridCol w="1645557">
                  <a:extLst>
                    <a:ext uri="{9D8B030D-6E8A-4147-A177-3AD203B41FA5}">
                      <a16:colId xmlns="" xmlns:a16="http://schemas.microsoft.com/office/drawing/2014/main" val="2307743238"/>
                    </a:ext>
                  </a:extLst>
                </a:gridCol>
              </a:tblGrid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Q4 TARGET 2020/21</a:t>
                      </a:r>
                      <a:endParaRPr lang="en-US" sz="12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QUARTER 4</a:t>
                      </a:r>
                      <a:br>
                        <a:rPr lang="en-US" sz="12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</a:br>
                      <a:r>
                        <a:rPr lang="en-US" sz="12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PERFORMANCE</a:t>
                      </a:r>
                      <a:endParaRPr lang="en-US" sz="12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MANAGEMENT AREAS THAT CONTRIBUTED TOWARDS UNDER-ACHIEVEMENT 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CORRECTIONAL CENTRE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REASONS FOR UNDER</a:t>
                      </a:r>
                    </a:p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PERFORMANCE</a:t>
                      </a:r>
                      <a:endParaRPr lang="en-US" sz="11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91438" marR="91438" marT="45724" marB="45724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ROOT CAUSES</a:t>
                      </a:r>
                      <a:endParaRPr lang="en-US" sz="11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91438" marR="91438" marT="45724" marB="45724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ASSOCIATED RISKS </a:t>
                      </a:r>
                      <a:endParaRPr lang="en-ZA" sz="11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91438" marR="91438" marT="45724" marB="45724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208647457"/>
                  </a:ext>
                </a:extLst>
              </a:tr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ZA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7%</a:t>
                      </a: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23/30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5.37%</a:t>
                      </a: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rowSpan="4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BSPOORT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marL="120650" indent="0" algn="l" fontAlgn="t"/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Emthonjeni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rowSpan="10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Non availability of victims due to COVID-19 restrictions.</a:t>
                      </a:r>
                      <a:endParaRPr lang="en-US" sz="120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rowSpan="10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Strict COVID-19 Lockdown restrictions impacted on the performance as the indicator is cumulative</a:t>
                      </a:r>
                    </a:p>
                    <a:p>
                      <a:pPr algn="l"/>
                      <a:endParaRPr lang="en-US" sz="120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rowSpan="10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"/>
                          <a:cs typeface="Calibri" panose="020F0502020204030204" pitchFamily="34" charset="0"/>
                        </a:rPr>
                        <a:t>Victim rights are violated</a:t>
                      </a:r>
                    </a:p>
                    <a:p>
                      <a:pPr marL="0" marR="0" lvl="0" indent="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"/>
                          <a:cs typeface="Calibri" panose="020F0502020204030204" pitchFamily="34" charset="0"/>
                        </a:rPr>
                        <a:t>Non</a:t>
                      </a:r>
                      <a:r>
                        <a:rPr lang="en-US" sz="1200" b="0" i="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"/>
                          <a:cs typeface="Calibri" panose="020F0502020204030204" pitchFamily="34" charset="0"/>
                        </a:rPr>
                        <a:t> acceptance of offenders on release</a:t>
                      </a:r>
                    </a:p>
                    <a:p>
                      <a:pPr marL="0" marR="0" lvl="0" indent="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sz="1200" b="0" i="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"/>
                          <a:cs typeface="Calibri" panose="020F0502020204030204" pitchFamily="34" charset="0"/>
                        </a:rPr>
                        <a:t>Reoffending</a:t>
                      </a:r>
                      <a:endParaRPr lang="en-US" sz="12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"/>
                        <a:cs typeface="Calibri" panose="020F0502020204030204" pitchFamily="34" charset="0"/>
                      </a:endParaRPr>
                    </a:p>
                    <a:p>
                      <a:pPr algn="l"/>
                      <a:endParaRPr lang="en-US" sz="120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796501867"/>
                  </a:ext>
                </a:extLst>
              </a:tr>
              <a:tr h="307292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ZA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7%</a:t>
                      </a: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0/49</a:t>
                      </a:r>
                      <a:r>
                        <a:rPr lang="en-US" sz="1200" baseline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0.00%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marL="120650" indent="0" algn="l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Medium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50242310"/>
                  </a:ext>
                </a:extLst>
              </a:tr>
              <a:tr h="386346">
                <a:tc>
                  <a:txBody>
                    <a:bodyPr/>
                    <a:lstStyle/>
                    <a:p>
                      <a:pPr algn="ctr"/>
                      <a:r>
                        <a:rPr lang="en-ZA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7%</a:t>
                      </a: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20/18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7.78%</a:t>
                      </a: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20650" indent="0" algn="l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Maximum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04800">
                <a:tc>
                  <a:txBody>
                    <a:bodyPr/>
                    <a:lstStyle/>
                    <a:p>
                      <a:pPr algn="ctr"/>
                      <a:r>
                        <a:rPr lang="en-ZA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7%</a:t>
                      </a: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marL="53975" indent="0"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4/44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0.64%</a:t>
                      </a:r>
                    </a:p>
                    <a:p>
                      <a:pPr marL="53975" indent="0"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53975" indent="0" algn="l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Community Corrections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ZA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7%</a:t>
                      </a: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96/443</a:t>
                      </a:r>
                      <a:r>
                        <a:rPr lang="en-US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1.52%</a:t>
                      </a:r>
                    </a:p>
                    <a:p>
                      <a:pPr algn="l" fontAlgn="ctr"/>
                      <a:endParaRPr lang="en-US" sz="12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BBURG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marL="53975" indent="0" algn="l" fontAlgn="ctr">
                        <a:tabLst>
                          <a:tab pos="53975" algn="l"/>
                        </a:tabLst>
                      </a:pP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Boksburg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</a:tr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ZA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7%</a:t>
                      </a: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24/27</a:t>
                      </a:r>
                      <a:r>
                        <a:rPr lang="en-US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6.22%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JHB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marL="53975" indent="0" algn="l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Centre 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</a:tr>
              <a:tr h="229398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ZA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7%</a:t>
                      </a: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61/456</a:t>
                      </a:r>
                      <a:r>
                        <a:rPr lang="en-US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0.94%</a:t>
                      </a:r>
                    </a:p>
                    <a:p>
                      <a:pPr algn="l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marL="53975" indent="0" algn="l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Centre 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</a:tr>
              <a:tr h="294906">
                <a:tc>
                  <a:txBody>
                    <a:bodyPr/>
                    <a:lstStyle/>
                    <a:p>
                      <a:pPr algn="ctr"/>
                      <a:r>
                        <a:rPr lang="en-ZA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7%</a:t>
                      </a: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26/85</a:t>
                      </a:r>
                      <a:r>
                        <a:rPr lang="en-US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2.14%</a:t>
                      </a:r>
                    </a:p>
                    <a:p>
                      <a:pPr algn="l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53975" indent="0" algn="l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Centre C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86346">
                <a:tc>
                  <a:txBody>
                    <a:bodyPr/>
                    <a:lstStyle/>
                    <a:p>
                      <a:pPr algn="ctr"/>
                      <a:r>
                        <a:rPr lang="en-ZA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7%</a:t>
                      </a: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92/300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2.15%</a:t>
                      </a:r>
                    </a:p>
                    <a:p>
                      <a:pPr algn="l"/>
                      <a:endParaRPr lang="en-US" sz="1200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Female</a:t>
                      </a:r>
                      <a:endParaRPr lang="en-US" sz="120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37412">
                <a:tc>
                  <a:txBody>
                    <a:bodyPr/>
                    <a:lstStyle/>
                    <a:p>
                      <a:pPr algn="ctr"/>
                      <a:r>
                        <a:rPr lang="en-ZA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7%</a:t>
                      </a: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212/571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2.60%</a:t>
                      </a:r>
                    </a:p>
                    <a:p>
                      <a:pPr algn="l"/>
                      <a:endParaRPr lang="en-US" sz="1200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Community Corrections</a:t>
                      </a:r>
                      <a:endParaRPr lang="en-US" sz="120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3" name="Title 1"/>
          <p:cNvSpPr txBox="1">
            <a:spLocks/>
          </p:cNvSpPr>
          <p:nvPr/>
        </p:nvSpPr>
        <p:spPr>
          <a:xfrm>
            <a:off x="29369" y="56775"/>
            <a:ext cx="10956131" cy="523365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457165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331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495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66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spcAft>
                <a:spcPts val="600"/>
              </a:spcAft>
            </a:pPr>
            <a:r>
              <a:rPr lang="en-ZA" sz="3200" kern="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PERFORMANCE INDICATOR NOT ACHIEVED:</a:t>
            </a:r>
          </a:p>
          <a:p>
            <a:pPr fontAlgn="t"/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Percentage increase of victims participating in Restorative Justice </a:t>
            </a:r>
            <a:r>
              <a:rPr lang="en-US" sz="2400" dirty="0" err="1">
                <a:solidFill>
                  <a:schemeClr val="bg1"/>
                </a:solidFill>
                <a:latin typeface="Calibri" panose="020F0502020204030204" pitchFamily="34" charset="0"/>
              </a:rPr>
              <a:t>Programme</a:t>
            </a:r>
            <a:endParaRPr lang="en-US" sz="24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6860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DBE75937-E151-4B2B-8C64-9A22524FD06C}"/>
              </a:ext>
            </a:extLst>
          </p:cNvPr>
          <p:cNvSpPr/>
          <p:nvPr/>
        </p:nvSpPr>
        <p:spPr>
          <a:xfrm>
            <a:off x="0" y="4292600"/>
            <a:ext cx="12192000" cy="114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D9DE8BFE-FE5B-4B85-95C6-4BC24BEA18CB}"/>
              </a:ext>
            </a:extLst>
          </p:cNvPr>
          <p:cNvSpPr/>
          <p:nvPr/>
        </p:nvSpPr>
        <p:spPr>
          <a:xfrm>
            <a:off x="2311400" y="0"/>
            <a:ext cx="118872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343C31C0-A678-488B-954D-3C31F9292F64}"/>
              </a:ext>
            </a:extLst>
          </p:cNvPr>
          <p:cNvSpPr/>
          <p:nvPr/>
        </p:nvSpPr>
        <p:spPr>
          <a:xfrm>
            <a:off x="2420173" y="-1"/>
            <a:ext cx="9761728" cy="4292600"/>
          </a:xfrm>
          <a:prstGeom prst="rect">
            <a:avLst/>
          </a:prstGeom>
          <a:solidFill>
            <a:schemeClr val="accent6">
              <a:lumMod val="75000"/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6B460027-1BF7-4B04-A53C-BB6E7681BBF8}"/>
              </a:ext>
            </a:extLst>
          </p:cNvPr>
          <p:cNvSpPr/>
          <p:nvPr/>
        </p:nvSpPr>
        <p:spPr>
          <a:xfrm>
            <a:off x="2420173" y="4415868"/>
            <a:ext cx="9761728" cy="2451101"/>
          </a:xfrm>
          <a:prstGeom prst="rect">
            <a:avLst/>
          </a:prstGeom>
          <a:solidFill>
            <a:schemeClr val="accent6">
              <a:lumMod val="60000"/>
              <a:lumOff val="4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07492E08-0E2F-4761-9D2E-B3813C92F001}"/>
              </a:ext>
            </a:extLst>
          </p:cNvPr>
          <p:cNvSpPr/>
          <p:nvPr/>
        </p:nvSpPr>
        <p:spPr>
          <a:xfrm>
            <a:off x="2908169" y="532169"/>
            <a:ext cx="7851332" cy="33239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5400" dirty="0">
                <a:solidFill>
                  <a:prstClr val="white"/>
                </a:solidFill>
                <a:latin typeface="Consolas" panose="020B0609020204030204"/>
              </a:rPr>
              <a:t>2020/21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5400" dirty="0">
                <a:solidFill>
                  <a:prstClr val="white"/>
                </a:solidFill>
                <a:latin typeface="Consolas" panose="020B0609020204030204"/>
              </a:rPr>
              <a:t>PERFORMANCE TARGETS NOT ACHIEVED DURING QUARTER 4</a:t>
            </a:r>
          </a:p>
        </p:txBody>
      </p:sp>
    </p:spTree>
    <p:extLst>
      <p:ext uri="{BB962C8B-B14F-4D97-AF65-F5344CB8AC3E}">
        <p14:creationId xmlns:p14="http://schemas.microsoft.com/office/powerpoint/2010/main" val="89460131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Top Corners Rounded 60">
            <a:extLst>
              <a:ext uri="{FF2B5EF4-FFF2-40B4-BE49-F238E27FC236}">
                <a16:creationId xmlns="" xmlns:a16="http://schemas.microsoft.com/office/drawing/2014/main" id="{935013CF-ED1D-4C99-9BBC-342742B95A80}"/>
              </a:ext>
            </a:extLst>
          </p:cNvPr>
          <p:cNvSpPr/>
          <p:nvPr/>
        </p:nvSpPr>
        <p:spPr>
          <a:xfrm rot="5400000">
            <a:off x="4821169" y="-4804500"/>
            <a:ext cx="1440000" cy="11049000"/>
          </a:xfrm>
          <a:prstGeom prst="round2SameRect">
            <a:avLst>
              <a:gd name="adj1" fmla="val 23278"/>
              <a:gd name="adj2" fmla="val 0"/>
            </a:avLst>
          </a:prstGeom>
          <a:gradFill flip="none" rotWithShape="1">
            <a:gsLst>
              <a:gs pos="100000">
                <a:srgbClr val="00CC99">
                  <a:alpha val="67000"/>
                  <a:lumMod val="92000"/>
                </a:srgbClr>
              </a:gs>
              <a:gs pos="30000">
                <a:srgbClr val="006600">
                  <a:alpha val="75000"/>
                </a:srgbClr>
              </a:gs>
              <a:gs pos="59000">
                <a:srgbClr val="009900">
                  <a:alpha val="71000"/>
                </a:srgbClr>
              </a:gs>
            </a:gsLst>
            <a:lin ang="162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 kern="0">
              <a:solidFill>
                <a:prstClr val="white"/>
              </a:solidFill>
              <a:latin typeface="Calibri Ligh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1501157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800" b="1" kern="0" dirty="0">
                <a:solidFill>
                  <a:prstClr val="black"/>
                </a:solidFill>
              </a:rPr>
              <a:t>     </a:t>
            </a:r>
            <a:r>
              <a:rPr lang="en-GB" sz="1800" b="1" kern="0" dirty="0" smtClean="0">
                <a:solidFill>
                  <a:prstClr val="black"/>
                </a:solidFill>
              </a:rPr>
              <a:t>3. </a:t>
            </a:r>
            <a:r>
              <a:rPr lang="en-GB" sz="1800" b="1" kern="0" dirty="0">
                <a:solidFill>
                  <a:prstClr val="black"/>
                </a:solidFill>
              </a:rPr>
              <a:t>SOURCE OF </a:t>
            </a:r>
            <a:r>
              <a:rPr lang="en-GB" sz="1800" b="1" kern="0" dirty="0" smtClean="0">
                <a:solidFill>
                  <a:prstClr val="black"/>
                </a:solidFill>
              </a:rPr>
              <a:t>UNDER-ACHIEVEMENT AT CORRECTIONAL CENTRE LEVEL</a:t>
            </a:r>
            <a:endParaRPr lang="en-ZA" sz="1800" b="1" kern="0" dirty="0">
              <a:solidFill>
                <a:prstClr val="black"/>
              </a:solidFill>
            </a:endParaRP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6530745"/>
              </p:ext>
            </p:extLst>
          </p:nvPr>
        </p:nvGraphicFramePr>
        <p:xfrm>
          <a:off x="215900" y="1969183"/>
          <a:ext cx="11518899" cy="3716486"/>
        </p:xfrm>
        <a:graphic>
          <a:graphicData uri="http://schemas.openxmlformats.org/drawingml/2006/table">
            <a:tbl>
              <a:tblPr firstRow="1" bandRow="1"/>
              <a:tblGrid>
                <a:gridCol w="1645557">
                  <a:extLst>
                    <a:ext uri="{9D8B030D-6E8A-4147-A177-3AD203B41FA5}">
                      <a16:colId xmlns="" xmlns:a16="http://schemas.microsoft.com/office/drawing/2014/main" val="3171785473"/>
                    </a:ext>
                  </a:extLst>
                </a:gridCol>
                <a:gridCol w="1491343">
                  <a:extLst>
                    <a:ext uri="{9D8B030D-6E8A-4147-A177-3AD203B41FA5}">
                      <a16:colId xmlns="" xmlns:a16="http://schemas.microsoft.com/office/drawing/2014/main" val="3307568538"/>
                    </a:ext>
                  </a:extLst>
                </a:gridCol>
                <a:gridCol w="1676400">
                  <a:extLst>
                    <a:ext uri="{9D8B030D-6E8A-4147-A177-3AD203B41FA5}">
                      <a16:colId xmlns="" xmlns:a16="http://schemas.microsoft.com/office/drawing/2014/main" val="3177246977"/>
                    </a:ext>
                  </a:extLst>
                </a:gridCol>
                <a:gridCol w="1768928">
                  <a:extLst>
                    <a:ext uri="{9D8B030D-6E8A-4147-A177-3AD203B41FA5}">
                      <a16:colId xmlns="" xmlns:a16="http://schemas.microsoft.com/office/drawing/2014/main" val="1905890460"/>
                    </a:ext>
                  </a:extLst>
                </a:gridCol>
                <a:gridCol w="1645557">
                  <a:extLst>
                    <a:ext uri="{9D8B030D-6E8A-4147-A177-3AD203B41FA5}">
                      <a16:colId xmlns="" xmlns:a16="http://schemas.microsoft.com/office/drawing/2014/main" val="551651354"/>
                    </a:ext>
                  </a:extLst>
                </a:gridCol>
                <a:gridCol w="1645557">
                  <a:extLst>
                    <a:ext uri="{9D8B030D-6E8A-4147-A177-3AD203B41FA5}">
                      <a16:colId xmlns="" xmlns:a16="http://schemas.microsoft.com/office/drawing/2014/main" val="106908959"/>
                    </a:ext>
                  </a:extLst>
                </a:gridCol>
                <a:gridCol w="1645557">
                  <a:extLst>
                    <a:ext uri="{9D8B030D-6E8A-4147-A177-3AD203B41FA5}">
                      <a16:colId xmlns="" xmlns:a16="http://schemas.microsoft.com/office/drawing/2014/main" val="2307743238"/>
                    </a:ext>
                  </a:extLst>
                </a:gridCol>
              </a:tblGrid>
              <a:tr h="68006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Q4 TARGET 2020/21</a:t>
                      </a:r>
                      <a:endParaRPr lang="en-US" sz="12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QUARTER 4</a:t>
                      </a:r>
                      <a:br>
                        <a:rPr lang="en-US" sz="12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</a:br>
                      <a:r>
                        <a:rPr lang="en-US" sz="12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PERFORMANCE</a:t>
                      </a:r>
                      <a:endParaRPr lang="en-US" sz="12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MANAGEMENT AREAS THAT CONTRIBUTED TOWARDS UNDER-ACHIEVEMENT 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CORRECTIONAL CENTRE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REASONS FOR UNDER</a:t>
                      </a:r>
                    </a:p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PERFORMANCE</a:t>
                      </a:r>
                      <a:endParaRPr lang="en-US" sz="11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91438" marR="91438" marT="45724" marB="45724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ROOT CAUSES</a:t>
                      </a:r>
                      <a:endParaRPr lang="en-US" sz="11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91438" marR="91438" marT="45724" marB="45724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ASSOCIATED RISKS </a:t>
                      </a:r>
                      <a:endParaRPr lang="en-ZA" sz="11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91438" marR="91438" marT="45724" marB="45724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208647457"/>
                  </a:ext>
                </a:extLst>
              </a:tr>
              <a:tr h="551153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ZA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7%</a:t>
                      </a: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23/33</a:t>
                      </a:r>
                      <a:r>
                        <a:rPr lang="en-US" sz="1200" baseline="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4.88%</a:t>
                      </a:r>
                    </a:p>
                    <a:p>
                      <a:pPr algn="l"/>
                      <a:endParaRPr lang="en-US" sz="12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rowSpan="6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KM II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Att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/</a:t>
                      </a:r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ville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CC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rowSpan="7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Non availability of victims due to COVID-19 restrictions.</a:t>
                      </a:r>
                      <a:endParaRPr lang="en-US" sz="120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rowSpan="7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Strict COVID-19 Lockdown restrictions impacted on the performance as the indicator is cumulative</a:t>
                      </a: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rowSpan="7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"/>
                          <a:cs typeface="Calibri" panose="020F0502020204030204" pitchFamily="34" charset="0"/>
                        </a:rPr>
                        <a:t>Victim rights are violated</a:t>
                      </a:r>
                    </a:p>
                    <a:p>
                      <a:pPr marL="0" marR="0" lvl="0" indent="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"/>
                          <a:cs typeface="Calibri" panose="020F0502020204030204" pitchFamily="34" charset="0"/>
                        </a:rPr>
                        <a:t>Non</a:t>
                      </a:r>
                      <a:r>
                        <a:rPr lang="en-US" sz="1200" b="0" i="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"/>
                          <a:cs typeface="Calibri" panose="020F0502020204030204" pitchFamily="34" charset="0"/>
                        </a:rPr>
                        <a:t> acceptance of offenders on release</a:t>
                      </a:r>
                    </a:p>
                    <a:p>
                      <a:pPr marL="0" marR="0" lvl="0" indent="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sz="1200" b="0" i="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"/>
                          <a:cs typeface="Calibri" panose="020F0502020204030204" pitchFamily="34" charset="0"/>
                        </a:rPr>
                        <a:t>Reoffending</a:t>
                      </a:r>
                      <a:endParaRPr lang="en-US" sz="12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796501867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ctr"/>
                      <a:r>
                        <a:rPr lang="en-ZA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7%</a:t>
                      </a:r>
                    </a:p>
                  </a:txBody>
                  <a:tcP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73/176</a:t>
                      </a:r>
                      <a:r>
                        <a:rPr lang="en-US" sz="1200" baseline="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2.90%</a:t>
                      </a:r>
                    </a:p>
                    <a:p>
                      <a:pPr algn="l"/>
                      <a:endParaRPr lang="en-US" sz="12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Central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81000">
                <a:tc>
                  <a:txBody>
                    <a:bodyPr/>
                    <a:lstStyle/>
                    <a:p>
                      <a:pPr algn="ctr"/>
                      <a:r>
                        <a:rPr lang="en-ZA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7%</a:t>
                      </a:r>
                    </a:p>
                  </a:txBody>
                  <a:tcPr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35/198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1.24%</a:t>
                      </a:r>
                    </a:p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Odi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CC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 algn="ctr"/>
                      <a:r>
                        <a:rPr lang="en-ZA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7%</a:t>
                      </a: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marL="53975" indent="0"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9/30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2.10%</a:t>
                      </a:r>
                    </a:p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Female CC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pPr algn="ctr"/>
                      <a:r>
                        <a:rPr lang="en-ZA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7%</a:t>
                      </a: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marL="53975" indent="0"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82/134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4.28%</a:t>
                      </a:r>
                    </a:p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CommCorr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20040">
                <a:tc>
                  <a:txBody>
                    <a:bodyPr/>
                    <a:lstStyle/>
                    <a:p>
                      <a:pPr algn="ctr"/>
                      <a:r>
                        <a:rPr lang="en-ZA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7%</a:t>
                      </a: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marL="53975" indent="0"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0\0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0.00%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C-Max CC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412629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ZA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7%</a:t>
                      </a: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marL="53975" indent="0" algn="l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74/498</a:t>
                      </a:r>
                      <a:r>
                        <a:rPr lang="en-US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1.04%</a:t>
                      </a:r>
                    </a:p>
                    <a:p>
                      <a:pPr algn="l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KDORP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marL="53975" indent="0" algn="l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Krugersdorp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</a:tr>
            </a:tbl>
          </a:graphicData>
        </a:graphic>
      </p:graphicFrame>
      <p:sp>
        <p:nvSpPr>
          <p:cNvPr id="13" name="Title 1"/>
          <p:cNvSpPr txBox="1">
            <a:spLocks/>
          </p:cNvSpPr>
          <p:nvPr/>
        </p:nvSpPr>
        <p:spPr>
          <a:xfrm>
            <a:off x="29369" y="56775"/>
            <a:ext cx="10956131" cy="523365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457165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331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495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66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spcAft>
                <a:spcPts val="600"/>
              </a:spcAft>
            </a:pPr>
            <a:r>
              <a:rPr lang="en-ZA" sz="3200" kern="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PERFORMANCE INDICATOR NOT ACHIEVED:</a:t>
            </a:r>
          </a:p>
          <a:p>
            <a:pPr fontAlgn="t"/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Percentage increase of victims participating in Restorative Justice </a:t>
            </a:r>
            <a:r>
              <a:rPr lang="en-US" sz="2400" dirty="0" err="1">
                <a:solidFill>
                  <a:schemeClr val="bg1"/>
                </a:solidFill>
                <a:latin typeface="Calibri" panose="020F0502020204030204" pitchFamily="34" charset="0"/>
              </a:rPr>
              <a:t>Programme</a:t>
            </a:r>
            <a:endParaRPr lang="en-US" sz="24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36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Top Corners Rounded 60">
            <a:extLst>
              <a:ext uri="{FF2B5EF4-FFF2-40B4-BE49-F238E27FC236}">
                <a16:creationId xmlns="" xmlns:a16="http://schemas.microsoft.com/office/drawing/2014/main" id="{935013CF-ED1D-4C99-9BBC-342742B95A80}"/>
              </a:ext>
            </a:extLst>
          </p:cNvPr>
          <p:cNvSpPr/>
          <p:nvPr/>
        </p:nvSpPr>
        <p:spPr>
          <a:xfrm rot="5400000">
            <a:off x="4821169" y="-4804500"/>
            <a:ext cx="1440000" cy="11049000"/>
          </a:xfrm>
          <a:prstGeom prst="round2SameRect">
            <a:avLst>
              <a:gd name="adj1" fmla="val 23278"/>
              <a:gd name="adj2" fmla="val 0"/>
            </a:avLst>
          </a:prstGeom>
          <a:gradFill flip="none" rotWithShape="1">
            <a:gsLst>
              <a:gs pos="100000">
                <a:srgbClr val="00CC99">
                  <a:alpha val="67000"/>
                  <a:lumMod val="92000"/>
                </a:srgbClr>
              </a:gs>
              <a:gs pos="30000">
                <a:srgbClr val="006600">
                  <a:alpha val="75000"/>
                </a:srgbClr>
              </a:gs>
              <a:gs pos="59000">
                <a:srgbClr val="009900">
                  <a:alpha val="71000"/>
                </a:srgbClr>
              </a:gs>
            </a:gsLst>
            <a:lin ang="162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 kern="0">
              <a:solidFill>
                <a:prstClr val="white"/>
              </a:solidFill>
              <a:latin typeface="Calibri Ligh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1501157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800" b="1" kern="0" dirty="0">
                <a:solidFill>
                  <a:prstClr val="black"/>
                </a:solidFill>
              </a:rPr>
              <a:t>     </a:t>
            </a:r>
            <a:r>
              <a:rPr lang="en-GB" sz="1800" b="1" kern="0" dirty="0" smtClean="0">
                <a:solidFill>
                  <a:prstClr val="black"/>
                </a:solidFill>
              </a:rPr>
              <a:t>3. </a:t>
            </a:r>
            <a:r>
              <a:rPr lang="en-GB" sz="1800" b="1" kern="0" dirty="0">
                <a:solidFill>
                  <a:prstClr val="black"/>
                </a:solidFill>
              </a:rPr>
              <a:t>SOURCE OF </a:t>
            </a:r>
            <a:r>
              <a:rPr lang="en-GB" sz="1800" b="1" kern="0" dirty="0" smtClean="0">
                <a:solidFill>
                  <a:prstClr val="black"/>
                </a:solidFill>
              </a:rPr>
              <a:t>UNDER-ACHIEVEMENT AT CORRECTIONAL CENTRE LEVEL</a:t>
            </a:r>
            <a:endParaRPr lang="en-ZA" sz="1800" b="1" kern="0" dirty="0">
              <a:solidFill>
                <a:prstClr val="black"/>
              </a:solidFill>
            </a:endParaRP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649611"/>
              </p:ext>
            </p:extLst>
          </p:nvPr>
        </p:nvGraphicFramePr>
        <p:xfrm>
          <a:off x="215900" y="1969183"/>
          <a:ext cx="11747499" cy="4299856"/>
        </p:xfrm>
        <a:graphic>
          <a:graphicData uri="http://schemas.openxmlformats.org/drawingml/2006/table">
            <a:tbl>
              <a:tblPr firstRow="1" bandRow="1"/>
              <a:tblGrid>
                <a:gridCol w="1678214">
                  <a:extLst>
                    <a:ext uri="{9D8B030D-6E8A-4147-A177-3AD203B41FA5}">
                      <a16:colId xmlns="" xmlns:a16="http://schemas.microsoft.com/office/drawing/2014/main" val="3171785473"/>
                    </a:ext>
                  </a:extLst>
                </a:gridCol>
                <a:gridCol w="1520940">
                  <a:extLst>
                    <a:ext uri="{9D8B030D-6E8A-4147-A177-3AD203B41FA5}">
                      <a16:colId xmlns="" xmlns:a16="http://schemas.microsoft.com/office/drawing/2014/main" val="3307568538"/>
                    </a:ext>
                  </a:extLst>
                </a:gridCol>
                <a:gridCol w="1709669">
                  <a:extLst>
                    <a:ext uri="{9D8B030D-6E8A-4147-A177-3AD203B41FA5}">
                      <a16:colId xmlns="" xmlns:a16="http://schemas.microsoft.com/office/drawing/2014/main" val="3177246977"/>
                    </a:ext>
                  </a:extLst>
                </a:gridCol>
                <a:gridCol w="1804034">
                  <a:extLst>
                    <a:ext uri="{9D8B030D-6E8A-4147-A177-3AD203B41FA5}">
                      <a16:colId xmlns="" xmlns:a16="http://schemas.microsoft.com/office/drawing/2014/main" val="1905890460"/>
                    </a:ext>
                  </a:extLst>
                </a:gridCol>
                <a:gridCol w="1678214">
                  <a:extLst>
                    <a:ext uri="{9D8B030D-6E8A-4147-A177-3AD203B41FA5}">
                      <a16:colId xmlns="" xmlns:a16="http://schemas.microsoft.com/office/drawing/2014/main" val="551651354"/>
                    </a:ext>
                  </a:extLst>
                </a:gridCol>
                <a:gridCol w="1678214">
                  <a:extLst>
                    <a:ext uri="{9D8B030D-6E8A-4147-A177-3AD203B41FA5}">
                      <a16:colId xmlns="" xmlns:a16="http://schemas.microsoft.com/office/drawing/2014/main" val="106908959"/>
                    </a:ext>
                  </a:extLst>
                </a:gridCol>
                <a:gridCol w="1678214">
                  <a:extLst>
                    <a:ext uri="{9D8B030D-6E8A-4147-A177-3AD203B41FA5}">
                      <a16:colId xmlns="" xmlns:a16="http://schemas.microsoft.com/office/drawing/2014/main" val="2307743238"/>
                    </a:ext>
                  </a:extLst>
                </a:gridCol>
              </a:tblGrid>
              <a:tr h="893372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Q3 TARGET 2020/21</a:t>
                      </a:r>
                      <a:endParaRPr lang="en-US" sz="12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QUARTER 3</a:t>
                      </a:r>
                      <a:br>
                        <a:rPr lang="en-US" sz="12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</a:br>
                      <a:r>
                        <a:rPr lang="en-US" sz="12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PERFORMANCE</a:t>
                      </a:r>
                      <a:endParaRPr lang="en-US" sz="12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MANAGEMENT AREAS THAT CONTRIBUTED TOWARDS UNDER-ACHIEVEMENT 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CORRECTIONAL CENTRE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REASONS FOR UNDER</a:t>
                      </a:r>
                    </a:p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PERFORMANCE</a:t>
                      </a:r>
                      <a:endParaRPr lang="en-US" sz="11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91438" marR="91438" marT="45724" marB="45724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ROOT CAUSES</a:t>
                      </a:r>
                      <a:endParaRPr lang="en-US" sz="11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91438" marR="91438" marT="45724" marB="45724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ASSOCIATED RISKS </a:t>
                      </a:r>
                      <a:endParaRPr lang="en-ZA" sz="11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91438" marR="91438" marT="45724" marB="45724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208647457"/>
                  </a:ext>
                </a:extLst>
              </a:tr>
              <a:tr h="360363">
                <a:tc>
                  <a:txBody>
                    <a:bodyPr/>
                    <a:lstStyle/>
                    <a:p>
                      <a:pPr algn="ctr"/>
                      <a:r>
                        <a:rPr lang="en-ZA" sz="120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7%</a:t>
                      </a:r>
                      <a:endParaRPr lang="en-ZA" sz="1200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b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150/75</a:t>
                      </a:r>
                      <a:r>
                        <a:rPr lang="en-US" sz="1200" b="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b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14.00%</a:t>
                      </a:r>
                    </a:p>
                    <a:p>
                      <a:pPr algn="l"/>
                      <a:endParaRPr lang="en-US" sz="1200" b="0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rowSpan="5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LWKOP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marL="53975" indent="0" algn="l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Med A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rowSpan="7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Non availability of victims due to COVID-19 restrictions.</a:t>
                      </a:r>
                      <a:endParaRPr lang="en-US" sz="120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rowSpan="7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Strict COVID-19 Lockdown restrictions impacted on the performance as the indicator is cumulative</a:t>
                      </a: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rowSpan="7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"/>
                          <a:cs typeface="Calibri" panose="020F0502020204030204" pitchFamily="34" charset="0"/>
                        </a:rPr>
                        <a:t>Victim rights are violated</a:t>
                      </a:r>
                    </a:p>
                    <a:p>
                      <a:pPr marL="0" marR="0" lvl="0" indent="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"/>
                          <a:cs typeface="Calibri" panose="020F0502020204030204" pitchFamily="34" charset="0"/>
                        </a:rPr>
                        <a:t>Non</a:t>
                      </a:r>
                      <a:r>
                        <a:rPr lang="en-US" sz="1200" b="0" i="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"/>
                          <a:cs typeface="Calibri" panose="020F0502020204030204" pitchFamily="34" charset="0"/>
                        </a:rPr>
                        <a:t> acceptance of offenders on release</a:t>
                      </a:r>
                    </a:p>
                    <a:p>
                      <a:pPr marL="0" marR="0" lvl="0" indent="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sz="1200" b="0" i="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"/>
                          <a:cs typeface="Calibri" panose="020F0502020204030204" pitchFamily="34" charset="0"/>
                        </a:rPr>
                        <a:t>Reoffending</a:t>
                      </a:r>
                      <a:endParaRPr lang="en-US" sz="12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796501867"/>
                  </a:ext>
                </a:extLst>
              </a:tr>
              <a:tr h="463765">
                <a:tc>
                  <a:txBody>
                    <a:bodyPr/>
                    <a:lstStyle/>
                    <a:p>
                      <a:pPr algn="ctr"/>
                      <a:r>
                        <a:rPr lang="en-ZA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7%</a:t>
                      </a: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33/68</a:t>
                      </a:r>
                      <a:r>
                        <a:rPr lang="en-US" sz="1200" b="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b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3.40%</a:t>
                      </a:r>
                    </a:p>
                    <a:p>
                      <a:pPr algn="l"/>
                      <a:endParaRPr lang="en-US" sz="1200" b="0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53975" indent="0" algn="l"/>
                      <a:r>
                        <a:rPr lang="en-US" sz="1200" b="0" dirty="0" smtClean="0"/>
                        <a:t>Medium B</a:t>
                      </a:r>
                      <a:endParaRPr lang="en-US" sz="1200" b="0" dirty="0"/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500504">
                <a:tc>
                  <a:txBody>
                    <a:bodyPr/>
                    <a:lstStyle/>
                    <a:p>
                      <a:pPr algn="ctr"/>
                      <a:r>
                        <a:rPr lang="en-ZA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7%</a:t>
                      </a: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32/78</a:t>
                      </a:r>
                      <a:r>
                        <a:rPr lang="en-US" sz="1200" b="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b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2.87%</a:t>
                      </a:r>
                    </a:p>
                    <a:p>
                      <a:pPr algn="l"/>
                      <a:endParaRPr lang="en-US" sz="1200" b="0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53975" indent="0" algn="l" fontAlgn="t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Medium</a:t>
                      </a:r>
                      <a:r>
                        <a:rPr lang="en-US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00504">
                <a:tc>
                  <a:txBody>
                    <a:bodyPr/>
                    <a:lstStyle/>
                    <a:p>
                      <a:pPr algn="ctr"/>
                      <a:r>
                        <a:rPr lang="en-ZA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7%</a:t>
                      </a: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4/64</a:t>
                      </a:r>
                      <a:r>
                        <a:rPr lang="en-US" sz="1200" b="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b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0.44%</a:t>
                      </a:r>
                    </a:p>
                    <a:p>
                      <a:pPr algn="l"/>
                      <a:endParaRPr lang="en-US" sz="1200" b="0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53975" indent="0" algn="l" fontAlgn="t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Maximum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00403">
                <a:tc>
                  <a:txBody>
                    <a:bodyPr/>
                    <a:lstStyle/>
                    <a:p>
                      <a:pPr algn="ctr"/>
                      <a:r>
                        <a:rPr lang="en-ZA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7%</a:t>
                      </a: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marL="120650" indent="0" algn="l"/>
                      <a:r>
                        <a:rPr lang="en-US" sz="1200" b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3/78</a:t>
                      </a:r>
                      <a:r>
                        <a:rPr lang="en-US" sz="1200" b="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b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0.27%</a:t>
                      </a:r>
                    </a:p>
                    <a:p>
                      <a:pPr marL="120650" indent="0" algn="l"/>
                      <a:endParaRPr lang="en-US" sz="120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53975" indent="0" algn="l" fontAlgn="t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Community</a:t>
                      </a:r>
                      <a:r>
                        <a:rPr lang="en-US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Corrections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542054">
                <a:tc>
                  <a:txBody>
                    <a:bodyPr/>
                    <a:lstStyle/>
                    <a:p>
                      <a:pPr algn="ctr"/>
                      <a:r>
                        <a:rPr lang="en-ZA" sz="120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7%</a:t>
                      </a:r>
                      <a:endParaRPr lang="en-ZA" sz="1200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marL="53975" indent="0" algn="l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87/637</a:t>
                      </a:r>
                      <a:r>
                        <a:rPr lang="en-US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0.96%</a:t>
                      </a:r>
                    </a:p>
                    <a:p>
                      <a:pPr algn="l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marL="53975" indent="0" algn="l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MDBEE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marL="53975" indent="0" algn="l" fontAlgn="ctr"/>
                      <a:r>
                        <a:rPr lang="en-US" sz="12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Modderbee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</a:tr>
              <a:tr h="542054">
                <a:tc>
                  <a:txBody>
                    <a:bodyPr/>
                    <a:lstStyle/>
                    <a:p>
                      <a:pPr algn="ctr"/>
                      <a:r>
                        <a:rPr lang="en-ZA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7%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marL="53975" indent="0" algn="l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94/108</a:t>
                      </a:r>
                      <a:r>
                        <a:rPr lang="en-US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6.09%</a:t>
                      </a:r>
                    </a:p>
                    <a:p>
                      <a:pPr algn="l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marL="53975" indent="0" algn="l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ZWATER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marL="53975" indent="0" algn="l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Community Corrections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</a:tr>
            </a:tbl>
          </a:graphicData>
        </a:graphic>
      </p:graphicFrame>
      <p:sp>
        <p:nvSpPr>
          <p:cNvPr id="13" name="Title 1"/>
          <p:cNvSpPr txBox="1">
            <a:spLocks/>
          </p:cNvSpPr>
          <p:nvPr/>
        </p:nvSpPr>
        <p:spPr>
          <a:xfrm>
            <a:off x="29369" y="56775"/>
            <a:ext cx="10956131" cy="523365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457165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331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495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66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spcAft>
                <a:spcPts val="600"/>
              </a:spcAft>
            </a:pPr>
            <a:r>
              <a:rPr lang="en-ZA" sz="3200" kern="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PERFORMANCE INDICATOR NOT ACHIEVED:</a:t>
            </a:r>
          </a:p>
          <a:p>
            <a:pPr fontAlgn="t"/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Percentage increase of victims participating in Restorative Justice </a:t>
            </a:r>
            <a:r>
              <a:rPr lang="en-US" sz="2400" dirty="0" err="1">
                <a:solidFill>
                  <a:schemeClr val="bg1"/>
                </a:solidFill>
                <a:latin typeface="Calibri" panose="020F0502020204030204" pitchFamily="34" charset="0"/>
              </a:rPr>
              <a:t>Programme</a:t>
            </a:r>
            <a:endParaRPr lang="en-US" sz="24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7340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Top Corners Rounded 60">
            <a:extLst>
              <a:ext uri="{FF2B5EF4-FFF2-40B4-BE49-F238E27FC236}">
                <a16:creationId xmlns="" xmlns:a16="http://schemas.microsoft.com/office/drawing/2014/main" id="{935013CF-ED1D-4C99-9BBC-342742B95A80}"/>
              </a:ext>
            </a:extLst>
          </p:cNvPr>
          <p:cNvSpPr/>
          <p:nvPr/>
        </p:nvSpPr>
        <p:spPr>
          <a:xfrm rot="5400000">
            <a:off x="4821169" y="-4804500"/>
            <a:ext cx="1440000" cy="11049000"/>
          </a:xfrm>
          <a:prstGeom prst="round2SameRect">
            <a:avLst>
              <a:gd name="adj1" fmla="val 23278"/>
              <a:gd name="adj2" fmla="val 0"/>
            </a:avLst>
          </a:prstGeom>
          <a:gradFill flip="none" rotWithShape="1">
            <a:gsLst>
              <a:gs pos="100000">
                <a:srgbClr val="00CC99">
                  <a:alpha val="67000"/>
                  <a:lumMod val="92000"/>
                </a:srgbClr>
              </a:gs>
              <a:gs pos="30000">
                <a:srgbClr val="006600">
                  <a:alpha val="75000"/>
                </a:srgbClr>
              </a:gs>
              <a:gs pos="59000">
                <a:srgbClr val="009900">
                  <a:alpha val="71000"/>
                </a:srgbClr>
              </a:gs>
            </a:gsLst>
            <a:lin ang="162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 kern="0">
              <a:solidFill>
                <a:prstClr val="white"/>
              </a:solidFill>
              <a:latin typeface="Calibri Ligh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-228600" y="1673596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800" b="1" kern="0" dirty="0">
                <a:solidFill>
                  <a:prstClr val="black"/>
                </a:solidFill>
              </a:rPr>
              <a:t>     </a:t>
            </a:r>
            <a:r>
              <a:rPr lang="en-GB" sz="1800" b="1" kern="0" dirty="0" smtClean="0">
                <a:solidFill>
                  <a:prstClr val="black"/>
                </a:solidFill>
              </a:rPr>
              <a:t>4. PROJECT PLAN TO ADDRESS UNDER PERFORMANCE</a:t>
            </a:r>
            <a:endParaRPr lang="en-ZA" sz="1800" b="1" kern="0" dirty="0">
              <a:solidFill>
                <a:prstClr val="black"/>
              </a:solidFill>
            </a:endParaRP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9158882"/>
              </p:ext>
            </p:extLst>
          </p:nvPr>
        </p:nvGraphicFramePr>
        <p:xfrm>
          <a:off x="215900" y="2042928"/>
          <a:ext cx="11671302" cy="4274700"/>
        </p:xfrm>
        <a:graphic>
          <a:graphicData uri="http://schemas.openxmlformats.org/drawingml/2006/table">
            <a:tbl>
              <a:tblPr firstRow="1" bandRow="1"/>
              <a:tblGrid>
                <a:gridCol w="1945217">
                  <a:extLst>
                    <a:ext uri="{9D8B030D-6E8A-4147-A177-3AD203B41FA5}">
                      <a16:colId xmlns="" xmlns:a16="http://schemas.microsoft.com/office/drawing/2014/main" val="3171785473"/>
                    </a:ext>
                  </a:extLst>
                </a:gridCol>
                <a:gridCol w="1945217">
                  <a:extLst>
                    <a:ext uri="{9D8B030D-6E8A-4147-A177-3AD203B41FA5}">
                      <a16:colId xmlns="" xmlns:a16="http://schemas.microsoft.com/office/drawing/2014/main" val="3307568538"/>
                    </a:ext>
                  </a:extLst>
                </a:gridCol>
                <a:gridCol w="1945217">
                  <a:extLst>
                    <a:ext uri="{9D8B030D-6E8A-4147-A177-3AD203B41FA5}">
                      <a16:colId xmlns="" xmlns:a16="http://schemas.microsoft.com/office/drawing/2014/main" val="3177246977"/>
                    </a:ext>
                  </a:extLst>
                </a:gridCol>
                <a:gridCol w="2101849">
                  <a:extLst>
                    <a:ext uri="{9D8B030D-6E8A-4147-A177-3AD203B41FA5}">
                      <a16:colId xmlns="" xmlns:a16="http://schemas.microsoft.com/office/drawing/2014/main" val="1905890460"/>
                    </a:ext>
                  </a:extLst>
                </a:gridCol>
                <a:gridCol w="1788585">
                  <a:extLst>
                    <a:ext uri="{9D8B030D-6E8A-4147-A177-3AD203B41FA5}">
                      <a16:colId xmlns="" xmlns:a16="http://schemas.microsoft.com/office/drawing/2014/main" val="551651354"/>
                    </a:ext>
                  </a:extLst>
                </a:gridCol>
                <a:gridCol w="1945217">
                  <a:extLst>
                    <a:ext uri="{9D8B030D-6E8A-4147-A177-3AD203B41FA5}">
                      <a16:colId xmlns="" xmlns:a16="http://schemas.microsoft.com/office/drawing/2014/main" val="106908959"/>
                    </a:ext>
                  </a:extLst>
                </a:gridCol>
              </a:tblGrid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MANAGEMENT AREA</a:t>
                      </a:r>
                      <a:endParaRPr lang="en-US" sz="14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26C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CORRECTIONAL CENTRE</a:t>
                      </a:r>
                      <a:endParaRPr lang="en-US" sz="14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26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ACTIVITY / ACTIVITIES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26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RESPONSIBILITY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26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TIME FRAME</a:t>
                      </a:r>
                      <a:endParaRPr lang="en-US" sz="14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91438" marR="91438" marT="45724" marB="45724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26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PROGRESS</a:t>
                      </a:r>
                      <a:endParaRPr lang="en-US" sz="14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91438" marR="91438" marT="45724" marB="45724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26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208647457"/>
                  </a:ext>
                </a:extLst>
              </a:tr>
              <a:tr h="375654">
                <a:tc rowSpan="4">
                  <a:txBody>
                    <a:bodyPr/>
                    <a:lstStyle/>
                    <a:p>
                      <a:pPr algn="l"/>
                      <a:r>
                        <a:rPr lang="en-ZA" sz="1200" b="1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BSPOORT</a:t>
                      </a:r>
                      <a:endParaRPr lang="en-ZA" sz="1200" b="1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marL="120650" indent="0" algn="l" fontAlgn="t"/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Emthonjeni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rowSpan="10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Afford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victims an opportunity to engage with offenders, parolees/probationers through Restorative Justice </a:t>
                      </a:r>
                      <a:r>
                        <a:rPr lang="en-US" sz="1200" baseline="0" dirty="0" err="1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Programme</a:t>
                      </a:r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rowSpan="10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Area Commissioners</a:t>
                      </a:r>
                    </a:p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Head of Correctional </a:t>
                      </a:r>
                      <a:r>
                        <a:rPr lang="en-US" sz="1200" dirty="0" err="1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Centres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Heads of  Community Corrections</a:t>
                      </a:r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rowSpan="10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Continuously</a:t>
                      </a:r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rowSpan="10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"/>
                          <a:cs typeface="Calibri" panose="020F0502020204030204" pitchFamily="34" charset="0"/>
                        </a:rPr>
                        <a:t>Monitoring the Risk</a:t>
                      </a:r>
                      <a:r>
                        <a:rPr lang="en-US" sz="1200" b="0" i="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"/>
                          <a:cs typeface="Calibri" panose="020F0502020204030204" pitchFamily="34" charset="0"/>
                        </a:rPr>
                        <a:t> adjustment plan and lockdown regulations </a:t>
                      </a:r>
                      <a:endParaRPr lang="en-US" sz="12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"/>
                        <a:cs typeface="Calibri" panose="020F0502020204030204" pitchFamily="34" charset="0"/>
                      </a:endParaRPr>
                    </a:p>
                    <a:p>
                      <a:pPr marL="0" marR="0" lvl="0" indent="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endParaRPr lang="en-US" sz="1200" b="1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"/>
                        <a:cs typeface="Calibri" panose="020F0502020204030204" pitchFamily="34" charset="0"/>
                      </a:endParaRPr>
                    </a:p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796501867"/>
                  </a:ext>
                </a:extLst>
              </a:tr>
              <a:tr h="375654"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marL="120650" indent="0" algn="l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Medium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50242310"/>
                  </a:ext>
                </a:extLst>
              </a:tr>
              <a:tr h="375654"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marL="120650" indent="0" algn="l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Maximum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418693148"/>
                  </a:ext>
                </a:extLst>
              </a:tr>
              <a:tr h="375654"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marL="53975" indent="0" algn="l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Community Corrections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694879642"/>
                  </a:ext>
                </a:extLst>
              </a:tr>
              <a:tr h="375654">
                <a:tc>
                  <a:txBody>
                    <a:bodyPr/>
                    <a:lstStyle/>
                    <a:p>
                      <a:pPr marL="53975" indent="0" algn="l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BBURG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marL="53975" indent="0" algn="l" fontAlgn="ctr">
                        <a:tabLst>
                          <a:tab pos="53975" algn="l"/>
                        </a:tabLst>
                      </a:pP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Boksburg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</a:tr>
              <a:tr h="375654">
                <a:tc rowSpan="5">
                  <a:txBody>
                    <a:bodyPr/>
                    <a:lstStyle/>
                    <a:p>
                      <a:pPr marL="53975" indent="0" algn="l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JHB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marL="53975" indent="0" algn="l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Centre 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</a:tr>
              <a:tr h="375654">
                <a:tc vMerge="1">
                  <a:txBody>
                    <a:bodyPr/>
                    <a:lstStyle/>
                    <a:p>
                      <a:pPr algn="l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marL="53975" indent="0" algn="l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Centre 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5654">
                <a:tc vMerge="1">
                  <a:txBody>
                    <a:bodyPr/>
                    <a:lstStyle/>
                    <a:p>
                      <a:pPr algn="l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marL="53975" indent="0" algn="l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Centre C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</a:tr>
              <a:tr h="375654">
                <a:tc vMerge="1">
                  <a:txBody>
                    <a:bodyPr/>
                    <a:lstStyle/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Female</a:t>
                      </a:r>
                      <a:endParaRPr lang="en-US" sz="120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</a:tr>
              <a:tr h="375654">
                <a:tc vMerge="1">
                  <a:txBody>
                    <a:bodyPr/>
                    <a:lstStyle/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Community Corrections</a:t>
                      </a:r>
                      <a:endParaRPr lang="en-US" sz="120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</a:tr>
            </a:tbl>
          </a:graphicData>
        </a:graphic>
      </p:graphicFrame>
      <p:sp>
        <p:nvSpPr>
          <p:cNvPr id="13" name="Title 1"/>
          <p:cNvSpPr txBox="1">
            <a:spLocks/>
          </p:cNvSpPr>
          <p:nvPr/>
        </p:nvSpPr>
        <p:spPr>
          <a:xfrm>
            <a:off x="29369" y="56775"/>
            <a:ext cx="10956131" cy="523365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457165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331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495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66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spcAft>
                <a:spcPts val="600"/>
              </a:spcAft>
            </a:pPr>
            <a:r>
              <a:rPr lang="en-ZA" sz="3200" kern="0" dirty="0" smtClean="0">
                <a:solidFill>
                  <a:srgbClr val="FFFFFF"/>
                </a:solidFill>
                <a:latin typeface="Arial Black" panose="020B0A04020102020204" pitchFamily="34" charset="0"/>
              </a:rPr>
              <a:t>PLAN TO ADDRESS UNDER PERFORMANCE:</a:t>
            </a:r>
          </a:p>
          <a:p>
            <a:pPr fontAlgn="t"/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Percentage increase of victims participating in Restorative Justice </a:t>
            </a:r>
            <a:r>
              <a:rPr lang="en-US" sz="2400" dirty="0" err="1">
                <a:solidFill>
                  <a:schemeClr val="bg1"/>
                </a:solidFill>
                <a:latin typeface="Calibri" panose="020F0502020204030204" pitchFamily="34" charset="0"/>
              </a:rPr>
              <a:t>Programme</a:t>
            </a:r>
            <a:endParaRPr lang="en-US" sz="24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6001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Top Corners Rounded 60">
            <a:extLst>
              <a:ext uri="{FF2B5EF4-FFF2-40B4-BE49-F238E27FC236}">
                <a16:creationId xmlns="" xmlns:a16="http://schemas.microsoft.com/office/drawing/2014/main" id="{935013CF-ED1D-4C99-9BBC-342742B95A80}"/>
              </a:ext>
            </a:extLst>
          </p:cNvPr>
          <p:cNvSpPr/>
          <p:nvPr/>
        </p:nvSpPr>
        <p:spPr>
          <a:xfrm rot="5400000">
            <a:off x="4931569" y="-4914900"/>
            <a:ext cx="1219200" cy="11049000"/>
          </a:xfrm>
          <a:prstGeom prst="round2SameRect">
            <a:avLst>
              <a:gd name="adj1" fmla="val 23278"/>
              <a:gd name="adj2" fmla="val 0"/>
            </a:avLst>
          </a:prstGeom>
          <a:gradFill flip="none" rotWithShape="1">
            <a:gsLst>
              <a:gs pos="100000">
                <a:srgbClr val="00CC99">
                  <a:alpha val="67000"/>
                  <a:lumMod val="92000"/>
                </a:srgbClr>
              </a:gs>
              <a:gs pos="30000">
                <a:srgbClr val="006600">
                  <a:alpha val="75000"/>
                </a:srgbClr>
              </a:gs>
              <a:gs pos="59000">
                <a:srgbClr val="009900">
                  <a:alpha val="71000"/>
                </a:srgbClr>
              </a:gs>
            </a:gsLst>
            <a:lin ang="162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 kern="0">
              <a:solidFill>
                <a:prstClr val="white"/>
              </a:solidFill>
              <a:latin typeface="Calibri Ligh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-228600" y="1275975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800" b="1" kern="0" dirty="0">
                <a:solidFill>
                  <a:prstClr val="black"/>
                </a:solidFill>
              </a:rPr>
              <a:t>     </a:t>
            </a:r>
            <a:r>
              <a:rPr lang="en-GB" sz="1800" b="1" kern="0" dirty="0" smtClean="0">
                <a:solidFill>
                  <a:prstClr val="black"/>
                </a:solidFill>
              </a:rPr>
              <a:t>4. PROJECT PLAN TO ADDRESS UNDER PERFORMANCE</a:t>
            </a:r>
            <a:endParaRPr lang="en-ZA" sz="1800" b="1" kern="0" dirty="0">
              <a:solidFill>
                <a:prstClr val="black"/>
              </a:solidFill>
            </a:endParaRP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4014785"/>
              </p:ext>
            </p:extLst>
          </p:nvPr>
        </p:nvGraphicFramePr>
        <p:xfrm>
          <a:off x="215900" y="1702082"/>
          <a:ext cx="11671302" cy="4622520"/>
        </p:xfrm>
        <a:graphic>
          <a:graphicData uri="http://schemas.openxmlformats.org/drawingml/2006/table">
            <a:tbl>
              <a:tblPr firstRow="1" bandRow="1"/>
              <a:tblGrid>
                <a:gridCol w="1945217">
                  <a:extLst>
                    <a:ext uri="{9D8B030D-6E8A-4147-A177-3AD203B41FA5}">
                      <a16:colId xmlns="" xmlns:a16="http://schemas.microsoft.com/office/drawing/2014/main" val="3171785473"/>
                    </a:ext>
                  </a:extLst>
                </a:gridCol>
                <a:gridCol w="1945217">
                  <a:extLst>
                    <a:ext uri="{9D8B030D-6E8A-4147-A177-3AD203B41FA5}">
                      <a16:colId xmlns="" xmlns:a16="http://schemas.microsoft.com/office/drawing/2014/main" val="3307568538"/>
                    </a:ext>
                  </a:extLst>
                </a:gridCol>
                <a:gridCol w="1989666">
                  <a:extLst>
                    <a:ext uri="{9D8B030D-6E8A-4147-A177-3AD203B41FA5}">
                      <a16:colId xmlns="" xmlns:a16="http://schemas.microsoft.com/office/drawing/2014/main" val="3177246977"/>
                    </a:ext>
                  </a:extLst>
                </a:gridCol>
                <a:gridCol w="2057400">
                  <a:extLst>
                    <a:ext uri="{9D8B030D-6E8A-4147-A177-3AD203B41FA5}">
                      <a16:colId xmlns="" xmlns:a16="http://schemas.microsoft.com/office/drawing/2014/main" val="1905890460"/>
                    </a:ext>
                  </a:extLst>
                </a:gridCol>
                <a:gridCol w="1788585">
                  <a:extLst>
                    <a:ext uri="{9D8B030D-6E8A-4147-A177-3AD203B41FA5}">
                      <a16:colId xmlns="" xmlns:a16="http://schemas.microsoft.com/office/drawing/2014/main" val="551651354"/>
                    </a:ext>
                  </a:extLst>
                </a:gridCol>
                <a:gridCol w="1945217">
                  <a:extLst>
                    <a:ext uri="{9D8B030D-6E8A-4147-A177-3AD203B41FA5}">
                      <a16:colId xmlns="" xmlns:a16="http://schemas.microsoft.com/office/drawing/2014/main" val="106908959"/>
                    </a:ext>
                  </a:extLst>
                </a:gridCol>
              </a:tblGrid>
              <a:tr h="549440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MANAGEMENT AREA</a:t>
                      </a:r>
                      <a:endParaRPr lang="en-US" sz="14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26C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CORRECTIONAL CENTRE</a:t>
                      </a:r>
                      <a:endParaRPr lang="en-US" sz="14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26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ACTIVITY / ACTIVITIES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26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RESPONSIBILITY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26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TIME FRAME</a:t>
                      </a:r>
                      <a:endParaRPr lang="en-US" sz="14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91438" marR="91438" marT="45724" marB="45724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26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PROGRESS</a:t>
                      </a:r>
                      <a:endParaRPr lang="en-US" sz="14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91438" marR="91438" marT="45724" marB="45724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26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208647457"/>
                  </a:ext>
                </a:extLst>
              </a:tr>
              <a:tr h="354706">
                <a:tc rowSpan="6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KM II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Central</a:t>
                      </a:r>
                      <a:r>
                        <a:rPr lang="en-US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CC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rowSpan="12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Afford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victims an opportunity to engage with offenders, parolees/probationers through Restorative Justice </a:t>
                      </a:r>
                      <a:r>
                        <a:rPr lang="en-US" sz="1200" baseline="0" dirty="0" err="1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Programme</a:t>
                      </a:r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rowSpan="12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Area Commissioners</a:t>
                      </a:r>
                    </a:p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Head of Correctional </a:t>
                      </a:r>
                      <a:r>
                        <a:rPr lang="en-US" sz="1200" dirty="0" err="1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Centres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Heads of  Community Corrections</a:t>
                      </a:r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rowSpan="12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Continuously</a:t>
                      </a:r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rowSpan="12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"/>
                          <a:cs typeface="Calibri" panose="020F0502020204030204" pitchFamily="34" charset="0"/>
                        </a:rPr>
                        <a:t>Monitoring the Risk</a:t>
                      </a:r>
                      <a:r>
                        <a:rPr lang="en-US" sz="1200" b="0" i="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"/>
                          <a:cs typeface="Calibri" panose="020F0502020204030204" pitchFamily="34" charset="0"/>
                        </a:rPr>
                        <a:t> adjustment plan and lockdown regulations </a:t>
                      </a:r>
                      <a:endParaRPr lang="en-US" sz="12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"/>
                        <a:cs typeface="Calibri" panose="020F0502020204030204" pitchFamily="34" charset="0"/>
                      </a:endParaRPr>
                    </a:p>
                    <a:p>
                      <a:pPr marL="0" marR="0" lvl="0" indent="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endParaRPr lang="en-US" sz="1200" b="1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"/>
                        <a:cs typeface="Calibri" panose="020F0502020204030204" pitchFamily="34" charset="0"/>
                      </a:endParaRPr>
                    </a:p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796501867"/>
                  </a:ext>
                </a:extLst>
              </a:tr>
              <a:tr h="39833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2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Att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/</a:t>
                      </a:r>
                      <a:r>
                        <a:rPr lang="en-US" sz="12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ville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CC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418693148"/>
                  </a:ext>
                </a:extLst>
              </a:tr>
              <a:tr h="398332"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2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Odi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694879642"/>
                  </a:ext>
                </a:extLst>
              </a:tr>
              <a:tr h="398332">
                <a:tc vMerge="1"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Female 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</a:tr>
              <a:tr h="398332">
                <a:tc vMerge="1">
                  <a:txBody>
                    <a:bodyPr/>
                    <a:lstStyle/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2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CommCorr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</a:tr>
              <a:tr h="303297">
                <a:tc vMerge="1">
                  <a:txBody>
                    <a:bodyPr/>
                    <a:lstStyle/>
                    <a:p>
                      <a:pPr algn="l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C-Max 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90999">
                <a:tc>
                  <a:txBody>
                    <a:bodyPr/>
                    <a:lstStyle/>
                    <a:p>
                      <a:pPr marL="53975" indent="0" algn="l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KDORP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marL="53975" indent="0" algn="l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Krugersdorp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</a:tr>
              <a:tr h="274601">
                <a:tc rowSpan="5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LWKOP 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Med 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</a:tr>
              <a:tr h="28027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="0" dirty="0" smtClean="0"/>
                        <a:t> Medium B</a:t>
                      </a:r>
                      <a:endParaRPr lang="en-US" sz="1200" b="0" dirty="0"/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85939"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Medium</a:t>
                      </a:r>
                      <a:r>
                        <a:rPr lang="en-US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91608">
                <a:tc vMerge="1"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Maximum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98332">
                <a:tc vMerge="1">
                  <a:txBody>
                    <a:bodyPr/>
                    <a:lstStyle/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Community</a:t>
                      </a:r>
                      <a:r>
                        <a:rPr lang="en-US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Corrections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</a:tr>
            </a:tbl>
          </a:graphicData>
        </a:graphic>
      </p:graphicFrame>
      <p:sp>
        <p:nvSpPr>
          <p:cNvPr id="13" name="Title 1"/>
          <p:cNvSpPr txBox="1">
            <a:spLocks/>
          </p:cNvSpPr>
          <p:nvPr/>
        </p:nvSpPr>
        <p:spPr>
          <a:xfrm>
            <a:off x="29369" y="56775"/>
            <a:ext cx="10956131" cy="523365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457165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331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495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66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spcAft>
                <a:spcPts val="600"/>
              </a:spcAft>
            </a:pPr>
            <a:r>
              <a:rPr lang="en-ZA" sz="3200" kern="0" dirty="0" smtClean="0">
                <a:solidFill>
                  <a:srgbClr val="FFFFFF"/>
                </a:solidFill>
                <a:latin typeface="Arial Black" panose="020B0A04020102020204" pitchFamily="34" charset="0"/>
              </a:rPr>
              <a:t>PLAN TO ADDRESS UNDER PERFORMANCE:</a:t>
            </a:r>
          </a:p>
          <a:p>
            <a:pPr fontAlgn="t"/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Percentage increase of victims participating in Restorative Justice </a:t>
            </a:r>
            <a:r>
              <a:rPr lang="en-US" sz="2400" dirty="0" err="1">
                <a:solidFill>
                  <a:schemeClr val="bg1"/>
                </a:solidFill>
                <a:latin typeface="Calibri" panose="020F0502020204030204" pitchFamily="34" charset="0"/>
              </a:rPr>
              <a:t>Programme</a:t>
            </a:r>
            <a:endParaRPr lang="en-US" sz="24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401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Top Corners Rounded 60">
            <a:extLst>
              <a:ext uri="{FF2B5EF4-FFF2-40B4-BE49-F238E27FC236}">
                <a16:creationId xmlns="" xmlns:a16="http://schemas.microsoft.com/office/drawing/2014/main" id="{935013CF-ED1D-4C99-9BBC-342742B95A80}"/>
              </a:ext>
            </a:extLst>
          </p:cNvPr>
          <p:cNvSpPr/>
          <p:nvPr/>
        </p:nvSpPr>
        <p:spPr>
          <a:xfrm rot="5400000">
            <a:off x="4821169" y="-4804500"/>
            <a:ext cx="1440000" cy="11049000"/>
          </a:xfrm>
          <a:prstGeom prst="round2SameRect">
            <a:avLst>
              <a:gd name="adj1" fmla="val 23278"/>
              <a:gd name="adj2" fmla="val 0"/>
            </a:avLst>
          </a:prstGeom>
          <a:gradFill flip="none" rotWithShape="1">
            <a:gsLst>
              <a:gs pos="100000">
                <a:srgbClr val="00CC99">
                  <a:alpha val="67000"/>
                  <a:lumMod val="92000"/>
                </a:srgbClr>
              </a:gs>
              <a:gs pos="30000">
                <a:srgbClr val="006600">
                  <a:alpha val="75000"/>
                </a:srgbClr>
              </a:gs>
              <a:gs pos="59000">
                <a:srgbClr val="009900">
                  <a:alpha val="71000"/>
                </a:srgbClr>
              </a:gs>
            </a:gsLst>
            <a:lin ang="162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 kern="0">
              <a:solidFill>
                <a:prstClr val="white"/>
              </a:solidFill>
              <a:latin typeface="Calibri Ligh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-228600" y="1673596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800" b="1" kern="0" dirty="0">
                <a:solidFill>
                  <a:prstClr val="black"/>
                </a:solidFill>
              </a:rPr>
              <a:t>     </a:t>
            </a:r>
            <a:r>
              <a:rPr lang="en-GB" sz="1800" b="1" kern="0" dirty="0" smtClean="0">
                <a:solidFill>
                  <a:prstClr val="black"/>
                </a:solidFill>
              </a:rPr>
              <a:t>4. PROJECT PLAN TO ADDRESS UNDER PERFORMANCE</a:t>
            </a:r>
            <a:endParaRPr lang="en-ZA" sz="1800" b="1" kern="0" dirty="0">
              <a:solidFill>
                <a:prstClr val="black"/>
              </a:solidFill>
            </a:endParaRP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66497"/>
              </p:ext>
            </p:extLst>
          </p:nvPr>
        </p:nvGraphicFramePr>
        <p:xfrm>
          <a:off x="215900" y="2042928"/>
          <a:ext cx="11671302" cy="4281672"/>
        </p:xfrm>
        <a:graphic>
          <a:graphicData uri="http://schemas.openxmlformats.org/drawingml/2006/table">
            <a:tbl>
              <a:tblPr firstRow="1" bandRow="1"/>
              <a:tblGrid>
                <a:gridCol w="1945217">
                  <a:extLst>
                    <a:ext uri="{9D8B030D-6E8A-4147-A177-3AD203B41FA5}">
                      <a16:colId xmlns="" xmlns:a16="http://schemas.microsoft.com/office/drawing/2014/main" val="3171785473"/>
                    </a:ext>
                  </a:extLst>
                </a:gridCol>
                <a:gridCol w="1945217">
                  <a:extLst>
                    <a:ext uri="{9D8B030D-6E8A-4147-A177-3AD203B41FA5}">
                      <a16:colId xmlns="" xmlns:a16="http://schemas.microsoft.com/office/drawing/2014/main" val="3307568538"/>
                    </a:ext>
                  </a:extLst>
                </a:gridCol>
                <a:gridCol w="1945217">
                  <a:extLst>
                    <a:ext uri="{9D8B030D-6E8A-4147-A177-3AD203B41FA5}">
                      <a16:colId xmlns="" xmlns:a16="http://schemas.microsoft.com/office/drawing/2014/main" val="3177246977"/>
                    </a:ext>
                  </a:extLst>
                </a:gridCol>
                <a:gridCol w="2178049">
                  <a:extLst>
                    <a:ext uri="{9D8B030D-6E8A-4147-A177-3AD203B41FA5}">
                      <a16:colId xmlns="" xmlns:a16="http://schemas.microsoft.com/office/drawing/2014/main" val="1905890460"/>
                    </a:ext>
                  </a:extLst>
                </a:gridCol>
                <a:gridCol w="1712385">
                  <a:extLst>
                    <a:ext uri="{9D8B030D-6E8A-4147-A177-3AD203B41FA5}">
                      <a16:colId xmlns="" xmlns:a16="http://schemas.microsoft.com/office/drawing/2014/main" val="551651354"/>
                    </a:ext>
                  </a:extLst>
                </a:gridCol>
                <a:gridCol w="1945217">
                  <a:extLst>
                    <a:ext uri="{9D8B030D-6E8A-4147-A177-3AD203B41FA5}">
                      <a16:colId xmlns="" xmlns:a16="http://schemas.microsoft.com/office/drawing/2014/main" val="106908959"/>
                    </a:ext>
                  </a:extLst>
                </a:gridCol>
              </a:tblGrid>
              <a:tr h="1299793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MANAGEMENT AREA</a:t>
                      </a:r>
                      <a:endParaRPr lang="en-US" sz="14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26C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CORRECTIONAL CENTRE</a:t>
                      </a:r>
                      <a:endParaRPr lang="en-US" sz="14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26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ACTIVITY / ACTIVITIES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26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RESPONSIBILITY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26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TIME FRAME</a:t>
                      </a:r>
                      <a:endParaRPr lang="en-US" sz="14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91438" marR="91438" marT="45724" marB="45724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26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PROGRESS</a:t>
                      </a:r>
                      <a:endParaRPr lang="en-US" sz="14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91438" marR="91438" marT="45724" marB="45724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26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208647457"/>
                  </a:ext>
                </a:extLst>
              </a:tr>
              <a:tr h="839116">
                <a:tc>
                  <a:txBody>
                    <a:bodyPr/>
                    <a:lstStyle/>
                    <a:p>
                      <a:pPr marL="53975" indent="0" algn="l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MDBEE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marL="53975" indent="0" algn="l" fontAlgn="ctr"/>
                      <a:r>
                        <a:rPr lang="en-US" sz="12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Modderbee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rowSpan="2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Afford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victims an opportunity to engage with offenders, parolees/probationers through Restorative Justice </a:t>
                      </a:r>
                      <a:r>
                        <a:rPr lang="en-US" sz="1200" baseline="0" dirty="0" err="1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Programme</a:t>
                      </a:r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rowSpan="2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Area Commissioners</a:t>
                      </a:r>
                    </a:p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Head of Correctional </a:t>
                      </a:r>
                      <a:r>
                        <a:rPr lang="en-US" sz="1200" dirty="0" err="1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Centres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Heads of  Community Corrections</a:t>
                      </a:r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rowSpan="2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Continuously</a:t>
                      </a:r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rowSpan="2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"/>
                          <a:cs typeface="Calibri" panose="020F0502020204030204" pitchFamily="34" charset="0"/>
                        </a:rPr>
                        <a:t>Monitoring the Risk</a:t>
                      </a:r>
                      <a:r>
                        <a:rPr lang="en-US" sz="1200" b="0" i="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"/>
                          <a:cs typeface="Calibri" panose="020F0502020204030204" pitchFamily="34" charset="0"/>
                        </a:rPr>
                        <a:t> adjustment plan and lockdown regulations </a:t>
                      </a:r>
                      <a:endParaRPr lang="en-US" sz="12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"/>
                        <a:cs typeface="Calibri" panose="020F0502020204030204" pitchFamily="34" charset="0"/>
                      </a:endParaRPr>
                    </a:p>
                    <a:p>
                      <a:pPr marL="0" marR="0" lvl="0" indent="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endParaRPr lang="en-US" sz="1200" b="1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"/>
                        <a:cs typeface="Calibri" panose="020F0502020204030204" pitchFamily="34" charset="0"/>
                      </a:endParaRPr>
                    </a:p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796501867"/>
                  </a:ext>
                </a:extLst>
              </a:tr>
              <a:tr h="2142763">
                <a:tc>
                  <a:txBody>
                    <a:bodyPr/>
                    <a:lstStyle/>
                    <a:p>
                      <a:pPr marL="53975" indent="0" algn="l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ZWATER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marL="53975" indent="0" algn="l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Community Corrections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418693148"/>
                  </a:ext>
                </a:extLst>
              </a:tr>
            </a:tbl>
          </a:graphicData>
        </a:graphic>
      </p:graphicFrame>
      <p:sp>
        <p:nvSpPr>
          <p:cNvPr id="13" name="Title 1"/>
          <p:cNvSpPr txBox="1">
            <a:spLocks/>
          </p:cNvSpPr>
          <p:nvPr/>
        </p:nvSpPr>
        <p:spPr>
          <a:xfrm>
            <a:off x="29369" y="56775"/>
            <a:ext cx="10956131" cy="523365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457165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331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495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66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spcAft>
                <a:spcPts val="600"/>
              </a:spcAft>
            </a:pPr>
            <a:r>
              <a:rPr lang="en-ZA" sz="3200" kern="0" dirty="0" smtClean="0">
                <a:solidFill>
                  <a:srgbClr val="FFFFFF"/>
                </a:solidFill>
                <a:latin typeface="Arial Black" panose="020B0A04020102020204" pitchFamily="34" charset="0"/>
              </a:rPr>
              <a:t>PLAN TO ADDRESS UNDER PERFORMANCE:</a:t>
            </a:r>
          </a:p>
          <a:p>
            <a:pPr fontAlgn="t"/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Percentage increase of victims participating in Restorative Justice </a:t>
            </a:r>
            <a:r>
              <a:rPr lang="en-US" sz="2400" dirty="0" err="1">
                <a:solidFill>
                  <a:schemeClr val="bg1"/>
                </a:solidFill>
                <a:latin typeface="Calibri" panose="020F0502020204030204" pitchFamily="34" charset="0"/>
              </a:rPr>
              <a:t>Programme</a:t>
            </a:r>
            <a:endParaRPr lang="en-US" sz="24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4641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Top Corners Rounded 60">
            <a:extLst>
              <a:ext uri="{FF2B5EF4-FFF2-40B4-BE49-F238E27FC236}">
                <a16:creationId xmlns="" xmlns:a16="http://schemas.microsoft.com/office/drawing/2014/main" id="{935013CF-ED1D-4C99-9BBC-342742B95A80}"/>
              </a:ext>
            </a:extLst>
          </p:cNvPr>
          <p:cNvSpPr/>
          <p:nvPr/>
        </p:nvSpPr>
        <p:spPr>
          <a:xfrm rot="5400000">
            <a:off x="4821169" y="-4804500"/>
            <a:ext cx="1440000" cy="11049000"/>
          </a:xfrm>
          <a:prstGeom prst="round2SameRect">
            <a:avLst>
              <a:gd name="adj1" fmla="val 23278"/>
              <a:gd name="adj2" fmla="val 0"/>
            </a:avLst>
          </a:prstGeom>
          <a:gradFill flip="none" rotWithShape="1">
            <a:gsLst>
              <a:gs pos="100000">
                <a:srgbClr val="00CC99">
                  <a:alpha val="67000"/>
                  <a:lumMod val="92000"/>
                </a:srgbClr>
              </a:gs>
              <a:gs pos="30000">
                <a:srgbClr val="006600">
                  <a:alpha val="75000"/>
                </a:srgbClr>
              </a:gs>
              <a:gs pos="59000">
                <a:srgbClr val="009900">
                  <a:alpha val="71000"/>
                </a:srgbClr>
              </a:gs>
            </a:gsLst>
            <a:lin ang="162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 kern="0">
              <a:solidFill>
                <a:prstClr val="white"/>
              </a:solidFill>
              <a:latin typeface="Calibri Light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63103" y="0"/>
            <a:ext cx="10956131" cy="523365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457165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331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495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66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spcAft>
                <a:spcPts val="600"/>
              </a:spcAft>
            </a:pPr>
            <a:r>
              <a:rPr lang="en-ZA" sz="3200" kern="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PERFORMANCE INDICATOR NOT ACHIEVED:</a:t>
            </a:r>
          </a:p>
          <a:p>
            <a:pPr fontAlgn="t"/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Percentage increase of offenders, parolees and probationers </a:t>
            </a:r>
            <a:r>
              <a:rPr lang="en-US" sz="2400" dirty="0" smtClean="0">
                <a:solidFill>
                  <a:schemeClr val="bg1"/>
                </a:solidFill>
                <a:latin typeface="Calibri" panose="020F0502020204030204" pitchFamily="34" charset="0"/>
              </a:rPr>
              <a:t>participating </a:t>
            </a:r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in Restorative Justice </a:t>
            </a:r>
            <a:r>
              <a:rPr lang="en-US" sz="2400" dirty="0" err="1">
                <a:solidFill>
                  <a:schemeClr val="bg1"/>
                </a:solidFill>
                <a:latin typeface="Calibri" panose="020F0502020204030204" pitchFamily="34" charset="0"/>
              </a:rPr>
              <a:t>Programme</a:t>
            </a:r>
            <a:endParaRPr lang="en-US" sz="2400" dirty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pPr fontAlgn="t"/>
            <a:endParaRPr lang="en-US" sz="24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4509" y="1416746"/>
            <a:ext cx="89283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800" b="1" kern="0" dirty="0">
                <a:solidFill>
                  <a:prstClr val="black"/>
                </a:solidFill>
              </a:rPr>
              <a:t>1. REGIONAL TARGET VERSUS PERFORMANCE FOR </a:t>
            </a:r>
            <a:r>
              <a:rPr lang="en-GB" sz="1800" b="1" kern="0" dirty="0" smtClean="0">
                <a:solidFill>
                  <a:prstClr val="black"/>
                </a:solidFill>
              </a:rPr>
              <a:t>4</a:t>
            </a:r>
            <a:r>
              <a:rPr lang="en-GB" sz="1800" b="1" kern="0" baseline="30000" dirty="0" smtClean="0">
                <a:solidFill>
                  <a:prstClr val="black"/>
                </a:solidFill>
              </a:rPr>
              <a:t>TH</a:t>
            </a:r>
            <a:r>
              <a:rPr lang="en-GB" sz="1800" b="1" kern="0" dirty="0" smtClean="0">
                <a:solidFill>
                  <a:prstClr val="black"/>
                </a:solidFill>
              </a:rPr>
              <a:t> QUARTER </a:t>
            </a:r>
            <a:r>
              <a:rPr lang="en-GB" sz="1800" b="1" kern="0" dirty="0">
                <a:solidFill>
                  <a:prstClr val="black"/>
                </a:solidFill>
              </a:rPr>
              <a:t>(2020/2021) </a:t>
            </a:r>
            <a:endParaRPr lang="en-ZA" sz="1800" b="1" kern="0" dirty="0">
              <a:solidFill>
                <a:prstClr val="black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-109101" y="3091934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800" b="1" kern="0" dirty="0">
                <a:solidFill>
                  <a:prstClr val="black"/>
                </a:solidFill>
              </a:rPr>
              <a:t>     2. SOURCE OF </a:t>
            </a:r>
            <a:r>
              <a:rPr lang="en-GB" sz="1800" b="1" kern="0" dirty="0" smtClean="0">
                <a:solidFill>
                  <a:prstClr val="black"/>
                </a:solidFill>
              </a:rPr>
              <a:t>UNDER-ACHIEVEMENT AT MANAGEMENT AREA LEVEL</a:t>
            </a:r>
            <a:endParaRPr lang="en-ZA" sz="1800" b="1" kern="0" dirty="0">
              <a:solidFill>
                <a:prstClr val="black"/>
              </a:solidFill>
            </a:endParaRP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0594216"/>
              </p:ext>
            </p:extLst>
          </p:nvPr>
        </p:nvGraphicFramePr>
        <p:xfrm>
          <a:off x="228600" y="1808377"/>
          <a:ext cx="11658600" cy="1234440"/>
        </p:xfrm>
        <a:graphic>
          <a:graphicData uri="http://schemas.openxmlformats.org/drawingml/2006/table">
            <a:tbl>
              <a:tblPr firstRow="1" bandRow="1"/>
              <a:tblGrid>
                <a:gridCol w="1066800">
                  <a:extLst>
                    <a:ext uri="{9D8B030D-6E8A-4147-A177-3AD203B41FA5}">
                      <a16:colId xmlns="" xmlns:a16="http://schemas.microsoft.com/office/drawing/2014/main" val="3171785473"/>
                    </a:ext>
                  </a:extLst>
                </a:gridCol>
                <a:gridCol w="990600">
                  <a:extLst>
                    <a:ext uri="{9D8B030D-6E8A-4147-A177-3AD203B41FA5}">
                      <a16:colId xmlns="" xmlns:a16="http://schemas.microsoft.com/office/drawing/2014/main" val="3307568538"/>
                    </a:ext>
                  </a:extLst>
                </a:gridCol>
                <a:gridCol w="1447800">
                  <a:extLst>
                    <a:ext uri="{9D8B030D-6E8A-4147-A177-3AD203B41FA5}">
                      <a16:colId xmlns="" xmlns:a16="http://schemas.microsoft.com/office/drawing/2014/main" val="3177246977"/>
                    </a:ext>
                  </a:extLst>
                </a:gridCol>
                <a:gridCol w="1066800">
                  <a:extLst>
                    <a:ext uri="{9D8B030D-6E8A-4147-A177-3AD203B41FA5}">
                      <a16:colId xmlns="" xmlns:a16="http://schemas.microsoft.com/office/drawing/2014/main" val="1905890460"/>
                    </a:ext>
                  </a:extLst>
                </a:gridCol>
                <a:gridCol w="1524000">
                  <a:extLst>
                    <a:ext uri="{9D8B030D-6E8A-4147-A177-3AD203B41FA5}">
                      <a16:colId xmlns="" xmlns:a16="http://schemas.microsoft.com/office/drawing/2014/main" val="551651354"/>
                    </a:ext>
                  </a:extLst>
                </a:gridCol>
                <a:gridCol w="1066800">
                  <a:extLst>
                    <a:ext uri="{9D8B030D-6E8A-4147-A177-3AD203B41FA5}">
                      <a16:colId xmlns="" xmlns:a16="http://schemas.microsoft.com/office/drawing/2014/main" val="106908959"/>
                    </a:ext>
                  </a:extLst>
                </a:gridCol>
                <a:gridCol w="1447800">
                  <a:extLst>
                    <a:ext uri="{9D8B030D-6E8A-4147-A177-3AD203B41FA5}">
                      <a16:colId xmlns="" xmlns:a16="http://schemas.microsoft.com/office/drawing/2014/main" val="2307743238"/>
                    </a:ext>
                  </a:extLst>
                </a:gridCol>
                <a:gridCol w="1371600">
                  <a:extLst>
                    <a:ext uri="{9D8B030D-6E8A-4147-A177-3AD203B41FA5}">
                      <a16:colId xmlns="" xmlns:a16="http://schemas.microsoft.com/office/drawing/2014/main" val="2723634297"/>
                    </a:ext>
                  </a:extLst>
                </a:gridCol>
                <a:gridCol w="1676400">
                  <a:extLst>
                    <a:ext uri="{9D8B030D-6E8A-4147-A177-3AD203B41FA5}">
                      <a16:colId xmlns="" xmlns:a16="http://schemas.microsoft.com/office/drawing/2014/main" val="971921"/>
                    </a:ext>
                  </a:extLst>
                </a:gridCol>
              </a:tblGrid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REGION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E1918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JANUARY</a:t>
                      </a:r>
                      <a:r>
                        <a:rPr lang="en-ZA" sz="1100" baseline="0" dirty="0" smtClean="0">
                          <a:solidFill>
                            <a:schemeClr val="bg1"/>
                          </a:solidFill>
                        </a:rPr>
                        <a:t> 2021</a:t>
                      </a:r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/>
                      </a:r>
                      <a:br>
                        <a:rPr lang="en-ZA" sz="1100" dirty="0" smtClean="0">
                          <a:solidFill>
                            <a:schemeClr val="bg1"/>
                          </a:solidFill>
                        </a:rPr>
                      </a:br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TARGET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E1918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JANUARY PERFORMANCE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E1918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FEBRUARY 2021</a:t>
                      </a:r>
                      <a:br>
                        <a:rPr lang="en-ZA" sz="1100" dirty="0" smtClean="0">
                          <a:solidFill>
                            <a:schemeClr val="bg1"/>
                          </a:solidFill>
                        </a:rPr>
                      </a:br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TARGET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E1918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FEBRUARY</a:t>
                      </a:r>
                      <a:r>
                        <a:rPr lang="en-ZA" sz="1100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PERFORMANCE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E1918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MARCH 2021 TARGET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E1918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MARCH PERFORMANCE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E1918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Q4</a:t>
                      </a:r>
                      <a:r>
                        <a:rPr lang="en-ZA" sz="1100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TARGET: 2020-2021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E1918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PERFORMANCE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E191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208647457"/>
                  </a:ext>
                </a:extLst>
              </a:tr>
              <a:tr h="375654">
                <a:tc>
                  <a:txBody>
                    <a:bodyPr/>
                    <a:lstStyle/>
                    <a:p>
                      <a:pPr algn="l"/>
                      <a:r>
                        <a:rPr lang="en-ZA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GAUTENG</a:t>
                      </a:r>
                      <a:endParaRPr lang="en-ZA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3%</a:t>
                      </a:r>
                    </a:p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378/960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1.18%</a:t>
                      </a:r>
                    </a:p>
                    <a:p>
                      <a:pPr algn="l"/>
                      <a:endParaRPr lang="en-US" sz="1200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3%</a:t>
                      </a: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429/1110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1.16%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3%</a:t>
                      </a: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554/1303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1.28%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3%</a:t>
                      </a: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554/1303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1.28%</a:t>
                      </a:r>
                    </a:p>
                    <a:p>
                      <a:pPr algn="l"/>
                      <a:endParaRPr lang="en-US" sz="1200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796501867"/>
                  </a:ext>
                </a:extLst>
              </a:tr>
            </a:tbl>
          </a:graphicData>
        </a:graphic>
      </p:graphicFrame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2325794"/>
              </p:ext>
            </p:extLst>
          </p:nvPr>
        </p:nvGraphicFramePr>
        <p:xfrm>
          <a:off x="228600" y="3497123"/>
          <a:ext cx="11658601" cy="2598876"/>
        </p:xfrm>
        <a:graphic>
          <a:graphicData uri="http://schemas.openxmlformats.org/drawingml/2006/table">
            <a:tbl>
              <a:tblPr firstRow="1" bandRow="1"/>
              <a:tblGrid>
                <a:gridCol w="1206062">
                  <a:extLst>
                    <a:ext uri="{9D8B030D-6E8A-4147-A177-3AD203B41FA5}">
                      <a16:colId xmlns="" xmlns:a16="http://schemas.microsoft.com/office/drawing/2014/main" val="3171785473"/>
                    </a:ext>
                  </a:extLst>
                </a:gridCol>
                <a:gridCol w="1130684">
                  <a:extLst>
                    <a:ext uri="{9D8B030D-6E8A-4147-A177-3AD203B41FA5}">
                      <a16:colId xmlns="" xmlns:a16="http://schemas.microsoft.com/office/drawing/2014/main" val="3307568538"/>
                    </a:ext>
                  </a:extLst>
                </a:gridCol>
                <a:gridCol w="1356820">
                  <a:extLst>
                    <a:ext uri="{9D8B030D-6E8A-4147-A177-3AD203B41FA5}">
                      <a16:colId xmlns="" xmlns:a16="http://schemas.microsoft.com/office/drawing/2014/main" val="3177246977"/>
                    </a:ext>
                  </a:extLst>
                </a:gridCol>
                <a:gridCol w="1335634">
                  <a:extLst>
                    <a:ext uri="{9D8B030D-6E8A-4147-A177-3AD203B41FA5}">
                      <a16:colId xmlns="" xmlns:a16="http://schemas.microsoft.com/office/drawing/2014/main" val="1905890460"/>
                    </a:ext>
                  </a:extLst>
                </a:gridCol>
                <a:gridCol w="1371600">
                  <a:extLst>
                    <a:ext uri="{9D8B030D-6E8A-4147-A177-3AD203B41FA5}">
                      <a16:colId xmlns="" xmlns:a16="http://schemas.microsoft.com/office/drawing/2014/main" val="551651354"/>
                    </a:ext>
                  </a:extLst>
                </a:gridCol>
                <a:gridCol w="1143000">
                  <a:extLst>
                    <a:ext uri="{9D8B030D-6E8A-4147-A177-3AD203B41FA5}">
                      <a16:colId xmlns="" xmlns:a16="http://schemas.microsoft.com/office/drawing/2014/main" val="106908959"/>
                    </a:ext>
                  </a:extLst>
                </a:gridCol>
                <a:gridCol w="1447800">
                  <a:extLst>
                    <a:ext uri="{9D8B030D-6E8A-4147-A177-3AD203B41FA5}">
                      <a16:colId xmlns="" xmlns:a16="http://schemas.microsoft.com/office/drawing/2014/main" val="2307743238"/>
                    </a:ext>
                  </a:extLst>
                </a:gridCol>
                <a:gridCol w="1066800">
                  <a:extLst>
                    <a:ext uri="{9D8B030D-6E8A-4147-A177-3AD203B41FA5}">
                      <a16:colId xmlns="" xmlns:a16="http://schemas.microsoft.com/office/drawing/2014/main" val="2723634297"/>
                    </a:ext>
                  </a:extLst>
                </a:gridCol>
                <a:gridCol w="1600201">
                  <a:extLst>
                    <a:ext uri="{9D8B030D-6E8A-4147-A177-3AD203B41FA5}">
                      <a16:colId xmlns="" xmlns:a16="http://schemas.microsoft.com/office/drawing/2014/main" val="971921"/>
                    </a:ext>
                  </a:extLst>
                </a:gridCol>
              </a:tblGrid>
              <a:tr h="504292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MANAGEMENT AREA</a:t>
                      </a:r>
                      <a:endParaRPr lang="en-ZA" sz="11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JANUARY</a:t>
                      </a:r>
                      <a:r>
                        <a:rPr lang="en-ZA" sz="1100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ZA" sz="1100" baseline="0" dirty="0" smtClean="0">
                          <a:solidFill>
                            <a:schemeClr val="bg1"/>
                          </a:solidFill>
                        </a:rPr>
                        <a:t>2021 </a:t>
                      </a:r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TARGET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JANUARY PERFORMANCE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FEBRUARY 2021</a:t>
                      </a:r>
                      <a:br>
                        <a:rPr lang="en-ZA" sz="1100" dirty="0" smtClean="0">
                          <a:solidFill>
                            <a:schemeClr val="bg1"/>
                          </a:solidFill>
                        </a:rPr>
                      </a:br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TARGET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FEBRUARY</a:t>
                      </a:r>
                      <a:r>
                        <a:rPr lang="en-ZA" sz="1100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PERFORMANCE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MARCH 2021 TARGET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MARCH PERFORMANCE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Q4</a:t>
                      </a:r>
                      <a:r>
                        <a:rPr lang="en-ZA" sz="1100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TARGET: 2020-2021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PERFORMANCE</a:t>
                      </a:r>
                      <a:endParaRPr lang="en-ZA" sz="11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208647457"/>
                  </a:ext>
                </a:extLst>
              </a:tr>
              <a:tr h="443943">
                <a:tc>
                  <a:txBody>
                    <a:bodyPr/>
                    <a:lstStyle/>
                    <a:p>
                      <a:pPr algn="l"/>
                      <a:r>
                        <a:rPr lang="en-ZA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BSPOORT</a:t>
                      </a:r>
                      <a:endParaRPr lang="en-ZA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3%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14/62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0.68%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3%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14/64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0.66%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3%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31/65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1.43%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3%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31/65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1.43%</a:t>
                      </a: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796501867"/>
                  </a:ext>
                </a:extLst>
              </a:tr>
              <a:tr h="576333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BBURG</a:t>
                      </a:r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3%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34/144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0.71%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3%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35/145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0.72%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3%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35/145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0.72%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3%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35/145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0.72%</a:t>
                      </a: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50242310"/>
                  </a:ext>
                </a:extLst>
              </a:tr>
              <a:tr h="630365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JHB</a:t>
                      </a:r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3%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121/291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1.25%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3%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139/345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1.21%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3%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163/396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1.23%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3%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163/396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1.23%</a:t>
                      </a: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418693148"/>
                  </a:ext>
                </a:extLst>
              </a:tr>
              <a:tr h="443943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KM II</a:t>
                      </a:r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3%</a:t>
                      </a: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39/98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1.19%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3%</a:t>
                      </a: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39/144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0.81%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3%</a:t>
                      </a: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64/214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0.90%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3%</a:t>
                      </a: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64/214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0.90%</a:t>
                      </a: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6948796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46919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Top Corners Rounded 60">
            <a:extLst>
              <a:ext uri="{FF2B5EF4-FFF2-40B4-BE49-F238E27FC236}">
                <a16:creationId xmlns="" xmlns:a16="http://schemas.microsoft.com/office/drawing/2014/main" id="{935013CF-ED1D-4C99-9BBC-342742B95A80}"/>
              </a:ext>
            </a:extLst>
          </p:cNvPr>
          <p:cNvSpPr/>
          <p:nvPr/>
        </p:nvSpPr>
        <p:spPr>
          <a:xfrm rot="5400000">
            <a:off x="4821169" y="-4804500"/>
            <a:ext cx="1440000" cy="11049000"/>
          </a:xfrm>
          <a:prstGeom prst="round2SameRect">
            <a:avLst>
              <a:gd name="adj1" fmla="val 23278"/>
              <a:gd name="adj2" fmla="val 0"/>
            </a:avLst>
          </a:prstGeom>
          <a:gradFill flip="none" rotWithShape="1">
            <a:gsLst>
              <a:gs pos="100000">
                <a:srgbClr val="00CC99">
                  <a:alpha val="67000"/>
                  <a:lumMod val="92000"/>
                </a:srgbClr>
              </a:gs>
              <a:gs pos="30000">
                <a:srgbClr val="006600">
                  <a:alpha val="75000"/>
                </a:srgbClr>
              </a:gs>
              <a:gs pos="59000">
                <a:srgbClr val="009900">
                  <a:alpha val="71000"/>
                </a:srgbClr>
              </a:gs>
            </a:gsLst>
            <a:lin ang="162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 kern="0">
              <a:solidFill>
                <a:prstClr val="white"/>
              </a:solidFill>
              <a:latin typeface="Calibri Light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63103" y="0"/>
            <a:ext cx="10956131" cy="523365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457165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331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495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66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spcAft>
                <a:spcPts val="600"/>
              </a:spcAft>
            </a:pPr>
            <a:r>
              <a:rPr lang="en-ZA" sz="3200" kern="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PERFORMANCE INDICATOR NOT ACHIEVED:</a:t>
            </a:r>
          </a:p>
          <a:p>
            <a:pPr fontAlgn="t"/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Percentage increase of offenders, parolees and probationers participating in Restorative Justice </a:t>
            </a:r>
            <a:r>
              <a:rPr lang="en-US" sz="2400" dirty="0" err="1">
                <a:solidFill>
                  <a:schemeClr val="bg1"/>
                </a:solidFill>
                <a:latin typeface="Calibri" panose="020F0502020204030204" pitchFamily="34" charset="0"/>
              </a:rPr>
              <a:t>Programme</a:t>
            </a:r>
            <a:endParaRPr lang="en-US" sz="2400" dirty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pPr fontAlgn="t"/>
            <a:endParaRPr lang="en-US" sz="24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-113584" y="1528985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800" b="1" kern="0" dirty="0">
                <a:solidFill>
                  <a:prstClr val="black"/>
                </a:solidFill>
              </a:rPr>
              <a:t>     </a:t>
            </a:r>
            <a:r>
              <a:rPr lang="en-GB" sz="1800" b="1" kern="0" dirty="0" smtClean="0">
                <a:solidFill>
                  <a:prstClr val="black"/>
                </a:solidFill>
              </a:rPr>
              <a:t>3. </a:t>
            </a:r>
            <a:r>
              <a:rPr lang="en-GB" sz="1800" b="1" kern="0" dirty="0">
                <a:solidFill>
                  <a:prstClr val="black"/>
                </a:solidFill>
              </a:rPr>
              <a:t>SOURCE OF </a:t>
            </a:r>
            <a:r>
              <a:rPr lang="en-GB" sz="1800" b="1" kern="0" dirty="0" smtClean="0">
                <a:solidFill>
                  <a:prstClr val="black"/>
                </a:solidFill>
              </a:rPr>
              <a:t>UNDER-ACHIEVEMENT AT MANAGEMENT AREA LEVEL</a:t>
            </a:r>
            <a:endParaRPr lang="en-ZA" sz="1800" b="1" kern="0" dirty="0">
              <a:solidFill>
                <a:prstClr val="black"/>
              </a:solidFill>
            </a:endParaRP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5658561"/>
              </p:ext>
            </p:extLst>
          </p:nvPr>
        </p:nvGraphicFramePr>
        <p:xfrm>
          <a:off x="228600" y="1987302"/>
          <a:ext cx="11658600" cy="3114618"/>
        </p:xfrm>
        <a:graphic>
          <a:graphicData uri="http://schemas.openxmlformats.org/drawingml/2006/table">
            <a:tbl>
              <a:tblPr firstRow="1" bandRow="1"/>
              <a:tblGrid>
                <a:gridCol w="1219200">
                  <a:extLst>
                    <a:ext uri="{9D8B030D-6E8A-4147-A177-3AD203B41FA5}">
                      <a16:colId xmlns="" xmlns:a16="http://schemas.microsoft.com/office/drawing/2014/main" val="3171785473"/>
                    </a:ext>
                  </a:extLst>
                </a:gridCol>
                <a:gridCol w="1143000">
                  <a:extLst>
                    <a:ext uri="{9D8B030D-6E8A-4147-A177-3AD203B41FA5}">
                      <a16:colId xmlns="" xmlns:a16="http://schemas.microsoft.com/office/drawing/2014/main" val="3307568538"/>
                    </a:ext>
                  </a:extLst>
                </a:gridCol>
                <a:gridCol w="1447800">
                  <a:extLst>
                    <a:ext uri="{9D8B030D-6E8A-4147-A177-3AD203B41FA5}">
                      <a16:colId xmlns="" xmlns:a16="http://schemas.microsoft.com/office/drawing/2014/main" val="3177246977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1905890460"/>
                    </a:ext>
                  </a:extLst>
                </a:gridCol>
                <a:gridCol w="1371600">
                  <a:extLst>
                    <a:ext uri="{9D8B030D-6E8A-4147-A177-3AD203B41FA5}">
                      <a16:colId xmlns="" xmlns:a16="http://schemas.microsoft.com/office/drawing/2014/main" val="551651354"/>
                    </a:ext>
                  </a:extLst>
                </a:gridCol>
                <a:gridCol w="1066800">
                  <a:extLst>
                    <a:ext uri="{9D8B030D-6E8A-4147-A177-3AD203B41FA5}">
                      <a16:colId xmlns="" xmlns:a16="http://schemas.microsoft.com/office/drawing/2014/main" val="106908959"/>
                    </a:ext>
                  </a:extLst>
                </a:gridCol>
                <a:gridCol w="1447800">
                  <a:extLst>
                    <a:ext uri="{9D8B030D-6E8A-4147-A177-3AD203B41FA5}">
                      <a16:colId xmlns="" xmlns:a16="http://schemas.microsoft.com/office/drawing/2014/main" val="2307743238"/>
                    </a:ext>
                  </a:extLst>
                </a:gridCol>
                <a:gridCol w="1066800">
                  <a:extLst>
                    <a:ext uri="{9D8B030D-6E8A-4147-A177-3AD203B41FA5}">
                      <a16:colId xmlns="" xmlns:a16="http://schemas.microsoft.com/office/drawing/2014/main" val="2723634297"/>
                    </a:ext>
                  </a:extLst>
                </a:gridCol>
                <a:gridCol w="1676400">
                  <a:extLst>
                    <a:ext uri="{9D8B030D-6E8A-4147-A177-3AD203B41FA5}">
                      <a16:colId xmlns="" xmlns:a16="http://schemas.microsoft.com/office/drawing/2014/main" val="971921"/>
                    </a:ext>
                  </a:extLst>
                </a:gridCol>
              </a:tblGrid>
              <a:tr h="636833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MANAGEMENT AREA</a:t>
                      </a:r>
                      <a:endParaRPr lang="en-ZA" sz="11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JANUARY</a:t>
                      </a:r>
                      <a:r>
                        <a:rPr lang="en-ZA" sz="1100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ZA" sz="1100" baseline="0" dirty="0" smtClean="0">
                          <a:solidFill>
                            <a:schemeClr val="bg1"/>
                          </a:solidFill>
                        </a:rPr>
                        <a:t>2021 </a:t>
                      </a:r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TARGET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JANUARY PERFORMANCE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FEBRUARY </a:t>
                      </a:r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2021 TARGET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FEBRUARY</a:t>
                      </a:r>
                      <a:r>
                        <a:rPr lang="en-ZA" sz="1100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PERFORMANCE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MARCH 2021 TARGET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MARCH PERFORMANCE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Q4</a:t>
                      </a:r>
                      <a:r>
                        <a:rPr lang="en-ZA" sz="1100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TARGET: 2020-2021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PERFORMANCE</a:t>
                      </a:r>
                      <a:endParaRPr lang="en-ZA" sz="11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208647457"/>
                  </a:ext>
                </a:extLst>
              </a:tr>
              <a:tr h="652465">
                <a:tc>
                  <a:txBody>
                    <a:bodyPr/>
                    <a:lstStyle/>
                    <a:p>
                      <a:pPr algn="l"/>
                      <a:r>
                        <a:rPr lang="en-ZA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KDORP</a:t>
                      </a:r>
                      <a:endParaRPr lang="en-ZA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3%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87/138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1.89%</a:t>
                      </a:r>
                    </a:p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3%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b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114/157</a:t>
                      </a:r>
                      <a:r>
                        <a:rPr lang="en-US" sz="1200" b="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b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2.18%</a:t>
                      </a:r>
                      <a:endParaRPr lang="en-US" sz="1200" b="0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3%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143/175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2.45%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3%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143/175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2.45%</a:t>
                      </a: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796501867"/>
                  </a:ext>
                </a:extLst>
              </a:tr>
              <a:tr h="611617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LWKOP</a:t>
                      </a:r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3%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47/103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1.37%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3%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51/110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1.39%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3%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66/150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1.32%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3%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66/150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1.32%</a:t>
                      </a: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50242310"/>
                  </a:ext>
                </a:extLst>
              </a:tr>
              <a:tr h="531383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MDBEE</a:t>
                      </a:r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3%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19/104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0.55%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3%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20/124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0.48%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3%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34/137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0.74%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3%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34/137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0.74%</a:t>
                      </a: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418693148"/>
                  </a:ext>
                </a:extLst>
              </a:tr>
              <a:tr h="682320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ZWATER</a:t>
                      </a:r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3%</a:t>
                      </a: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17/20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2.55%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3%</a:t>
                      </a: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17/21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2.43%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3%</a:t>
                      </a: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18/21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2.57%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3%</a:t>
                      </a: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18/21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2.57%</a:t>
                      </a: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6948796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9417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Top Corners Rounded 60">
            <a:extLst>
              <a:ext uri="{FF2B5EF4-FFF2-40B4-BE49-F238E27FC236}">
                <a16:creationId xmlns="" xmlns:a16="http://schemas.microsoft.com/office/drawing/2014/main" id="{935013CF-ED1D-4C99-9BBC-342742B95A80}"/>
              </a:ext>
            </a:extLst>
          </p:cNvPr>
          <p:cNvSpPr/>
          <p:nvPr/>
        </p:nvSpPr>
        <p:spPr>
          <a:xfrm rot="5400000">
            <a:off x="4821169" y="-4804500"/>
            <a:ext cx="1440000" cy="11049000"/>
          </a:xfrm>
          <a:prstGeom prst="round2SameRect">
            <a:avLst>
              <a:gd name="adj1" fmla="val 23278"/>
              <a:gd name="adj2" fmla="val 0"/>
            </a:avLst>
          </a:prstGeom>
          <a:gradFill flip="none" rotWithShape="1">
            <a:gsLst>
              <a:gs pos="100000">
                <a:srgbClr val="00CC99">
                  <a:alpha val="67000"/>
                  <a:lumMod val="92000"/>
                </a:srgbClr>
              </a:gs>
              <a:gs pos="30000">
                <a:srgbClr val="006600">
                  <a:alpha val="75000"/>
                </a:srgbClr>
              </a:gs>
              <a:gs pos="59000">
                <a:srgbClr val="009900">
                  <a:alpha val="71000"/>
                </a:srgbClr>
              </a:gs>
            </a:gsLst>
            <a:lin ang="162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 kern="0">
              <a:solidFill>
                <a:prstClr val="white"/>
              </a:solidFill>
              <a:latin typeface="Calibri Ligh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1501157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800" b="1" kern="0" dirty="0">
                <a:solidFill>
                  <a:prstClr val="black"/>
                </a:solidFill>
              </a:rPr>
              <a:t>     </a:t>
            </a:r>
            <a:r>
              <a:rPr lang="en-GB" sz="1800" b="1" kern="0" dirty="0" smtClean="0">
                <a:solidFill>
                  <a:prstClr val="black"/>
                </a:solidFill>
              </a:rPr>
              <a:t>3. </a:t>
            </a:r>
            <a:r>
              <a:rPr lang="en-GB" sz="1800" b="1" kern="0" dirty="0">
                <a:solidFill>
                  <a:prstClr val="black"/>
                </a:solidFill>
              </a:rPr>
              <a:t>SOURCE OF </a:t>
            </a:r>
            <a:r>
              <a:rPr lang="en-GB" sz="1800" b="1" kern="0" dirty="0" smtClean="0">
                <a:solidFill>
                  <a:prstClr val="black"/>
                </a:solidFill>
              </a:rPr>
              <a:t>UNDER-ACHIEVEMENT AT CORRECTIONAL CENTRE LEVEL</a:t>
            </a:r>
            <a:endParaRPr lang="en-ZA" sz="1800" b="1" kern="0" dirty="0">
              <a:solidFill>
                <a:prstClr val="black"/>
              </a:solidFill>
            </a:endParaRP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2658047"/>
              </p:ext>
            </p:extLst>
          </p:nvPr>
        </p:nvGraphicFramePr>
        <p:xfrm>
          <a:off x="215900" y="1969183"/>
          <a:ext cx="11518899" cy="4437423"/>
        </p:xfrm>
        <a:graphic>
          <a:graphicData uri="http://schemas.openxmlformats.org/drawingml/2006/table">
            <a:tbl>
              <a:tblPr firstRow="1" bandRow="1"/>
              <a:tblGrid>
                <a:gridCol w="1645557">
                  <a:extLst>
                    <a:ext uri="{9D8B030D-6E8A-4147-A177-3AD203B41FA5}">
                      <a16:colId xmlns="" xmlns:a16="http://schemas.microsoft.com/office/drawing/2014/main" val="3171785473"/>
                    </a:ext>
                  </a:extLst>
                </a:gridCol>
                <a:gridCol w="1491343">
                  <a:extLst>
                    <a:ext uri="{9D8B030D-6E8A-4147-A177-3AD203B41FA5}">
                      <a16:colId xmlns="" xmlns:a16="http://schemas.microsoft.com/office/drawing/2014/main" val="3307568538"/>
                    </a:ext>
                  </a:extLst>
                </a:gridCol>
                <a:gridCol w="1676400">
                  <a:extLst>
                    <a:ext uri="{9D8B030D-6E8A-4147-A177-3AD203B41FA5}">
                      <a16:colId xmlns="" xmlns:a16="http://schemas.microsoft.com/office/drawing/2014/main" val="3177246977"/>
                    </a:ext>
                  </a:extLst>
                </a:gridCol>
                <a:gridCol w="1768928">
                  <a:extLst>
                    <a:ext uri="{9D8B030D-6E8A-4147-A177-3AD203B41FA5}">
                      <a16:colId xmlns="" xmlns:a16="http://schemas.microsoft.com/office/drawing/2014/main" val="1905890460"/>
                    </a:ext>
                  </a:extLst>
                </a:gridCol>
                <a:gridCol w="1645557">
                  <a:extLst>
                    <a:ext uri="{9D8B030D-6E8A-4147-A177-3AD203B41FA5}">
                      <a16:colId xmlns="" xmlns:a16="http://schemas.microsoft.com/office/drawing/2014/main" val="551651354"/>
                    </a:ext>
                  </a:extLst>
                </a:gridCol>
                <a:gridCol w="1645557">
                  <a:extLst>
                    <a:ext uri="{9D8B030D-6E8A-4147-A177-3AD203B41FA5}">
                      <a16:colId xmlns="" xmlns:a16="http://schemas.microsoft.com/office/drawing/2014/main" val="106908959"/>
                    </a:ext>
                  </a:extLst>
                </a:gridCol>
                <a:gridCol w="1645557">
                  <a:extLst>
                    <a:ext uri="{9D8B030D-6E8A-4147-A177-3AD203B41FA5}">
                      <a16:colId xmlns="" xmlns:a16="http://schemas.microsoft.com/office/drawing/2014/main" val="2307743238"/>
                    </a:ext>
                  </a:extLst>
                </a:gridCol>
              </a:tblGrid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Q4 TARGET 2020/21</a:t>
                      </a:r>
                      <a:endParaRPr lang="en-US" sz="12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QUARTER 4</a:t>
                      </a:r>
                      <a:br>
                        <a:rPr lang="en-US" sz="12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</a:br>
                      <a:r>
                        <a:rPr lang="en-US" sz="12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PERFORMANCE</a:t>
                      </a:r>
                      <a:endParaRPr lang="en-US" sz="12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MANAGEMENT AREAS THAT CONTRIBUTED TOWARDS UNDER-ACHIEVEMENT 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CORRECTIONAL CENTRE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REASONS FOR UNDER</a:t>
                      </a:r>
                    </a:p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PERFORMANCE</a:t>
                      </a:r>
                      <a:endParaRPr lang="en-US" sz="11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91438" marR="91438" marT="45724" marB="45724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ROOT CAUSES</a:t>
                      </a:r>
                      <a:endParaRPr lang="en-US" sz="11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91438" marR="91438" marT="45724" marB="45724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ASSOCIATED RISKS </a:t>
                      </a:r>
                      <a:endParaRPr lang="en-ZA" sz="11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91438" marR="91438" marT="45724" marB="45724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208647457"/>
                  </a:ext>
                </a:extLst>
              </a:tr>
              <a:tr h="375654">
                <a:tc>
                  <a:txBody>
                    <a:bodyPr/>
                    <a:lstStyle/>
                    <a:p>
                      <a:pPr algn="l"/>
                      <a:r>
                        <a:rPr lang="en-US" sz="120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3%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10/15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2.00%</a:t>
                      </a: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rowSpan="4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BSPOORT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marL="120650" indent="0" algn="l" fontAlgn="t"/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Emthonjeni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rowSpan="1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Non availability of victims due to COVID-19 restrictions.</a:t>
                      </a:r>
                      <a:endParaRPr lang="en-US" sz="120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rowSpan="1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Strict COVID-19 Lockdown restrictions </a:t>
                      </a:r>
                      <a:r>
                        <a:rPr lang="en-US" sz="1200" b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impacted </a:t>
                      </a:r>
                      <a:r>
                        <a:rPr lang="en-US" sz="1200" b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on the performance </a:t>
                      </a:r>
                      <a:r>
                        <a:rPr lang="en-US" sz="1200" b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as </a:t>
                      </a:r>
                      <a:r>
                        <a:rPr lang="en-US" sz="1200" b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the indicator is cumulative</a:t>
                      </a:r>
                    </a:p>
                    <a:p>
                      <a:pPr algn="l"/>
                      <a:endParaRPr lang="en-US" sz="120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rowSpan="1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"/>
                          <a:cs typeface="Calibri" panose="020F0502020204030204" pitchFamily="34" charset="0"/>
                        </a:rPr>
                        <a:t>Victim rights are violated</a:t>
                      </a:r>
                    </a:p>
                    <a:p>
                      <a:pPr marL="0" marR="0" lvl="0" indent="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"/>
                          <a:cs typeface="Calibri" panose="020F0502020204030204" pitchFamily="34" charset="0"/>
                        </a:rPr>
                        <a:t>Non</a:t>
                      </a:r>
                      <a:r>
                        <a:rPr lang="en-US" sz="1200" b="0" i="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"/>
                          <a:cs typeface="Calibri" panose="020F0502020204030204" pitchFamily="34" charset="0"/>
                        </a:rPr>
                        <a:t> acceptance of offenders on release</a:t>
                      </a:r>
                    </a:p>
                    <a:p>
                      <a:pPr marL="0" marR="0" lvl="0" indent="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sz="1200" b="0" i="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"/>
                          <a:cs typeface="Calibri" panose="020F0502020204030204" pitchFamily="34" charset="0"/>
                        </a:rPr>
                        <a:t>Reoffending</a:t>
                      </a:r>
                      <a:endParaRPr lang="en-US" sz="12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796501867"/>
                  </a:ext>
                </a:extLst>
              </a:tr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3%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0/22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0.00%</a:t>
                      </a: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marL="120650" indent="0" algn="l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Medium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50242310"/>
                  </a:ext>
                </a:extLst>
              </a:tr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3%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17/18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2.83%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marL="120650" indent="0" algn="l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Maximum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418693148"/>
                  </a:ext>
                </a:extLst>
              </a:tr>
              <a:tr h="247130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3%</a:t>
                      </a: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marL="53975" indent="0"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4/10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1.20%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marL="53975" indent="0" algn="l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Community Corrections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694879642"/>
                  </a:ext>
                </a:extLst>
              </a:tr>
              <a:tr h="375654">
                <a:tc>
                  <a:txBody>
                    <a:bodyPr/>
                    <a:lstStyle/>
                    <a:p>
                      <a:pPr algn="l"/>
                      <a:r>
                        <a:rPr lang="en-US" sz="120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3%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35/145</a:t>
                      </a:r>
                      <a:r>
                        <a:rPr lang="en-US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0.72%</a:t>
                      </a:r>
                    </a:p>
                    <a:p>
                      <a:pPr algn="l" fontAlgn="ctr"/>
                      <a:endParaRPr lang="en-US" sz="12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BBURG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marL="53975" indent="0" algn="l" fontAlgn="ctr">
                        <a:tabLst>
                          <a:tab pos="53975" algn="l"/>
                        </a:tabLst>
                      </a:pP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Boksburg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</a:tr>
              <a:tr h="375654">
                <a:tc>
                  <a:txBody>
                    <a:bodyPr/>
                    <a:lstStyle/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3%</a:t>
                      </a: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 11/6</a:t>
                      </a:r>
                      <a:r>
                        <a:rPr lang="en-US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5.50%</a:t>
                      </a:r>
                    </a:p>
                    <a:p>
                      <a:pPr algn="l" fontAlgn="ctr"/>
                      <a:endParaRPr lang="en-US" sz="12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rowSpan="6"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JHB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marL="53975" indent="0" algn="l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Centre 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</a:tr>
              <a:tr h="375654">
                <a:tc>
                  <a:txBody>
                    <a:bodyPr/>
                    <a:lstStyle/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3%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 22/163</a:t>
                      </a:r>
                      <a:r>
                        <a:rPr lang="en-US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0.40%</a:t>
                      </a:r>
                    </a:p>
                    <a:p>
                      <a:pPr algn="l" fontAlgn="ctr"/>
                      <a:endParaRPr lang="en-US" sz="12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marL="53975" indent="0" algn="l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Centre 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</a:tr>
              <a:tr h="375654">
                <a:tc>
                  <a:txBody>
                    <a:bodyPr/>
                    <a:lstStyle/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3%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 9/25</a:t>
                      </a:r>
                      <a:r>
                        <a:rPr lang="en-US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1.08%</a:t>
                      </a:r>
                    </a:p>
                    <a:p>
                      <a:pPr algn="l" fontAlgn="ctr"/>
                      <a:endParaRPr lang="en-US" sz="12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marL="53975" indent="0" algn="l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Centre C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5194">
                <a:tc>
                  <a:txBody>
                    <a:bodyPr/>
                    <a:lstStyle/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3%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28/57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1.47%</a:t>
                      </a:r>
                    </a:p>
                    <a:p>
                      <a:pPr algn="l"/>
                      <a:endParaRPr lang="en-US" sz="1200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/>
                      <a:r>
                        <a:rPr lang="en-US" sz="1200" b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Female</a:t>
                      </a:r>
                      <a:endParaRPr lang="en-US" sz="120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</a:tr>
              <a:tr h="0">
                <a:tc rowSpan="2">
                  <a:txBody>
                    <a:bodyPr/>
                    <a:lstStyle/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3%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/>
                      <a:r>
                        <a:rPr lang="en-US" sz="120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93/145</a:t>
                      </a:r>
                      <a:r>
                        <a:rPr lang="en-US" sz="1200" baseline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1.92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%</a:t>
                      </a:r>
                    </a:p>
                    <a:p>
                      <a:pPr algn="l"/>
                      <a:endParaRPr lang="en-US" sz="1200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5654">
                <a:tc vMerge="1">
                  <a:txBody>
                    <a:bodyPr/>
                    <a:lstStyle/>
                    <a:p>
                      <a:pPr algn="l"/>
                      <a:endParaRPr lang="en-US" sz="1200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en-US" sz="1200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Community Corrections</a:t>
                      </a:r>
                      <a:endParaRPr lang="en-US" sz="120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</a:tr>
            </a:tbl>
          </a:graphicData>
        </a:graphic>
      </p:graphicFrame>
      <p:sp>
        <p:nvSpPr>
          <p:cNvPr id="13" name="Title 1"/>
          <p:cNvSpPr txBox="1">
            <a:spLocks/>
          </p:cNvSpPr>
          <p:nvPr/>
        </p:nvSpPr>
        <p:spPr>
          <a:xfrm>
            <a:off x="29369" y="56775"/>
            <a:ext cx="10956131" cy="523365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457165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331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495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66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spcAft>
                <a:spcPts val="600"/>
              </a:spcAft>
            </a:pPr>
            <a:r>
              <a:rPr lang="en-ZA" sz="3200" kern="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PERFORMANCE INDICATOR NOT ACHIEVED:</a:t>
            </a:r>
          </a:p>
          <a:p>
            <a:pPr fontAlgn="t"/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Percentage increase of offenders, parolees and probationers participating in Restorative Justice </a:t>
            </a:r>
            <a:r>
              <a:rPr lang="en-US" sz="2400" dirty="0" err="1">
                <a:solidFill>
                  <a:schemeClr val="bg1"/>
                </a:solidFill>
                <a:latin typeface="Calibri" panose="020F0502020204030204" pitchFamily="34" charset="0"/>
              </a:rPr>
              <a:t>Programme</a:t>
            </a:r>
            <a:endParaRPr lang="en-US" sz="24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8156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Top Corners Rounded 60">
            <a:extLst>
              <a:ext uri="{FF2B5EF4-FFF2-40B4-BE49-F238E27FC236}">
                <a16:creationId xmlns="" xmlns:a16="http://schemas.microsoft.com/office/drawing/2014/main" id="{935013CF-ED1D-4C99-9BBC-342742B95A80}"/>
              </a:ext>
            </a:extLst>
          </p:cNvPr>
          <p:cNvSpPr/>
          <p:nvPr/>
        </p:nvSpPr>
        <p:spPr>
          <a:xfrm rot="5400000">
            <a:off x="4821169" y="-4804500"/>
            <a:ext cx="1440000" cy="11049000"/>
          </a:xfrm>
          <a:prstGeom prst="round2SameRect">
            <a:avLst>
              <a:gd name="adj1" fmla="val 23278"/>
              <a:gd name="adj2" fmla="val 0"/>
            </a:avLst>
          </a:prstGeom>
          <a:gradFill flip="none" rotWithShape="1">
            <a:gsLst>
              <a:gs pos="100000">
                <a:srgbClr val="00CC99">
                  <a:alpha val="67000"/>
                  <a:lumMod val="92000"/>
                </a:srgbClr>
              </a:gs>
              <a:gs pos="30000">
                <a:srgbClr val="006600">
                  <a:alpha val="75000"/>
                </a:srgbClr>
              </a:gs>
              <a:gs pos="59000">
                <a:srgbClr val="009900">
                  <a:alpha val="71000"/>
                </a:srgbClr>
              </a:gs>
            </a:gsLst>
            <a:lin ang="162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 kern="0">
              <a:solidFill>
                <a:prstClr val="white"/>
              </a:solidFill>
              <a:latin typeface="Calibri Ligh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1501157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800" b="1" kern="0" dirty="0">
                <a:solidFill>
                  <a:prstClr val="black"/>
                </a:solidFill>
              </a:rPr>
              <a:t>     </a:t>
            </a:r>
            <a:r>
              <a:rPr lang="en-GB" sz="1800" b="1" kern="0" dirty="0" smtClean="0">
                <a:solidFill>
                  <a:prstClr val="black"/>
                </a:solidFill>
              </a:rPr>
              <a:t>3. </a:t>
            </a:r>
            <a:r>
              <a:rPr lang="en-GB" sz="1800" b="1" kern="0" dirty="0">
                <a:solidFill>
                  <a:prstClr val="black"/>
                </a:solidFill>
              </a:rPr>
              <a:t>SOURCE OF </a:t>
            </a:r>
            <a:r>
              <a:rPr lang="en-GB" sz="1800" b="1" kern="0" dirty="0" smtClean="0">
                <a:solidFill>
                  <a:prstClr val="black"/>
                </a:solidFill>
              </a:rPr>
              <a:t>UNDER-ACHIEVEMENT AT CORRECTIONAL CENTRE LEVEL</a:t>
            </a:r>
            <a:endParaRPr lang="en-ZA" sz="1800" b="1" kern="0" dirty="0">
              <a:solidFill>
                <a:prstClr val="black"/>
              </a:solidFill>
            </a:endParaRP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7314675"/>
              </p:ext>
            </p:extLst>
          </p:nvPr>
        </p:nvGraphicFramePr>
        <p:xfrm>
          <a:off x="215900" y="1969183"/>
          <a:ext cx="11671302" cy="3777446"/>
        </p:xfrm>
        <a:graphic>
          <a:graphicData uri="http://schemas.openxmlformats.org/drawingml/2006/table">
            <a:tbl>
              <a:tblPr firstRow="1" bandRow="1"/>
              <a:tblGrid>
                <a:gridCol w="1667329">
                  <a:extLst>
                    <a:ext uri="{9D8B030D-6E8A-4147-A177-3AD203B41FA5}">
                      <a16:colId xmlns="" xmlns:a16="http://schemas.microsoft.com/office/drawing/2014/main" val="3171785473"/>
                    </a:ext>
                  </a:extLst>
                </a:gridCol>
                <a:gridCol w="1511074">
                  <a:extLst>
                    <a:ext uri="{9D8B030D-6E8A-4147-A177-3AD203B41FA5}">
                      <a16:colId xmlns="" xmlns:a16="http://schemas.microsoft.com/office/drawing/2014/main" val="3307568538"/>
                    </a:ext>
                  </a:extLst>
                </a:gridCol>
                <a:gridCol w="1698580">
                  <a:extLst>
                    <a:ext uri="{9D8B030D-6E8A-4147-A177-3AD203B41FA5}">
                      <a16:colId xmlns="" xmlns:a16="http://schemas.microsoft.com/office/drawing/2014/main" val="3177246977"/>
                    </a:ext>
                  </a:extLst>
                </a:gridCol>
                <a:gridCol w="1792332">
                  <a:extLst>
                    <a:ext uri="{9D8B030D-6E8A-4147-A177-3AD203B41FA5}">
                      <a16:colId xmlns="" xmlns:a16="http://schemas.microsoft.com/office/drawing/2014/main" val="1905890460"/>
                    </a:ext>
                  </a:extLst>
                </a:gridCol>
                <a:gridCol w="1667329">
                  <a:extLst>
                    <a:ext uri="{9D8B030D-6E8A-4147-A177-3AD203B41FA5}">
                      <a16:colId xmlns="" xmlns:a16="http://schemas.microsoft.com/office/drawing/2014/main" val="551651354"/>
                    </a:ext>
                  </a:extLst>
                </a:gridCol>
                <a:gridCol w="1667329">
                  <a:extLst>
                    <a:ext uri="{9D8B030D-6E8A-4147-A177-3AD203B41FA5}">
                      <a16:colId xmlns="" xmlns:a16="http://schemas.microsoft.com/office/drawing/2014/main" val="106908959"/>
                    </a:ext>
                  </a:extLst>
                </a:gridCol>
                <a:gridCol w="1667329">
                  <a:extLst>
                    <a:ext uri="{9D8B030D-6E8A-4147-A177-3AD203B41FA5}">
                      <a16:colId xmlns="" xmlns:a16="http://schemas.microsoft.com/office/drawing/2014/main" val="2307743238"/>
                    </a:ext>
                  </a:extLst>
                </a:gridCol>
              </a:tblGrid>
              <a:tr h="68006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Q4 TARGET 2020/21</a:t>
                      </a:r>
                      <a:endParaRPr lang="en-US" sz="12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QUARTER 4</a:t>
                      </a:r>
                      <a:br>
                        <a:rPr lang="en-US" sz="12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</a:br>
                      <a:r>
                        <a:rPr lang="en-US" sz="12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PERFORMANCE</a:t>
                      </a:r>
                      <a:endParaRPr lang="en-US" sz="12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MANAGEMENT AREAS THAT CONTRIBUTED TOWARDS UNDER-ACHIEVEMENT 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CORRECTIONAL CENTRE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REASONS FOR UNDER</a:t>
                      </a:r>
                    </a:p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PERFORMANCE</a:t>
                      </a:r>
                      <a:endParaRPr lang="en-US" sz="11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91438" marR="91438" marT="45724" marB="45724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ROOT CAUSES</a:t>
                      </a:r>
                      <a:endParaRPr lang="en-US" sz="11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91438" marR="91438" marT="45724" marB="45724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ASSOCIATED RISKS </a:t>
                      </a:r>
                      <a:endParaRPr lang="en-ZA" sz="11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91438" marR="91438" marT="45724" marB="45724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208647457"/>
                  </a:ext>
                </a:extLst>
              </a:tr>
              <a:tr h="474953">
                <a:tc>
                  <a:txBody>
                    <a:bodyPr/>
                    <a:lstStyle/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3%</a:t>
                      </a: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6/5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3.60%</a:t>
                      </a:r>
                    </a:p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rowSpan="7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KM II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</a:t>
                      </a:r>
                      <a:r>
                        <a:rPr lang="en-US" sz="12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Att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/</a:t>
                      </a:r>
                      <a:r>
                        <a:rPr lang="en-US" sz="12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ville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CC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rowSpan="8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Non availability of victims due to COVID-19 restrictions.</a:t>
                      </a:r>
                      <a:endParaRPr lang="en-US" sz="120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rowSpan="8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Strict COVID-19 Lockdown restrictions impacted on the performance as the indicator is cumulative</a:t>
                      </a: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rowSpan="8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"/>
                          <a:cs typeface="Calibri" panose="020F0502020204030204" pitchFamily="34" charset="0"/>
                        </a:rPr>
                        <a:t>Victim rights are violated</a:t>
                      </a:r>
                    </a:p>
                    <a:p>
                      <a:pPr marL="0" marR="0" lvl="0" indent="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"/>
                          <a:cs typeface="Calibri" panose="020F0502020204030204" pitchFamily="34" charset="0"/>
                        </a:rPr>
                        <a:t>Non</a:t>
                      </a:r>
                      <a:r>
                        <a:rPr lang="en-US" sz="1200" b="0" i="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"/>
                          <a:cs typeface="Calibri" panose="020F0502020204030204" pitchFamily="34" charset="0"/>
                        </a:rPr>
                        <a:t> acceptance of offenders on release</a:t>
                      </a:r>
                    </a:p>
                    <a:p>
                      <a:pPr marL="0" marR="0" lvl="0" indent="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sz="1200" b="0" i="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"/>
                          <a:cs typeface="Calibri" panose="020F0502020204030204" pitchFamily="34" charset="0"/>
                        </a:rPr>
                        <a:t>Reoffending</a:t>
                      </a:r>
                      <a:endParaRPr lang="en-US" sz="12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"/>
                        <a:cs typeface="Calibri" panose="020F0502020204030204" pitchFamily="34" charset="0"/>
                      </a:endParaRPr>
                    </a:p>
                    <a:p>
                      <a:pPr algn="l"/>
                      <a:endParaRPr lang="en-US" sz="120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796501867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3%</a:t>
                      </a: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11/48</a:t>
                      </a:r>
                      <a:r>
                        <a:rPr lang="en-US" sz="1200" baseline="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0.69%</a:t>
                      </a:r>
                    </a:p>
                    <a:p>
                      <a:endParaRPr lang="en-US" sz="12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</a:t>
                      </a:r>
                      <a:r>
                        <a:rPr lang="en-US" sz="12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Odi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3%</a:t>
                      </a: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 2/7</a:t>
                      </a:r>
                      <a:r>
                        <a:rPr lang="en-US" sz="1200" baseline="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0.86%</a:t>
                      </a:r>
                    </a:p>
                    <a:p>
                      <a:endParaRPr lang="en-US" sz="12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Female 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3%</a:t>
                      </a: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 20/126</a:t>
                      </a:r>
                      <a:r>
                        <a:rPr lang="en-US" sz="1200" baseline="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0.48%</a:t>
                      </a:r>
                    </a:p>
                    <a:p>
                      <a:endParaRPr lang="en-US" sz="12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</a:t>
                      </a:r>
                      <a:r>
                        <a:rPr lang="en-US" sz="12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CommCorr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3%</a:t>
                      </a: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 0/0</a:t>
                      </a:r>
                      <a:r>
                        <a:rPr lang="en-US" sz="1200" baseline="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0.00%</a:t>
                      </a:r>
                    </a:p>
                    <a:p>
                      <a:endParaRPr lang="en-US" sz="12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C-Max 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0">
                <a:tc rowSpan="2">
                  <a:txBody>
                    <a:bodyPr/>
                    <a:lstStyle/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3%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25/28</a:t>
                      </a:r>
                      <a:r>
                        <a:rPr lang="en-US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2.68%</a:t>
                      </a:r>
                    </a:p>
                    <a:p>
                      <a:pPr algn="l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318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Central</a:t>
                      </a:r>
                      <a:endParaRPr lang="en-US" sz="12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12629">
                <a:tc>
                  <a:txBody>
                    <a:bodyPr/>
                    <a:lstStyle/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3%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143/175</a:t>
                      </a:r>
                      <a:r>
                        <a:rPr lang="en-US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2.45%</a:t>
                      </a:r>
                    </a:p>
                    <a:p>
                      <a:pPr algn="l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KDORP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marL="53975" indent="0" algn="l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Krugersdorp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en-US" sz="120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</a:tr>
            </a:tbl>
          </a:graphicData>
        </a:graphic>
      </p:graphicFrame>
      <p:sp>
        <p:nvSpPr>
          <p:cNvPr id="13" name="Title 1"/>
          <p:cNvSpPr txBox="1">
            <a:spLocks/>
          </p:cNvSpPr>
          <p:nvPr/>
        </p:nvSpPr>
        <p:spPr>
          <a:xfrm>
            <a:off x="29369" y="56775"/>
            <a:ext cx="10956131" cy="523365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457165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331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495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66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spcAft>
                <a:spcPts val="600"/>
              </a:spcAft>
            </a:pPr>
            <a:r>
              <a:rPr lang="en-ZA" sz="3200" kern="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PERFORMANCE INDICATOR NOT ACHIEVED:</a:t>
            </a:r>
          </a:p>
          <a:p>
            <a:pPr fontAlgn="t"/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Percentage increase of offenders, parolees and probationers participating in Restorative Justice </a:t>
            </a:r>
            <a:r>
              <a:rPr lang="en-US" sz="2400" dirty="0" err="1">
                <a:solidFill>
                  <a:schemeClr val="bg1"/>
                </a:solidFill>
                <a:latin typeface="Calibri" panose="020F0502020204030204" pitchFamily="34" charset="0"/>
              </a:rPr>
              <a:t>Programme</a:t>
            </a:r>
            <a:endParaRPr lang="en-US" sz="24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8883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Top Corners Rounded 60">
            <a:extLst>
              <a:ext uri="{FF2B5EF4-FFF2-40B4-BE49-F238E27FC236}">
                <a16:creationId xmlns="" xmlns:a16="http://schemas.microsoft.com/office/drawing/2014/main" id="{935013CF-ED1D-4C99-9BBC-342742B95A80}"/>
              </a:ext>
            </a:extLst>
          </p:cNvPr>
          <p:cNvSpPr/>
          <p:nvPr/>
        </p:nvSpPr>
        <p:spPr>
          <a:xfrm rot="5400000">
            <a:off x="4821169" y="-4804500"/>
            <a:ext cx="1440000" cy="11049000"/>
          </a:xfrm>
          <a:prstGeom prst="round2SameRect">
            <a:avLst>
              <a:gd name="adj1" fmla="val 23278"/>
              <a:gd name="adj2" fmla="val 0"/>
            </a:avLst>
          </a:prstGeom>
          <a:gradFill flip="none" rotWithShape="1">
            <a:gsLst>
              <a:gs pos="100000">
                <a:srgbClr val="00CC99">
                  <a:alpha val="67000"/>
                  <a:lumMod val="92000"/>
                </a:srgbClr>
              </a:gs>
              <a:gs pos="30000">
                <a:srgbClr val="006600">
                  <a:alpha val="75000"/>
                </a:srgbClr>
              </a:gs>
              <a:gs pos="59000">
                <a:srgbClr val="009900">
                  <a:alpha val="71000"/>
                </a:srgbClr>
              </a:gs>
            </a:gsLst>
            <a:lin ang="162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 kern="0">
              <a:solidFill>
                <a:prstClr val="white"/>
              </a:solidFill>
              <a:latin typeface="Calibri Ligh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1501157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800" b="1" kern="0" dirty="0">
                <a:solidFill>
                  <a:prstClr val="black"/>
                </a:solidFill>
              </a:rPr>
              <a:t>     </a:t>
            </a:r>
            <a:r>
              <a:rPr lang="en-GB" sz="1800" b="1" kern="0" dirty="0" smtClean="0">
                <a:solidFill>
                  <a:prstClr val="black"/>
                </a:solidFill>
              </a:rPr>
              <a:t>3. </a:t>
            </a:r>
            <a:r>
              <a:rPr lang="en-GB" sz="1800" b="1" kern="0" dirty="0">
                <a:solidFill>
                  <a:prstClr val="black"/>
                </a:solidFill>
              </a:rPr>
              <a:t>SOURCE OF </a:t>
            </a:r>
            <a:r>
              <a:rPr lang="en-GB" sz="1800" b="1" kern="0" dirty="0" smtClean="0">
                <a:solidFill>
                  <a:prstClr val="black"/>
                </a:solidFill>
              </a:rPr>
              <a:t>UNDER-ACHIEVEMENT AT CORRECTIONAL CENTRE LEVEL</a:t>
            </a:r>
            <a:endParaRPr lang="en-ZA" sz="1800" b="1" kern="0" dirty="0">
              <a:solidFill>
                <a:prstClr val="black"/>
              </a:solidFill>
            </a:endParaRP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5640031"/>
              </p:ext>
            </p:extLst>
          </p:nvPr>
        </p:nvGraphicFramePr>
        <p:xfrm>
          <a:off x="215900" y="1969183"/>
          <a:ext cx="11518899" cy="4124898"/>
        </p:xfrm>
        <a:graphic>
          <a:graphicData uri="http://schemas.openxmlformats.org/drawingml/2006/table">
            <a:tbl>
              <a:tblPr firstRow="1" bandRow="1"/>
              <a:tblGrid>
                <a:gridCol w="1645557">
                  <a:extLst>
                    <a:ext uri="{9D8B030D-6E8A-4147-A177-3AD203B41FA5}">
                      <a16:colId xmlns="" xmlns:a16="http://schemas.microsoft.com/office/drawing/2014/main" val="3171785473"/>
                    </a:ext>
                  </a:extLst>
                </a:gridCol>
                <a:gridCol w="1491343">
                  <a:extLst>
                    <a:ext uri="{9D8B030D-6E8A-4147-A177-3AD203B41FA5}">
                      <a16:colId xmlns="" xmlns:a16="http://schemas.microsoft.com/office/drawing/2014/main" val="3307568538"/>
                    </a:ext>
                  </a:extLst>
                </a:gridCol>
                <a:gridCol w="1676400">
                  <a:extLst>
                    <a:ext uri="{9D8B030D-6E8A-4147-A177-3AD203B41FA5}">
                      <a16:colId xmlns="" xmlns:a16="http://schemas.microsoft.com/office/drawing/2014/main" val="3177246977"/>
                    </a:ext>
                  </a:extLst>
                </a:gridCol>
                <a:gridCol w="1768928">
                  <a:extLst>
                    <a:ext uri="{9D8B030D-6E8A-4147-A177-3AD203B41FA5}">
                      <a16:colId xmlns="" xmlns:a16="http://schemas.microsoft.com/office/drawing/2014/main" val="1905890460"/>
                    </a:ext>
                  </a:extLst>
                </a:gridCol>
                <a:gridCol w="1645557">
                  <a:extLst>
                    <a:ext uri="{9D8B030D-6E8A-4147-A177-3AD203B41FA5}">
                      <a16:colId xmlns="" xmlns:a16="http://schemas.microsoft.com/office/drawing/2014/main" val="551651354"/>
                    </a:ext>
                  </a:extLst>
                </a:gridCol>
                <a:gridCol w="1645557">
                  <a:extLst>
                    <a:ext uri="{9D8B030D-6E8A-4147-A177-3AD203B41FA5}">
                      <a16:colId xmlns="" xmlns:a16="http://schemas.microsoft.com/office/drawing/2014/main" val="106908959"/>
                    </a:ext>
                  </a:extLst>
                </a:gridCol>
                <a:gridCol w="1645557">
                  <a:extLst>
                    <a:ext uri="{9D8B030D-6E8A-4147-A177-3AD203B41FA5}">
                      <a16:colId xmlns="" xmlns:a16="http://schemas.microsoft.com/office/drawing/2014/main" val="2307743238"/>
                    </a:ext>
                  </a:extLst>
                </a:gridCol>
              </a:tblGrid>
              <a:tr h="68006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Q4 TARGET 2020/21</a:t>
                      </a:r>
                      <a:endParaRPr lang="en-US" sz="12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QUARTER 4</a:t>
                      </a:r>
                      <a:br>
                        <a:rPr lang="en-US" sz="12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</a:br>
                      <a:r>
                        <a:rPr lang="en-US" sz="12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PERFORMANCE</a:t>
                      </a:r>
                      <a:endParaRPr lang="en-US" sz="12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MANAGEMENT AREAS THAT CONTRIBUTED TOWARDS UNDER-ACHIEVEMENT 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CORRECTIONAL CENTRE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REASONS FOR UNDER</a:t>
                      </a:r>
                    </a:p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PERFORMANCE</a:t>
                      </a:r>
                      <a:endParaRPr lang="en-US" sz="11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91438" marR="91438" marT="45724" marB="45724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ROOT CAUSES</a:t>
                      </a:r>
                      <a:endParaRPr lang="en-US" sz="11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91438" marR="91438" marT="45724" marB="45724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ASSOCIATED RISKS </a:t>
                      </a:r>
                      <a:endParaRPr lang="en-ZA" sz="11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91438" marR="91438" marT="45724" marB="45724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208647457"/>
                  </a:ext>
                </a:extLst>
              </a:tr>
              <a:tr h="502201">
                <a:tc>
                  <a:txBody>
                    <a:bodyPr/>
                    <a:lstStyle/>
                    <a:p>
                      <a:pPr algn="l"/>
                      <a:r>
                        <a:rPr lang="en-US" sz="120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3%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b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38/40</a:t>
                      </a:r>
                      <a:r>
                        <a:rPr lang="en-US" sz="1200" b="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b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2.85%</a:t>
                      </a:r>
                    </a:p>
                    <a:p>
                      <a:pPr algn="l"/>
                      <a:endParaRPr lang="en-US" sz="1200" b="0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rowSpan="5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LWKOP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Med 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rowSpan="7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Non availability of victims due to COVID-19 restrictions.</a:t>
                      </a:r>
                      <a:endParaRPr lang="en-US" sz="120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rowSpan="7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Strict COVID-19 Lockdown restrictions impacted on the performance as the indicator is cumulative</a:t>
                      </a: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rowSpan="7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"/>
                          <a:cs typeface="Calibri" panose="020F0502020204030204" pitchFamily="34" charset="0"/>
                        </a:rPr>
                        <a:t>Victim rights are violated</a:t>
                      </a:r>
                    </a:p>
                    <a:p>
                      <a:pPr marL="0" marR="0" lvl="0" indent="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"/>
                          <a:cs typeface="Calibri" panose="020F0502020204030204" pitchFamily="34" charset="0"/>
                        </a:rPr>
                        <a:t>Non</a:t>
                      </a:r>
                      <a:r>
                        <a:rPr lang="en-US" sz="1200" b="0" i="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"/>
                          <a:cs typeface="Calibri" panose="020F0502020204030204" pitchFamily="34" charset="0"/>
                        </a:rPr>
                        <a:t> acceptance of offenders on release</a:t>
                      </a:r>
                    </a:p>
                    <a:p>
                      <a:pPr marL="0" marR="0" lvl="0" indent="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sz="1200" b="0" i="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"/>
                          <a:cs typeface="Calibri" panose="020F0502020204030204" pitchFamily="34" charset="0"/>
                        </a:rPr>
                        <a:t>Reoffending</a:t>
                      </a:r>
                      <a:endParaRPr lang="en-US" sz="12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796501867"/>
                  </a:ext>
                </a:extLst>
              </a:tr>
              <a:tr h="610772">
                <a:tc>
                  <a:txBody>
                    <a:bodyPr/>
                    <a:lstStyle/>
                    <a:p>
                      <a:pPr algn="l"/>
                      <a:r>
                        <a:rPr lang="en-US" sz="120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3%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b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10/28</a:t>
                      </a:r>
                      <a:r>
                        <a:rPr lang="en-US" sz="1200" b="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b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1.07%</a:t>
                      </a:r>
                    </a:p>
                    <a:p>
                      <a:pPr algn="l"/>
                      <a:endParaRPr lang="en-US" sz="1200" b="0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="0" dirty="0" smtClean="0"/>
                        <a:t>  Medium B</a:t>
                      </a:r>
                      <a:endParaRPr lang="en-US" sz="1200" b="0" dirty="0"/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02201">
                <a:tc>
                  <a:txBody>
                    <a:bodyPr/>
                    <a:lstStyle/>
                    <a:p>
                      <a:pPr algn="l"/>
                      <a:r>
                        <a:rPr lang="en-US" sz="120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3%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b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15/34</a:t>
                      </a:r>
                      <a:r>
                        <a:rPr lang="en-US" sz="1200" b="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b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1.32%</a:t>
                      </a:r>
                    </a:p>
                    <a:p>
                      <a:pPr algn="l"/>
                      <a:endParaRPr lang="en-US" sz="1200" b="0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Medium</a:t>
                      </a:r>
                      <a:r>
                        <a:rPr lang="en-US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418693148"/>
                  </a:ext>
                </a:extLst>
              </a:tr>
              <a:tr h="502201">
                <a:tc>
                  <a:txBody>
                    <a:bodyPr/>
                    <a:lstStyle/>
                    <a:p>
                      <a:pPr algn="l"/>
                      <a:r>
                        <a:rPr lang="en-US" sz="120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3%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b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1/20</a:t>
                      </a:r>
                      <a:r>
                        <a:rPr lang="en-US" sz="1200" b="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b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0.15%</a:t>
                      </a:r>
                    </a:p>
                    <a:p>
                      <a:pPr algn="l"/>
                      <a:endParaRPr lang="en-US" sz="1200" b="0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Maximum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694879642"/>
                  </a:ext>
                </a:extLst>
              </a:tr>
              <a:tr h="502201">
                <a:tc>
                  <a:txBody>
                    <a:bodyPr/>
                    <a:lstStyle/>
                    <a:p>
                      <a:pPr algn="l"/>
                      <a:r>
                        <a:rPr lang="en-US" sz="120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3%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marL="120650" indent="0" algn="l"/>
                      <a:r>
                        <a:rPr lang="en-US" sz="1200" b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2/28</a:t>
                      </a:r>
                      <a:r>
                        <a:rPr lang="en-US" sz="1200" b="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b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0.21%</a:t>
                      </a:r>
                    </a:p>
                    <a:p>
                      <a:pPr marL="120650" indent="0" algn="l"/>
                      <a:endParaRPr lang="en-US" sz="120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Community</a:t>
                      </a:r>
                      <a:r>
                        <a:rPr lang="en-US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Corrections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12629">
                <a:tc>
                  <a:txBody>
                    <a:bodyPr/>
                    <a:lstStyle/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3%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34/137</a:t>
                      </a:r>
                      <a:r>
                        <a:rPr lang="en-US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0.74%</a:t>
                      </a:r>
                    </a:p>
                    <a:p>
                      <a:pPr algn="l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marL="53975" indent="0" algn="l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MDBEE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marL="53975" indent="0" algn="l" fontAlgn="ctr"/>
                      <a:r>
                        <a:rPr lang="en-US" sz="12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Modderbee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</a:tr>
              <a:tr h="412629">
                <a:tc>
                  <a:txBody>
                    <a:bodyPr/>
                    <a:lstStyle/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3%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18/21</a:t>
                      </a:r>
                      <a:r>
                        <a:rPr lang="en-US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2.57%</a:t>
                      </a:r>
                    </a:p>
                    <a:p>
                      <a:pPr algn="l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marL="53975" indent="0" algn="l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ZWATER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marL="53975" indent="0" algn="l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Community Corrections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</a:tr>
            </a:tbl>
          </a:graphicData>
        </a:graphic>
      </p:graphicFrame>
      <p:sp>
        <p:nvSpPr>
          <p:cNvPr id="13" name="Title 1"/>
          <p:cNvSpPr txBox="1">
            <a:spLocks/>
          </p:cNvSpPr>
          <p:nvPr/>
        </p:nvSpPr>
        <p:spPr>
          <a:xfrm>
            <a:off x="29369" y="56775"/>
            <a:ext cx="10956131" cy="523365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457165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331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495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66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spcAft>
                <a:spcPts val="600"/>
              </a:spcAft>
            </a:pPr>
            <a:r>
              <a:rPr lang="en-ZA" sz="3200" kern="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PERFORMANCE INDICATOR NOT ACHIEVED:</a:t>
            </a:r>
          </a:p>
          <a:p>
            <a:pPr fontAlgn="t"/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Percentage increase of offenders, parolees and probationers participating in Restorative Justice </a:t>
            </a:r>
            <a:r>
              <a:rPr lang="en-US" sz="2400" dirty="0" err="1">
                <a:solidFill>
                  <a:schemeClr val="bg1"/>
                </a:solidFill>
                <a:latin typeface="Calibri" panose="020F0502020204030204" pitchFamily="34" charset="0"/>
              </a:rPr>
              <a:t>Programme</a:t>
            </a:r>
            <a:endParaRPr lang="en-US" sz="24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8498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Top Corners Rounded 60">
            <a:extLst>
              <a:ext uri="{FF2B5EF4-FFF2-40B4-BE49-F238E27FC236}">
                <a16:creationId xmlns:a16="http://schemas.microsoft.com/office/drawing/2014/main" xmlns="" id="{935013CF-ED1D-4C99-9BBC-342742B95A80}"/>
              </a:ext>
            </a:extLst>
          </p:cNvPr>
          <p:cNvSpPr/>
          <p:nvPr/>
        </p:nvSpPr>
        <p:spPr>
          <a:xfrm rot="5400000">
            <a:off x="4804500" y="-4804500"/>
            <a:ext cx="1440000" cy="11049000"/>
          </a:xfrm>
          <a:prstGeom prst="round2SameRect">
            <a:avLst>
              <a:gd name="adj1" fmla="val 23278"/>
              <a:gd name="adj2" fmla="val 0"/>
            </a:avLst>
          </a:prstGeom>
          <a:gradFill flip="none" rotWithShape="1">
            <a:gsLst>
              <a:gs pos="100000">
                <a:srgbClr val="00CC99">
                  <a:alpha val="67000"/>
                  <a:lumMod val="92000"/>
                </a:srgbClr>
              </a:gs>
              <a:gs pos="30000">
                <a:srgbClr val="006600">
                  <a:alpha val="75000"/>
                </a:srgbClr>
              </a:gs>
              <a:gs pos="59000">
                <a:srgbClr val="009900">
                  <a:alpha val="71000"/>
                </a:srgbClr>
              </a:gs>
            </a:gsLst>
            <a:lin ang="162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 kern="0">
              <a:solidFill>
                <a:prstClr val="white"/>
              </a:solidFill>
              <a:latin typeface="Calibri Ligh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370841"/>
            <a:ext cx="7983537" cy="393699"/>
          </a:xfrm>
        </p:spPr>
        <p:txBody>
          <a:bodyPr/>
          <a:lstStyle/>
          <a:p>
            <a:r>
              <a:rPr lang="en-ZA" sz="28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PURPOSE</a:t>
            </a:r>
            <a:endParaRPr lang="en-GB" sz="28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30200" y="1814313"/>
            <a:ext cx="11252200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000" b="1" dirty="0" smtClean="0"/>
              <a:t>The purpose of the presentation is to provide a report on the following</a:t>
            </a:r>
            <a:endParaRPr lang="en-ZA" sz="2000" b="1" dirty="0"/>
          </a:p>
          <a:p>
            <a:endParaRPr lang="en-ZA" sz="2000" dirty="0"/>
          </a:p>
          <a:p>
            <a:pPr marL="285750" indent="-285750">
              <a:spcAft>
                <a:spcPts val="1200"/>
              </a:spcAft>
              <a:buFontTx/>
              <a:buChar char="-"/>
            </a:pPr>
            <a:r>
              <a:rPr lang="en-ZA" sz="2000" dirty="0" smtClean="0"/>
              <a:t>What </a:t>
            </a:r>
            <a:r>
              <a:rPr lang="en-ZA" sz="2000" dirty="0"/>
              <a:t>was planned against what was not achieved</a:t>
            </a:r>
            <a:endParaRPr lang="en-GB" sz="2000" dirty="0"/>
          </a:p>
          <a:p>
            <a:pPr marL="285750" indent="-285750">
              <a:spcAft>
                <a:spcPts val="1200"/>
              </a:spcAft>
              <a:buFontTx/>
              <a:buChar char="-"/>
            </a:pPr>
            <a:r>
              <a:rPr lang="en-ZA" sz="2000" dirty="0"/>
              <a:t>U</a:t>
            </a:r>
            <a:r>
              <a:rPr lang="en-ZA" sz="2000" dirty="0" smtClean="0"/>
              <a:t>nder </a:t>
            </a:r>
            <a:r>
              <a:rPr lang="en-ZA" sz="2000"/>
              <a:t>achievement </a:t>
            </a:r>
            <a:r>
              <a:rPr lang="en-ZA" sz="2000" smtClean="0"/>
              <a:t>from Correctional </a:t>
            </a:r>
            <a:r>
              <a:rPr lang="en-ZA" sz="2000" dirty="0"/>
              <a:t>Centres and </a:t>
            </a:r>
            <a:r>
              <a:rPr lang="en-ZA" sz="2000"/>
              <a:t>Management </a:t>
            </a:r>
            <a:r>
              <a:rPr lang="en-ZA" sz="2000" smtClean="0"/>
              <a:t>Areas</a:t>
            </a:r>
            <a:endParaRPr lang="en-ZA" sz="2000" dirty="0"/>
          </a:p>
          <a:p>
            <a:pPr marL="285750" indent="-285750">
              <a:spcAft>
                <a:spcPts val="1200"/>
              </a:spcAft>
              <a:buFontTx/>
              <a:buChar char="-"/>
            </a:pPr>
            <a:r>
              <a:rPr lang="en-ZA" sz="2000" dirty="0" smtClean="0"/>
              <a:t>Root </a:t>
            </a:r>
            <a:r>
              <a:rPr lang="en-ZA" sz="2000" dirty="0"/>
              <a:t>causes of the under achievement and associated risks</a:t>
            </a:r>
          </a:p>
          <a:p>
            <a:pPr marL="285750" indent="-285750">
              <a:spcAft>
                <a:spcPts val="1200"/>
              </a:spcAft>
              <a:buFontTx/>
              <a:buChar char="-"/>
            </a:pPr>
            <a:r>
              <a:rPr lang="en-ZA" sz="2000" dirty="0" smtClean="0"/>
              <a:t>The </a:t>
            </a:r>
            <a:r>
              <a:rPr lang="en-ZA" sz="2000" dirty="0"/>
              <a:t>corrective actions required in a </a:t>
            </a:r>
            <a:r>
              <a:rPr lang="en-ZA" sz="2000" dirty="0" err="1"/>
              <a:t>projectised</a:t>
            </a:r>
            <a:r>
              <a:rPr lang="en-ZA" sz="2000" dirty="0"/>
              <a:t> approach (i.e. what needs to be done, when and by whom, when is the target expected to be achieved)</a:t>
            </a:r>
          </a:p>
          <a:p>
            <a:pPr marL="285750" indent="-285750">
              <a:spcAft>
                <a:spcPts val="1200"/>
              </a:spcAft>
              <a:buFontTx/>
              <a:buChar char="-"/>
            </a:pPr>
            <a:r>
              <a:rPr lang="en-ZA" sz="2000" dirty="0" smtClean="0"/>
              <a:t>The </a:t>
            </a:r>
            <a:r>
              <a:rPr lang="en-ZA" sz="2000" dirty="0"/>
              <a:t>long term solutions to ensure that the problems identified do not reoccur </a:t>
            </a:r>
          </a:p>
          <a:p>
            <a:pPr marL="285750" indent="-285750">
              <a:spcAft>
                <a:spcPts val="1200"/>
              </a:spcAft>
              <a:buFontTx/>
              <a:buChar char="-"/>
            </a:pPr>
            <a:r>
              <a:rPr lang="en-ZA" sz="2000" dirty="0" smtClean="0"/>
              <a:t>The </a:t>
            </a:r>
            <a:r>
              <a:rPr lang="en-ZA" sz="2000" dirty="0"/>
              <a:t>reasons for under-performance are COVID related, what are the alternative modes of delivery that will be implemented for </a:t>
            </a:r>
            <a:r>
              <a:rPr lang="en-ZA" sz="2000" dirty="0" smtClean="0"/>
              <a:t>Q4 </a:t>
            </a:r>
            <a:r>
              <a:rPr lang="en-ZA" sz="2000" dirty="0"/>
              <a:t>to ensure performance gets back on track</a:t>
            </a:r>
          </a:p>
        </p:txBody>
      </p:sp>
    </p:spTree>
    <p:extLst>
      <p:ext uri="{BB962C8B-B14F-4D97-AF65-F5344CB8AC3E}">
        <p14:creationId xmlns:p14="http://schemas.microsoft.com/office/powerpoint/2010/main" val="4051699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Top Corners Rounded 60">
            <a:extLst>
              <a:ext uri="{FF2B5EF4-FFF2-40B4-BE49-F238E27FC236}">
                <a16:creationId xmlns="" xmlns:a16="http://schemas.microsoft.com/office/drawing/2014/main" id="{935013CF-ED1D-4C99-9BBC-342742B95A80}"/>
              </a:ext>
            </a:extLst>
          </p:cNvPr>
          <p:cNvSpPr/>
          <p:nvPr/>
        </p:nvSpPr>
        <p:spPr>
          <a:xfrm rot="5400000">
            <a:off x="4821169" y="-4804500"/>
            <a:ext cx="1440000" cy="11049000"/>
          </a:xfrm>
          <a:prstGeom prst="round2SameRect">
            <a:avLst>
              <a:gd name="adj1" fmla="val 23278"/>
              <a:gd name="adj2" fmla="val 0"/>
            </a:avLst>
          </a:prstGeom>
          <a:gradFill flip="none" rotWithShape="1">
            <a:gsLst>
              <a:gs pos="100000">
                <a:srgbClr val="00CC99">
                  <a:alpha val="67000"/>
                  <a:lumMod val="92000"/>
                </a:srgbClr>
              </a:gs>
              <a:gs pos="30000">
                <a:srgbClr val="006600">
                  <a:alpha val="75000"/>
                </a:srgbClr>
              </a:gs>
              <a:gs pos="59000">
                <a:srgbClr val="009900">
                  <a:alpha val="71000"/>
                </a:srgbClr>
              </a:gs>
            </a:gsLst>
            <a:lin ang="162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 kern="0">
              <a:solidFill>
                <a:prstClr val="white"/>
              </a:solidFill>
              <a:latin typeface="Calibri Ligh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-228600" y="1673596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800" b="1" kern="0" dirty="0">
                <a:solidFill>
                  <a:prstClr val="black"/>
                </a:solidFill>
              </a:rPr>
              <a:t>     </a:t>
            </a:r>
            <a:r>
              <a:rPr lang="en-GB" sz="1800" b="1" kern="0" dirty="0" smtClean="0">
                <a:solidFill>
                  <a:prstClr val="black"/>
                </a:solidFill>
              </a:rPr>
              <a:t>4. PROJECT PLAN TO ADDRESS UNDER PERFORMANCE</a:t>
            </a:r>
            <a:endParaRPr lang="en-ZA" sz="1800" b="1" kern="0" dirty="0">
              <a:solidFill>
                <a:prstClr val="black"/>
              </a:solidFill>
            </a:endParaRP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4362831"/>
              </p:ext>
            </p:extLst>
          </p:nvPr>
        </p:nvGraphicFramePr>
        <p:xfrm>
          <a:off x="215900" y="2042928"/>
          <a:ext cx="11671302" cy="4274700"/>
        </p:xfrm>
        <a:graphic>
          <a:graphicData uri="http://schemas.openxmlformats.org/drawingml/2006/table">
            <a:tbl>
              <a:tblPr firstRow="1" bandRow="1"/>
              <a:tblGrid>
                <a:gridCol w="1945217">
                  <a:extLst>
                    <a:ext uri="{9D8B030D-6E8A-4147-A177-3AD203B41FA5}">
                      <a16:colId xmlns="" xmlns:a16="http://schemas.microsoft.com/office/drawing/2014/main" val="3171785473"/>
                    </a:ext>
                  </a:extLst>
                </a:gridCol>
                <a:gridCol w="1945217">
                  <a:extLst>
                    <a:ext uri="{9D8B030D-6E8A-4147-A177-3AD203B41FA5}">
                      <a16:colId xmlns="" xmlns:a16="http://schemas.microsoft.com/office/drawing/2014/main" val="3307568538"/>
                    </a:ext>
                  </a:extLst>
                </a:gridCol>
                <a:gridCol w="1945217">
                  <a:extLst>
                    <a:ext uri="{9D8B030D-6E8A-4147-A177-3AD203B41FA5}">
                      <a16:colId xmlns="" xmlns:a16="http://schemas.microsoft.com/office/drawing/2014/main" val="3177246977"/>
                    </a:ext>
                  </a:extLst>
                </a:gridCol>
                <a:gridCol w="2178049">
                  <a:extLst>
                    <a:ext uri="{9D8B030D-6E8A-4147-A177-3AD203B41FA5}">
                      <a16:colId xmlns="" xmlns:a16="http://schemas.microsoft.com/office/drawing/2014/main" val="1905890460"/>
                    </a:ext>
                  </a:extLst>
                </a:gridCol>
                <a:gridCol w="1712385">
                  <a:extLst>
                    <a:ext uri="{9D8B030D-6E8A-4147-A177-3AD203B41FA5}">
                      <a16:colId xmlns="" xmlns:a16="http://schemas.microsoft.com/office/drawing/2014/main" val="551651354"/>
                    </a:ext>
                  </a:extLst>
                </a:gridCol>
                <a:gridCol w="1945217">
                  <a:extLst>
                    <a:ext uri="{9D8B030D-6E8A-4147-A177-3AD203B41FA5}">
                      <a16:colId xmlns="" xmlns:a16="http://schemas.microsoft.com/office/drawing/2014/main" val="106908959"/>
                    </a:ext>
                  </a:extLst>
                </a:gridCol>
              </a:tblGrid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MANAGEMENT AREA</a:t>
                      </a:r>
                      <a:endParaRPr lang="en-US" sz="14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26C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CORRECTIONAL CENTRE</a:t>
                      </a:r>
                      <a:endParaRPr lang="en-US" sz="14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26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ACTIVITY / ACTIVITIES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26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RESPONSIBILITY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26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TIME FRAME</a:t>
                      </a:r>
                      <a:endParaRPr lang="en-US" sz="14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91438" marR="91438" marT="45724" marB="45724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26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PROGRESS</a:t>
                      </a:r>
                      <a:endParaRPr lang="en-US" sz="14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91438" marR="91438" marT="45724" marB="45724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26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208647457"/>
                  </a:ext>
                </a:extLst>
              </a:tr>
              <a:tr h="375654">
                <a:tc rowSpan="4">
                  <a:txBody>
                    <a:bodyPr/>
                    <a:lstStyle/>
                    <a:p>
                      <a:pPr algn="l"/>
                      <a:r>
                        <a:rPr lang="en-ZA" sz="1200" b="1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BSPOORT</a:t>
                      </a:r>
                      <a:endParaRPr lang="en-ZA" sz="1200" b="1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marL="120650" indent="0" algn="l" fontAlgn="t"/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Emthonjeni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rowSpan="10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Afford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offenders, parolees/probationers  an opportunity to participate in Restorative Justice </a:t>
                      </a:r>
                      <a:r>
                        <a:rPr lang="en-US" sz="1200" baseline="0" dirty="0" err="1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Programme</a:t>
                      </a:r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rowSpan="10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Area Commissioners</a:t>
                      </a:r>
                    </a:p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Head of Correctional </a:t>
                      </a:r>
                      <a:r>
                        <a:rPr lang="en-US" sz="1200" dirty="0" err="1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Centres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Heads of  Community Corrections</a:t>
                      </a:r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rowSpan="10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Continuously</a:t>
                      </a:r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rowSpan="10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"/>
                          <a:cs typeface="Calibri" panose="020F0502020204030204" pitchFamily="34" charset="0"/>
                        </a:rPr>
                        <a:t>Monitoring the Risk</a:t>
                      </a:r>
                      <a:r>
                        <a:rPr lang="en-US" sz="1200" b="0" i="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"/>
                          <a:cs typeface="Calibri" panose="020F0502020204030204" pitchFamily="34" charset="0"/>
                        </a:rPr>
                        <a:t> adjustment plan and lockdown regulations </a:t>
                      </a:r>
                      <a:endParaRPr lang="en-US" sz="12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"/>
                        <a:cs typeface="Calibri" panose="020F0502020204030204" pitchFamily="34" charset="0"/>
                      </a:endParaRPr>
                    </a:p>
                    <a:p>
                      <a:pPr marL="0" marR="0" lvl="0" indent="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endParaRPr lang="en-US" sz="12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"/>
                        <a:cs typeface="Calibri" panose="020F0502020204030204" pitchFamily="34" charset="0"/>
                      </a:endParaRPr>
                    </a:p>
                    <a:p>
                      <a:pPr algn="l"/>
                      <a:endParaRPr lang="en-US" sz="120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796501867"/>
                  </a:ext>
                </a:extLst>
              </a:tr>
              <a:tr h="375654"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marL="120650" indent="0" algn="l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Medium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50242310"/>
                  </a:ext>
                </a:extLst>
              </a:tr>
              <a:tr h="375654"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marL="120650" indent="0" algn="l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Maximum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418693148"/>
                  </a:ext>
                </a:extLst>
              </a:tr>
              <a:tr h="375654"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marL="53975" indent="0" algn="l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Community Corrections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694879642"/>
                  </a:ext>
                </a:extLst>
              </a:tr>
              <a:tr h="375654">
                <a:tc>
                  <a:txBody>
                    <a:bodyPr/>
                    <a:lstStyle/>
                    <a:p>
                      <a:pPr marL="53975" indent="0" algn="l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BBURG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marL="53975" indent="0" algn="l" fontAlgn="ctr">
                        <a:tabLst>
                          <a:tab pos="53975" algn="l"/>
                        </a:tabLst>
                      </a:pP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Boksburg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</a:tr>
              <a:tr h="375654">
                <a:tc rowSpan="5">
                  <a:txBody>
                    <a:bodyPr/>
                    <a:lstStyle/>
                    <a:p>
                      <a:pPr marL="53975" indent="0" algn="l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JHB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marL="53975" indent="0" algn="l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Centre 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</a:tr>
              <a:tr h="375654">
                <a:tc vMerge="1">
                  <a:txBody>
                    <a:bodyPr/>
                    <a:lstStyle/>
                    <a:p>
                      <a:pPr algn="l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marL="53975" indent="0" algn="l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Centre 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5654">
                <a:tc vMerge="1">
                  <a:txBody>
                    <a:bodyPr/>
                    <a:lstStyle/>
                    <a:p>
                      <a:pPr algn="l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marL="53975" indent="0" algn="l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Centre C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</a:tr>
              <a:tr h="375654">
                <a:tc vMerge="1">
                  <a:txBody>
                    <a:bodyPr/>
                    <a:lstStyle/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Female</a:t>
                      </a:r>
                      <a:endParaRPr lang="en-US" sz="120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</a:tr>
              <a:tr h="375654">
                <a:tc vMerge="1">
                  <a:txBody>
                    <a:bodyPr/>
                    <a:lstStyle/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Community Corrections</a:t>
                      </a:r>
                      <a:endParaRPr lang="en-US" sz="120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</a:tr>
            </a:tbl>
          </a:graphicData>
        </a:graphic>
      </p:graphicFrame>
      <p:sp>
        <p:nvSpPr>
          <p:cNvPr id="13" name="Title 1"/>
          <p:cNvSpPr txBox="1">
            <a:spLocks/>
          </p:cNvSpPr>
          <p:nvPr/>
        </p:nvSpPr>
        <p:spPr>
          <a:xfrm>
            <a:off x="29369" y="56775"/>
            <a:ext cx="10956131" cy="523365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457165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331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495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66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spcAft>
                <a:spcPts val="600"/>
              </a:spcAft>
            </a:pPr>
            <a:r>
              <a:rPr lang="en-ZA" sz="3200" kern="0" dirty="0" smtClean="0">
                <a:solidFill>
                  <a:srgbClr val="FFFFFF"/>
                </a:solidFill>
                <a:latin typeface="Arial Black" panose="020B0A04020102020204" pitchFamily="34" charset="0"/>
              </a:rPr>
              <a:t>PLAN TO ADDRESS UNDER PERFORMANCE:</a:t>
            </a:r>
          </a:p>
          <a:p>
            <a:pPr fontAlgn="t"/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Percentage increase of offenders, parolees and probationers participating in Restorative Justice </a:t>
            </a:r>
            <a:r>
              <a:rPr lang="en-US" sz="2400" dirty="0" err="1">
                <a:solidFill>
                  <a:schemeClr val="bg1"/>
                </a:solidFill>
                <a:latin typeface="Calibri" panose="020F0502020204030204" pitchFamily="34" charset="0"/>
              </a:rPr>
              <a:t>Programme</a:t>
            </a:r>
            <a:endParaRPr lang="en-US" sz="24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9984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Top Corners Rounded 60">
            <a:extLst>
              <a:ext uri="{FF2B5EF4-FFF2-40B4-BE49-F238E27FC236}">
                <a16:creationId xmlns="" xmlns:a16="http://schemas.microsoft.com/office/drawing/2014/main" id="{935013CF-ED1D-4C99-9BBC-342742B95A80}"/>
              </a:ext>
            </a:extLst>
          </p:cNvPr>
          <p:cNvSpPr/>
          <p:nvPr/>
        </p:nvSpPr>
        <p:spPr>
          <a:xfrm rot="5400000">
            <a:off x="4855369" y="-4838700"/>
            <a:ext cx="1371600" cy="11049000"/>
          </a:xfrm>
          <a:prstGeom prst="round2SameRect">
            <a:avLst>
              <a:gd name="adj1" fmla="val 23278"/>
              <a:gd name="adj2" fmla="val 0"/>
            </a:avLst>
          </a:prstGeom>
          <a:gradFill flip="none" rotWithShape="1">
            <a:gsLst>
              <a:gs pos="100000">
                <a:srgbClr val="00CC99">
                  <a:alpha val="67000"/>
                  <a:lumMod val="92000"/>
                </a:srgbClr>
              </a:gs>
              <a:gs pos="30000">
                <a:srgbClr val="006600">
                  <a:alpha val="75000"/>
                </a:srgbClr>
              </a:gs>
              <a:gs pos="59000">
                <a:srgbClr val="009900">
                  <a:alpha val="71000"/>
                </a:srgbClr>
              </a:gs>
            </a:gsLst>
            <a:lin ang="162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 kern="0">
              <a:solidFill>
                <a:prstClr val="white"/>
              </a:solidFill>
              <a:latin typeface="Calibri Ligh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-228600" y="1428375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800" b="1" kern="0" dirty="0">
                <a:solidFill>
                  <a:prstClr val="black"/>
                </a:solidFill>
              </a:rPr>
              <a:t>     </a:t>
            </a:r>
            <a:r>
              <a:rPr lang="en-GB" sz="1800" b="1" kern="0" dirty="0" smtClean="0">
                <a:solidFill>
                  <a:prstClr val="black"/>
                </a:solidFill>
              </a:rPr>
              <a:t>4. PROJECT PLAN TO ADDRESS UNDER PERFORMANCE</a:t>
            </a:r>
            <a:endParaRPr lang="en-ZA" sz="1800" b="1" kern="0" dirty="0">
              <a:solidFill>
                <a:prstClr val="black"/>
              </a:solidFill>
            </a:endParaRP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0124129"/>
              </p:ext>
            </p:extLst>
          </p:nvPr>
        </p:nvGraphicFramePr>
        <p:xfrm>
          <a:off x="215900" y="1854482"/>
          <a:ext cx="11671302" cy="4147989"/>
        </p:xfrm>
        <a:graphic>
          <a:graphicData uri="http://schemas.openxmlformats.org/drawingml/2006/table">
            <a:tbl>
              <a:tblPr firstRow="1" bandRow="1"/>
              <a:tblGrid>
                <a:gridCol w="1945217">
                  <a:extLst>
                    <a:ext uri="{9D8B030D-6E8A-4147-A177-3AD203B41FA5}">
                      <a16:colId xmlns="" xmlns:a16="http://schemas.microsoft.com/office/drawing/2014/main" val="3171785473"/>
                    </a:ext>
                  </a:extLst>
                </a:gridCol>
                <a:gridCol w="1945217">
                  <a:extLst>
                    <a:ext uri="{9D8B030D-6E8A-4147-A177-3AD203B41FA5}">
                      <a16:colId xmlns="" xmlns:a16="http://schemas.microsoft.com/office/drawing/2014/main" val="3307568538"/>
                    </a:ext>
                  </a:extLst>
                </a:gridCol>
                <a:gridCol w="1989666">
                  <a:extLst>
                    <a:ext uri="{9D8B030D-6E8A-4147-A177-3AD203B41FA5}">
                      <a16:colId xmlns="" xmlns:a16="http://schemas.microsoft.com/office/drawing/2014/main" val="3177246977"/>
                    </a:ext>
                  </a:extLst>
                </a:gridCol>
                <a:gridCol w="2057400">
                  <a:extLst>
                    <a:ext uri="{9D8B030D-6E8A-4147-A177-3AD203B41FA5}">
                      <a16:colId xmlns="" xmlns:a16="http://schemas.microsoft.com/office/drawing/2014/main" val="1905890460"/>
                    </a:ext>
                  </a:extLst>
                </a:gridCol>
                <a:gridCol w="1788585">
                  <a:extLst>
                    <a:ext uri="{9D8B030D-6E8A-4147-A177-3AD203B41FA5}">
                      <a16:colId xmlns="" xmlns:a16="http://schemas.microsoft.com/office/drawing/2014/main" val="551651354"/>
                    </a:ext>
                  </a:extLst>
                </a:gridCol>
                <a:gridCol w="1945217">
                  <a:extLst>
                    <a:ext uri="{9D8B030D-6E8A-4147-A177-3AD203B41FA5}">
                      <a16:colId xmlns="" xmlns:a16="http://schemas.microsoft.com/office/drawing/2014/main" val="106908959"/>
                    </a:ext>
                  </a:extLst>
                </a:gridCol>
              </a:tblGrid>
              <a:tr h="626808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MANAGEMENT AREA</a:t>
                      </a:r>
                      <a:endParaRPr lang="en-US" sz="14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26C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CORRECTIONAL CENTRE</a:t>
                      </a:r>
                      <a:endParaRPr lang="en-US" sz="14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26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ACTIVITY / ACTIVITIES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26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RESPONSIBILITY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26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TIME FRAME</a:t>
                      </a:r>
                      <a:endParaRPr lang="en-US" sz="14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91438" marR="91438" marT="45724" marB="45724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26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PROGRESS</a:t>
                      </a:r>
                      <a:endParaRPr lang="en-US" sz="14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91438" marR="91438" marT="45724" marB="45724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26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208647457"/>
                  </a:ext>
                </a:extLst>
              </a:tr>
              <a:tr h="338110">
                <a:tc rowSpan="5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KM II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</a:t>
                      </a:r>
                      <a:r>
                        <a:rPr lang="en-US" sz="12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Att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/</a:t>
                      </a:r>
                      <a:r>
                        <a:rPr lang="en-US" sz="12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ville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CC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rowSpan="1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Afford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offenders, parolees/probationers  an opportunity to participate in Restorative Justice </a:t>
                      </a:r>
                      <a:r>
                        <a:rPr lang="en-US" sz="1200" baseline="0" dirty="0" err="1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Programme</a:t>
                      </a:r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rowSpan="1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Area Commissioners</a:t>
                      </a:r>
                    </a:p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Head of Correctional </a:t>
                      </a:r>
                      <a:r>
                        <a:rPr lang="en-US" sz="1200" dirty="0" err="1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Centres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Heads of  Community Corrections</a:t>
                      </a:r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rowSpan="1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Continuously</a:t>
                      </a:r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rowSpan="1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"/>
                          <a:cs typeface="Calibri" panose="020F0502020204030204" pitchFamily="34" charset="0"/>
                        </a:rPr>
                        <a:t>Monitoring the Risk</a:t>
                      </a:r>
                      <a:r>
                        <a:rPr lang="en-US" sz="1200" b="0" i="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"/>
                          <a:cs typeface="Calibri" panose="020F0502020204030204" pitchFamily="34" charset="0"/>
                        </a:rPr>
                        <a:t> adjustment plan and lockdown regulations </a:t>
                      </a:r>
                      <a:endParaRPr lang="en-US" sz="12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"/>
                        <a:cs typeface="Calibri" panose="020F0502020204030204" pitchFamily="34" charset="0"/>
                      </a:endParaRPr>
                    </a:p>
                    <a:p>
                      <a:pPr marL="0" marR="0" lvl="0" indent="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endParaRPr lang="en-US" sz="1200" b="1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"/>
                        <a:cs typeface="Calibri" panose="020F0502020204030204" pitchFamily="34" charset="0"/>
                      </a:endParaRPr>
                    </a:p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796501867"/>
                  </a:ext>
                </a:extLst>
              </a:tr>
              <a:tr h="276533"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</a:t>
                      </a:r>
                      <a:r>
                        <a:rPr lang="en-US" sz="12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Odi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694879642"/>
                  </a:ext>
                </a:extLst>
              </a:tr>
              <a:tr h="333071">
                <a:tc vMerge="1"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Female 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</a:tr>
              <a:tr h="318639">
                <a:tc vMerge="1">
                  <a:txBody>
                    <a:bodyPr/>
                    <a:lstStyle/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</a:t>
                      </a:r>
                      <a:r>
                        <a:rPr lang="en-US" sz="12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CommCorr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</a:tr>
              <a:tr h="325106">
                <a:tc vMerge="1">
                  <a:txBody>
                    <a:bodyPr/>
                    <a:lstStyle/>
                    <a:p>
                      <a:pPr algn="l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C-Max 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31975">
                <a:tc>
                  <a:txBody>
                    <a:bodyPr/>
                    <a:lstStyle/>
                    <a:p>
                      <a:pPr marL="53975" indent="0" algn="l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KDORP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marL="53975" indent="0" algn="l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Krugersdorp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</a:tr>
              <a:tr h="276131">
                <a:tc rowSpan="5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LWKOP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Med 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</a:tr>
              <a:tr h="28259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b="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Medium B</a:t>
                      </a:r>
                      <a:endParaRPr lang="en-US" sz="1200" b="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89065"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Medium</a:t>
                      </a:r>
                      <a:r>
                        <a:rPr lang="en-US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95532">
                <a:tc vMerge="1"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Maximum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54421">
                <a:tc vMerge="1">
                  <a:txBody>
                    <a:bodyPr/>
                    <a:lstStyle/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 Community</a:t>
                      </a:r>
                      <a:r>
                        <a:rPr lang="en-US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Corrections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</a:tr>
            </a:tbl>
          </a:graphicData>
        </a:graphic>
      </p:graphicFrame>
      <p:sp>
        <p:nvSpPr>
          <p:cNvPr id="13" name="Title 1"/>
          <p:cNvSpPr txBox="1">
            <a:spLocks/>
          </p:cNvSpPr>
          <p:nvPr/>
        </p:nvSpPr>
        <p:spPr>
          <a:xfrm>
            <a:off x="29369" y="56775"/>
            <a:ext cx="10956131" cy="523365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457165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331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495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66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spcAft>
                <a:spcPts val="600"/>
              </a:spcAft>
            </a:pPr>
            <a:r>
              <a:rPr lang="en-ZA" sz="3200" kern="0" dirty="0" smtClean="0">
                <a:solidFill>
                  <a:srgbClr val="FFFFFF"/>
                </a:solidFill>
                <a:latin typeface="Arial Black" panose="020B0A04020102020204" pitchFamily="34" charset="0"/>
              </a:rPr>
              <a:t>PLAN TO ADDRESS UNDER PERFORMANCE:</a:t>
            </a:r>
          </a:p>
          <a:p>
            <a:pPr fontAlgn="t"/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Percentage increase of offenders, parolees and probationers participating in Restorative Justice </a:t>
            </a:r>
            <a:r>
              <a:rPr lang="en-US" sz="2400" dirty="0" err="1">
                <a:solidFill>
                  <a:schemeClr val="bg1"/>
                </a:solidFill>
                <a:latin typeface="Calibri" panose="020F0502020204030204" pitchFamily="34" charset="0"/>
              </a:rPr>
              <a:t>Programme</a:t>
            </a:r>
            <a:endParaRPr lang="en-US" sz="24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3154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Top Corners Rounded 60">
            <a:extLst>
              <a:ext uri="{FF2B5EF4-FFF2-40B4-BE49-F238E27FC236}">
                <a16:creationId xmlns="" xmlns:a16="http://schemas.microsoft.com/office/drawing/2014/main" id="{935013CF-ED1D-4C99-9BBC-342742B95A80}"/>
              </a:ext>
            </a:extLst>
          </p:cNvPr>
          <p:cNvSpPr/>
          <p:nvPr/>
        </p:nvSpPr>
        <p:spPr>
          <a:xfrm rot="5400000">
            <a:off x="4821169" y="-4804500"/>
            <a:ext cx="1440000" cy="11049000"/>
          </a:xfrm>
          <a:prstGeom prst="round2SameRect">
            <a:avLst>
              <a:gd name="adj1" fmla="val 23278"/>
              <a:gd name="adj2" fmla="val 0"/>
            </a:avLst>
          </a:prstGeom>
          <a:gradFill flip="none" rotWithShape="1">
            <a:gsLst>
              <a:gs pos="100000">
                <a:srgbClr val="00CC99">
                  <a:alpha val="67000"/>
                  <a:lumMod val="92000"/>
                </a:srgbClr>
              </a:gs>
              <a:gs pos="30000">
                <a:srgbClr val="006600">
                  <a:alpha val="75000"/>
                </a:srgbClr>
              </a:gs>
              <a:gs pos="59000">
                <a:srgbClr val="009900">
                  <a:alpha val="71000"/>
                </a:srgbClr>
              </a:gs>
            </a:gsLst>
            <a:lin ang="162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 kern="0">
              <a:solidFill>
                <a:prstClr val="white"/>
              </a:solidFill>
              <a:latin typeface="Calibri Ligh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-228600" y="1673596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800" b="1" kern="0" dirty="0">
                <a:solidFill>
                  <a:prstClr val="black"/>
                </a:solidFill>
              </a:rPr>
              <a:t>     </a:t>
            </a:r>
            <a:r>
              <a:rPr lang="en-GB" sz="1800" b="1" kern="0" dirty="0" smtClean="0">
                <a:solidFill>
                  <a:prstClr val="black"/>
                </a:solidFill>
              </a:rPr>
              <a:t>4. PROJECT PLAN TO ADDRESS UNDER PERFORMANCE</a:t>
            </a:r>
            <a:endParaRPr lang="en-ZA" sz="1800" b="1" kern="0" dirty="0">
              <a:solidFill>
                <a:prstClr val="black"/>
              </a:solidFill>
            </a:endParaRP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0661256"/>
              </p:ext>
            </p:extLst>
          </p:nvPr>
        </p:nvGraphicFramePr>
        <p:xfrm>
          <a:off x="215900" y="2042928"/>
          <a:ext cx="11671302" cy="4281672"/>
        </p:xfrm>
        <a:graphic>
          <a:graphicData uri="http://schemas.openxmlformats.org/drawingml/2006/table">
            <a:tbl>
              <a:tblPr firstRow="1" bandRow="1"/>
              <a:tblGrid>
                <a:gridCol w="1945217">
                  <a:extLst>
                    <a:ext uri="{9D8B030D-6E8A-4147-A177-3AD203B41FA5}">
                      <a16:colId xmlns="" xmlns:a16="http://schemas.microsoft.com/office/drawing/2014/main" val="3171785473"/>
                    </a:ext>
                  </a:extLst>
                </a:gridCol>
                <a:gridCol w="1945217">
                  <a:extLst>
                    <a:ext uri="{9D8B030D-6E8A-4147-A177-3AD203B41FA5}">
                      <a16:colId xmlns="" xmlns:a16="http://schemas.microsoft.com/office/drawing/2014/main" val="3307568538"/>
                    </a:ext>
                  </a:extLst>
                </a:gridCol>
                <a:gridCol w="1945217">
                  <a:extLst>
                    <a:ext uri="{9D8B030D-6E8A-4147-A177-3AD203B41FA5}">
                      <a16:colId xmlns="" xmlns:a16="http://schemas.microsoft.com/office/drawing/2014/main" val="3177246977"/>
                    </a:ext>
                  </a:extLst>
                </a:gridCol>
                <a:gridCol w="2178049">
                  <a:extLst>
                    <a:ext uri="{9D8B030D-6E8A-4147-A177-3AD203B41FA5}">
                      <a16:colId xmlns="" xmlns:a16="http://schemas.microsoft.com/office/drawing/2014/main" val="1905890460"/>
                    </a:ext>
                  </a:extLst>
                </a:gridCol>
                <a:gridCol w="1712385">
                  <a:extLst>
                    <a:ext uri="{9D8B030D-6E8A-4147-A177-3AD203B41FA5}">
                      <a16:colId xmlns="" xmlns:a16="http://schemas.microsoft.com/office/drawing/2014/main" val="551651354"/>
                    </a:ext>
                  </a:extLst>
                </a:gridCol>
                <a:gridCol w="1945217">
                  <a:extLst>
                    <a:ext uri="{9D8B030D-6E8A-4147-A177-3AD203B41FA5}">
                      <a16:colId xmlns="" xmlns:a16="http://schemas.microsoft.com/office/drawing/2014/main" val="106908959"/>
                    </a:ext>
                  </a:extLst>
                </a:gridCol>
              </a:tblGrid>
              <a:tr h="1299793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MANAGEMENT AREA</a:t>
                      </a:r>
                      <a:endParaRPr lang="en-US" sz="14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26C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CORRECTIONAL CENTRE</a:t>
                      </a:r>
                      <a:endParaRPr lang="en-US" sz="14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26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ACTIVITY / ACTIVITIES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26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RESPONSIBILITY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26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TIME FRAME</a:t>
                      </a:r>
                      <a:endParaRPr lang="en-US" sz="14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91438" marR="91438" marT="45724" marB="45724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26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PROGRESS</a:t>
                      </a:r>
                      <a:endParaRPr lang="en-US" sz="14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91438" marR="91438" marT="45724" marB="45724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26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208647457"/>
                  </a:ext>
                </a:extLst>
              </a:tr>
              <a:tr h="839116">
                <a:tc>
                  <a:txBody>
                    <a:bodyPr/>
                    <a:lstStyle/>
                    <a:p>
                      <a:pPr marL="53975" indent="0" algn="l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MDBEE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marL="53975" indent="0" algn="l" fontAlgn="ctr"/>
                      <a:r>
                        <a:rPr lang="en-US" sz="12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Modderbee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rowSpan="2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Afford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offenders, parolees/probationers  an opportunity to participate in Restorative Justice </a:t>
                      </a:r>
                      <a:r>
                        <a:rPr lang="en-US" sz="1200" baseline="0" dirty="0" err="1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Programme</a:t>
                      </a:r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rowSpan="2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Area Commissioners</a:t>
                      </a:r>
                    </a:p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Head of Correctional </a:t>
                      </a:r>
                      <a:r>
                        <a:rPr lang="en-US" sz="1200" dirty="0" err="1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Centres</a:t>
                      </a:r>
                      <a:endParaRPr lang="en-US" sz="1200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Heads of  Community Corrections</a:t>
                      </a:r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rowSpan="2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Continuously</a:t>
                      </a:r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rowSpan="2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"/>
                          <a:cs typeface="Calibri" panose="020F0502020204030204" pitchFamily="34" charset="0"/>
                        </a:rPr>
                        <a:t>Monitoring the Risk</a:t>
                      </a:r>
                      <a:r>
                        <a:rPr lang="en-US" sz="1200" b="0" i="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"/>
                          <a:cs typeface="Calibri" panose="020F0502020204030204" pitchFamily="34" charset="0"/>
                        </a:rPr>
                        <a:t> adjustment plan and lockdown regulations </a:t>
                      </a:r>
                      <a:endParaRPr lang="en-US" sz="12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"/>
                        <a:cs typeface="Calibri" panose="020F0502020204030204" pitchFamily="34" charset="0"/>
                      </a:endParaRPr>
                    </a:p>
                    <a:p>
                      <a:pPr marL="0" marR="0" lvl="0" indent="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endParaRPr lang="en-US" sz="1200" b="1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"/>
                        <a:cs typeface="Calibri" panose="020F0502020204030204" pitchFamily="34" charset="0"/>
                      </a:endParaRPr>
                    </a:p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796501867"/>
                  </a:ext>
                </a:extLst>
              </a:tr>
              <a:tr h="2142763">
                <a:tc>
                  <a:txBody>
                    <a:bodyPr/>
                    <a:lstStyle/>
                    <a:p>
                      <a:pPr marL="53975" indent="0" algn="l" fontAlgn="ctr"/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ZWATER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marL="53975" indent="0" algn="l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Community Corrections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418693148"/>
                  </a:ext>
                </a:extLst>
              </a:tr>
            </a:tbl>
          </a:graphicData>
        </a:graphic>
      </p:graphicFrame>
      <p:sp>
        <p:nvSpPr>
          <p:cNvPr id="13" name="Title 1"/>
          <p:cNvSpPr txBox="1">
            <a:spLocks/>
          </p:cNvSpPr>
          <p:nvPr/>
        </p:nvSpPr>
        <p:spPr>
          <a:xfrm>
            <a:off x="29369" y="56775"/>
            <a:ext cx="10956131" cy="523365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457165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331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495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66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spcAft>
                <a:spcPts val="600"/>
              </a:spcAft>
            </a:pPr>
            <a:r>
              <a:rPr lang="en-ZA" sz="3200" kern="0" dirty="0" smtClean="0">
                <a:solidFill>
                  <a:srgbClr val="FFFFFF"/>
                </a:solidFill>
                <a:latin typeface="Arial Black" panose="020B0A04020102020204" pitchFamily="34" charset="0"/>
              </a:rPr>
              <a:t>PLAN TO ADDRESS UNDER PERFORMANCE:</a:t>
            </a:r>
          </a:p>
          <a:p>
            <a:pPr fontAlgn="t"/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Percentage increase of offenders, parolees and probationers participating in Restorative Justice </a:t>
            </a:r>
            <a:r>
              <a:rPr lang="en-US" sz="2400" dirty="0" err="1">
                <a:solidFill>
                  <a:schemeClr val="bg1"/>
                </a:solidFill>
                <a:latin typeface="Calibri" panose="020F0502020204030204" pitchFamily="34" charset="0"/>
              </a:rPr>
              <a:t>Programme</a:t>
            </a:r>
            <a:endParaRPr lang="en-US" sz="24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6714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Top Corners Rounded 60">
            <a:extLst>
              <a:ext uri="{FF2B5EF4-FFF2-40B4-BE49-F238E27FC236}">
                <a16:creationId xmlns:a16="http://schemas.microsoft.com/office/drawing/2014/main" xmlns="" id="{935013CF-ED1D-4C99-9BBC-342742B95A80}"/>
              </a:ext>
            </a:extLst>
          </p:cNvPr>
          <p:cNvSpPr/>
          <p:nvPr/>
        </p:nvSpPr>
        <p:spPr>
          <a:xfrm rot="5400000">
            <a:off x="4804500" y="-4804500"/>
            <a:ext cx="1440000" cy="11049000"/>
          </a:xfrm>
          <a:prstGeom prst="round2SameRect">
            <a:avLst>
              <a:gd name="adj1" fmla="val 23278"/>
              <a:gd name="adj2" fmla="val 0"/>
            </a:avLst>
          </a:prstGeom>
          <a:gradFill flip="none" rotWithShape="1">
            <a:gsLst>
              <a:gs pos="100000">
                <a:srgbClr val="00CC99">
                  <a:alpha val="67000"/>
                  <a:lumMod val="92000"/>
                </a:srgbClr>
              </a:gs>
              <a:gs pos="30000">
                <a:srgbClr val="006600">
                  <a:alpha val="75000"/>
                </a:srgbClr>
              </a:gs>
              <a:gs pos="59000">
                <a:srgbClr val="009900">
                  <a:alpha val="71000"/>
                </a:srgbClr>
              </a:gs>
            </a:gsLst>
            <a:lin ang="162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 kern="0">
              <a:solidFill>
                <a:prstClr val="white"/>
              </a:solidFill>
              <a:latin typeface="Calibri Ligh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254000" y="596901"/>
            <a:ext cx="10188575" cy="843099"/>
          </a:xfrm>
          <a:prstGeom prst="rect">
            <a:avLst/>
          </a:prstGeom>
        </p:spPr>
        <p:txBody>
          <a:bodyPr/>
          <a:lstStyle/>
          <a:p>
            <a:r>
              <a:rPr lang="en-ZA" sz="32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SUMMARY OF IMPROVEMENTS FOR </a:t>
            </a:r>
            <a:r>
              <a:rPr lang="en-ZA" sz="32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Q4</a:t>
            </a:r>
            <a:endParaRPr lang="en-GB" sz="32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80894" y="1676400"/>
            <a:ext cx="1163320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800" b="1" dirty="0"/>
              <a:t>Escapes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GB" sz="1800" dirty="0"/>
              <a:t>Monitor  the implementation of the escape prevention plan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GB" sz="1800" dirty="0"/>
              <a:t>Ensure that sufficient personnel is deployed in Units that are high risk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GB" sz="1800" dirty="0"/>
              <a:t>Improve on security intelligence in the units.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GB" sz="1800" dirty="0"/>
              <a:t>Intensify random searching operations.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GB" sz="1800" dirty="0"/>
              <a:t>Increase the utilisation of dog unit –narcotics ,corridor and explosives dogs 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GB" sz="1800" dirty="0"/>
              <a:t>Increase vehicles , foot and mounted units patrols 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GB" sz="1800" dirty="0"/>
              <a:t>Intensify night duty visits by senior managers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GB" sz="1800" dirty="0" smtClean="0"/>
              <a:t>Ensure the filling of all night duty posts</a:t>
            </a:r>
          </a:p>
          <a:p>
            <a:pPr>
              <a:lnSpc>
                <a:spcPct val="150000"/>
              </a:lnSpc>
            </a:pPr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380212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Top Corners Rounded 60">
            <a:extLst>
              <a:ext uri="{FF2B5EF4-FFF2-40B4-BE49-F238E27FC236}">
                <a16:creationId xmlns:a16="http://schemas.microsoft.com/office/drawing/2014/main" xmlns="" id="{935013CF-ED1D-4C99-9BBC-342742B95A80}"/>
              </a:ext>
            </a:extLst>
          </p:cNvPr>
          <p:cNvSpPr/>
          <p:nvPr/>
        </p:nvSpPr>
        <p:spPr>
          <a:xfrm rot="5400000">
            <a:off x="4804500" y="-4804500"/>
            <a:ext cx="1440000" cy="11049000"/>
          </a:xfrm>
          <a:prstGeom prst="round2SameRect">
            <a:avLst>
              <a:gd name="adj1" fmla="val 23278"/>
              <a:gd name="adj2" fmla="val 0"/>
            </a:avLst>
          </a:prstGeom>
          <a:gradFill flip="none" rotWithShape="1">
            <a:gsLst>
              <a:gs pos="100000">
                <a:srgbClr val="00CC99">
                  <a:alpha val="67000"/>
                  <a:lumMod val="92000"/>
                </a:srgbClr>
              </a:gs>
              <a:gs pos="30000">
                <a:srgbClr val="006600">
                  <a:alpha val="75000"/>
                </a:srgbClr>
              </a:gs>
              <a:gs pos="59000">
                <a:srgbClr val="009900">
                  <a:alpha val="71000"/>
                </a:srgbClr>
              </a:gs>
            </a:gsLst>
            <a:lin ang="162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 kern="0">
              <a:solidFill>
                <a:prstClr val="white"/>
              </a:solidFill>
              <a:latin typeface="Calibri Ligh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294341" y="298450"/>
            <a:ext cx="10188575" cy="843099"/>
          </a:xfrm>
          <a:prstGeom prst="rect">
            <a:avLst/>
          </a:prstGeom>
        </p:spPr>
        <p:txBody>
          <a:bodyPr/>
          <a:lstStyle/>
          <a:p>
            <a:r>
              <a:rPr lang="en-ZA" sz="3200" dirty="0">
                <a:solidFill>
                  <a:schemeClr val="bg1"/>
                </a:solidFill>
                <a:latin typeface="Arial Black" panose="020B0A04020102020204" pitchFamily="34" charset="0"/>
              </a:rPr>
              <a:t>SUMMARY OF IMPROVEMENTS FOR </a:t>
            </a:r>
            <a:r>
              <a:rPr lang="en-ZA" sz="32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Q4</a:t>
            </a:r>
            <a:endParaRPr lang="en-GB" sz="32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80894" y="1676400"/>
            <a:ext cx="1163320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800" b="1" dirty="0"/>
              <a:t>Assaults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GB" sz="1800" dirty="0"/>
              <a:t>Analyse date ,time, location and context surrounding incidents 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GB" sz="1800" dirty="0"/>
              <a:t>Ensure that sufficient personnel is deployed in Units that are high risk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GB" sz="1800" dirty="0"/>
              <a:t>Develop Evidence based strategies to address Centre needs and vulnerabilities.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GB" sz="1800" dirty="0"/>
              <a:t>Intensify random searching operations -utilisation of dog unit –narcotics ,corridor and explosives dogs 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GB" sz="1800" dirty="0"/>
              <a:t>Fit into the strategies the classification ,supervision and management of offenders based on the Centre infrastructure capacity 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GB" sz="1800" dirty="0"/>
              <a:t>Continuously evaluate the interventions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800" dirty="0"/>
              <a:t>Keeping inmates constructively busy with other activities such as indoor games and awareness on COVID-19.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800" dirty="0"/>
              <a:t>Centre Managers to engage with inmates on a regular basis to address complaints and requests.</a:t>
            </a:r>
          </a:p>
          <a:p>
            <a:pPr>
              <a:lnSpc>
                <a:spcPct val="150000"/>
              </a:lnSpc>
            </a:pPr>
            <a:endParaRPr lang="en-GB" sz="1800" dirty="0"/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13345070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Top Corners Rounded 60">
            <a:extLst>
              <a:ext uri="{FF2B5EF4-FFF2-40B4-BE49-F238E27FC236}">
                <a16:creationId xmlns="" xmlns:a16="http://schemas.microsoft.com/office/drawing/2014/main" id="{935013CF-ED1D-4C99-9BBC-342742B95A80}"/>
              </a:ext>
            </a:extLst>
          </p:cNvPr>
          <p:cNvSpPr/>
          <p:nvPr/>
        </p:nvSpPr>
        <p:spPr>
          <a:xfrm rot="5400000">
            <a:off x="5029199" y="-5029198"/>
            <a:ext cx="990601" cy="11049000"/>
          </a:xfrm>
          <a:prstGeom prst="round2SameRect">
            <a:avLst>
              <a:gd name="adj1" fmla="val 23278"/>
              <a:gd name="adj2" fmla="val 0"/>
            </a:avLst>
          </a:prstGeom>
          <a:gradFill flip="none" rotWithShape="1">
            <a:gsLst>
              <a:gs pos="100000">
                <a:srgbClr val="00CC99">
                  <a:alpha val="67000"/>
                  <a:lumMod val="92000"/>
                </a:srgbClr>
              </a:gs>
              <a:gs pos="30000">
                <a:srgbClr val="006600">
                  <a:alpha val="75000"/>
                </a:srgbClr>
              </a:gs>
              <a:gs pos="59000">
                <a:srgbClr val="009900">
                  <a:alpha val="71000"/>
                </a:srgbClr>
              </a:gs>
            </a:gsLst>
            <a:lin ang="162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 kern="0">
              <a:solidFill>
                <a:prstClr val="white"/>
              </a:solidFill>
              <a:latin typeface="Calibri Ligh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271929" y="161202"/>
            <a:ext cx="10188575" cy="698499"/>
          </a:xfrm>
          <a:prstGeom prst="rect">
            <a:avLst/>
          </a:prstGeom>
        </p:spPr>
        <p:txBody>
          <a:bodyPr/>
          <a:lstStyle/>
          <a:p>
            <a:r>
              <a:rPr lang="en-ZA" sz="32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SUMMARY OF IMPROVEMENTS FOR </a:t>
            </a:r>
            <a:r>
              <a:rPr lang="en-ZA" sz="32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Q4</a:t>
            </a:r>
            <a:endParaRPr lang="en-GB" sz="32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91246" y="1043153"/>
            <a:ext cx="11848354" cy="53091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800" b="1" dirty="0" smtClean="0"/>
              <a:t>Care</a:t>
            </a:r>
            <a:endParaRPr lang="en-GB" sz="1800" b="1" dirty="0"/>
          </a:p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§"/>
              <a:defRPr/>
            </a:pPr>
            <a:r>
              <a:rPr lang="en-GB" sz="1800" dirty="0">
                <a:solidFill>
                  <a:srgbClr val="000000"/>
                </a:solidFill>
              </a:rPr>
              <a:t>Switch patients from TEE to TLD regimen which assists with viral suppression. All new HIV positive to be initiated on the new drug(TLD) that supresses the HI Virus.</a:t>
            </a:r>
          </a:p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§"/>
              <a:defRPr/>
            </a:pPr>
            <a:r>
              <a:rPr lang="en-GB" sz="1800" dirty="0">
                <a:solidFill>
                  <a:srgbClr val="000000"/>
                </a:solidFill>
              </a:rPr>
              <a:t>DOTS at 10 months of treatment is initiated for naïve(new) patients. </a:t>
            </a:r>
          </a:p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§"/>
              <a:defRPr/>
            </a:pPr>
            <a:r>
              <a:rPr lang="en-GB" sz="1800" dirty="0">
                <a:solidFill>
                  <a:srgbClr val="000000"/>
                </a:solidFill>
              </a:rPr>
              <a:t>File reviews and Tier.net weekly alerts.</a:t>
            </a:r>
          </a:p>
          <a:p>
            <a:pPr>
              <a:lnSpc>
                <a:spcPct val="150000"/>
              </a:lnSpc>
            </a:pPr>
            <a:endParaRPr lang="en-GB" sz="1000" b="1" dirty="0" smtClean="0"/>
          </a:p>
          <a:p>
            <a:pPr>
              <a:lnSpc>
                <a:spcPct val="150000"/>
              </a:lnSpc>
            </a:pPr>
            <a:r>
              <a:rPr lang="en-GB" sz="1800" b="1" dirty="0" smtClean="0"/>
              <a:t>Restorative Justice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GB" sz="1800" dirty="0"/>
              <a:t>Establish VOM/VOD Forums that include a multi-disciplinary team –appoint Management Area Coordinator and identify Facilitators.</a:t>
            </a:r>
            <a:endParaRPr lang="en-US" sz="1800" dirty="0"/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800" dirty="0"/>
              <a:t>Develop Service Level Agreements with stakeholder like Restorative Justice Centre ; New Vision Foundation to assist with victim tracing , counselling and preparation for VOM.</a:t>
            </a:r>
            <a:endParaRPr lang="en-GB" sz="1800" dirty="0"/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GB" sz="1800" dirty="0"/>
              <a:t>Effective communication strategies to educate and inform the victims ,offenders and communities and other stakeholders involved in the RJS </a:t>
            </a:r>
            <a:r>
              <a:rPr lang="en-GB" sz="1800" dirty="0" smtClean="0"/>
              <a:t>.</a:t>
            </a:r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1005668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lide1 Template_1.2_back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40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758529" y="271596"/>
            <a:ext cx="4522887" cy="7078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sz="4000" dirty="0">
                <a:solidFill>
                  <a:prstClr val="white"/>
                </a:solidFill>
                <a:latin typeface="Calibri"/>
                <a:cs typeface="Arial Black"/>
              </a:rPr>
              <a:t>Thank You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731635" y="390794"/>
            <a:ext cx="633817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en-ZA" sz="2000" b="1" dirty="0">
                <a:solidFill>
                  <a:srgbClr val="005300"/>
                </a:solidFill>
                <a:latin typeface="Calibri"/>
                <a:cs typeface="Arial Black"/>
              </a:rPr>
              <a:t>THANK </a:t>
            </a:r>
            <a:r>
              <a:rPr lang="en-ZA" sz="2000" b="1" dirty="0" smtClean="0">
                <a:solidFill>
                  <a:srgbClr val="005300"/>
                </a:solidFill>
                <a:latin typeface="Calibri"/>
                <a:cs typeface="Arial Black"/>
              </a:rPr>
              <a:t>YOU</a:t>
            </a:r>
          </a:p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ZA" sz="2000" b="1" dirty="0">
              <a:solidFill>
                <a:srgbClr val="005300"/>
              </a:solidFill>
              <a:latin typeface="Calibri"/>
              <a:cs typeface="Arial Black"/>
            </a:endParaRPr>
          </a:p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en-ZA" sz="2000" b="1" dirty="0">
                <a:solidFill>
                  <a:srgbClr val="005300"/>
                </a:solidFill>
                <a:latin typeface="Calibri"/>
                <a:cs typeface="Arial Black"/>
              </a:rPr>
              <a:t>STRIVING FOR A SOUTH AFRICA IN WHICH PEOPLE ARE AND FEEL SAFE</a:t>
            </a:r>
          </a:p>
        </p:txBody>
      </p:sp>
    </p:spTree>
    <p:extLst>
      <p:ext uri="{BB962C8B-B14F-4D97-AF65-F5344CB8AC3E}">
        <p14:creationId xmlns:p14="http://schemas.microsoft.com/office/powerpoint/2010/main" val="1165404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ChangeArrowheads="1"/>
          </p:cNvSpPr>
          <p:nvPr/>
        </p:nvSpPr>
        <p:spPr bwMode="auto">
          <a:xfrm>
            <a:off x="1524001" y="-153888"/>
            <a:ext cx="184731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ZA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7411" name="Rectangle 4"/>
          <p:cNvSpPr>
            <a:spLocks noChangeArrowheads="1"/>
          </p:cNvSpPr>
          <p:nvPr/>
        </p:nvSpPr>
        <p:spPr bwMode="auto">
          <a:xfrm>
            <a:off x="1524001" y="-153888"/>
            <a:ext cx="184731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ZA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1524001" y="-153888"/>
            <a:ext cx="184731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ZA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7413" name="Rectangle 4"/>
          <p:cNvSpPr>
            <a:spLocks noChangeArrowheads="1"/>
          </p:cNvSpPr>
          <p:nvPr/>
        </p:nvSpPr>
        <p:spPr bwMode="auto">
          <a:xfrm>
            <a:off x="1524001" y="-153888"/>
            <a:ext cx="184731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ZA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7448" name="Content Placeholder 6"/>
          <p:cNvSpPr>
            <a:spLocks noGrp="1"/>
          </p:cNvSpPr>
          <p:nvPr>
            <p:ph idx="1"/>
          </p:nvPr>
        </p:nvSpPr>
        <p:spPr>
          <a:xfrm>
            <a:off x="1770064" y="609602"/>
            <a:ext cx="8745537" cy="332399"/>
          </a:xfrm>
        </p:spPr>
        <p:txBody>
          <a:bodyPr/>
          <a:lstStyle/>
          <a:p>
            <a:pPr eaLnBrk="1" hangingPunct="1">
              <a:buNone/>
            </a:pPr>
            <a:r>
              <a:rPr lang="en-US" sz="2400" b="1" dirty="0">
                <a:solidFill>
                  <a:srgbClr val="FF0000"/>
                </a:solidFill>
              </a:rPr>
              <a:t>Regional Performance Report  2020/21 Financial Year</a:t>
            </a:r>
          </a:p>
        </p:txBody>
      </p:sp>
      <p:sp>
        <p:nvSpPr>
          <p:cNvPr id="2" name="Rectangle 1"/>
          <p:cNvSpPr/>
          <p:nvPr/>
        </p:nvSpPr>
        <p:spPr>
          <a:xfrm>
            <a:off x="5185591" y="3275113"/>
            <a:ext cx="182081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457200">
              <a:spcBef>
                <a:spcPct val="20000"/>
              </a:spcBef>
              <a:defRPr/>
            </a:pPr>
            <a:r>
              <a:rPr lang="en-US" b="1" dirty="0">
                <a:solidFill>
                  <a:schemeClr val="lt1"/>
                </a:solidFill>
              </a:rPr>
              <a:t>Total Nor of targets</a:t>
            </a:r>
          </a:p>
        </p:txBody>
      </p:sp>
      <p:sp>
        <p:nvSpPr>
          <p:cNvPr id="3" name="Rectangle 2"/>
          <p:cNvSpPr/>
          <p:nvPr/>
        </p:nvSpPr>
        <p:spPr>
          <a:xfrm>
            <a:off x="5185591" y="3275113"/>
            <a:ext cx="182081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457200">
              <a:spcBef>
                <a:spcPct val="20000"/>
              </a:spcBef>
              <a:defRPr/>
            </a:pPr>
            <a:r>
              <a:rPr lang="en-US" b="1" dirty="0">
                <a:solidFill>
                  <a:srgbClr val="FFFFFF"/>
                </a:solidFill>
                <a:latin typeface="Arial"/>
                <a:cs typeface="Arial"/>
              </a:rPr>
              <a:t>Total Nor of targets</a:t>
            </a:r>
          </a:p>
        </p:txBody>
      </p:sp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4452331"/>
              </p:ext>
            </p:extLst>
          </p:nvPr>
        </p:nvGraphicFramePr>
        <p:xfrm>
          <a:off x="609600" y="1143000"/>
          <a:ext cx="9906000" cy="11676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36370"/>
                <a:gridCol w="3101111"/>
                <a:gridCol w="2768519"/>
              </a:tblGrid>
              <a:tr h="601586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lang="en-US" sz="1200" b="1" kern="1200" noProof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Total No of Quarterly targets per Region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Achieved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Not Achieved</a:t>
                      </a:r>
                      <a:endParaRPr lang="en-US" sz="1200" dirty="0"/>
                    </a:p>
                  </a:txBody>
                  <a:tcPr/>
                </a:tc>
              </a:tr>
              <a:tr h="566082">
                <a:tc>
                  <a:txBody>
                    <a:bodyPr/>
                    <a:lstStyle/>
                    <a:p>
                      <a:r>
                        <a:rPr lang="en-US" sz="1400" b="1" dirty="0" smtClean="0"/>
                        <a:t>26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 smtClean="0"/>
                        <a:t>21</a:t>
                      </a:r>
                      <a:endParaRPr lang="en-US" sz="1400" b="1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 smtClean="0"/>
                        <a:t>5</a:t>
                      </a:r>
                      <a:endParaRPr lang="en-US" sz="1400" b="1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  <p:sp>
        <p:nvSpPr>
          <p:cNvPr id="7" name="Rectangle 6"/>
          <p:cNvSpPr/>
          <p:nvPr/>
        </p:nvSpPr>
        <p:spPr>
          <a:xfrm>
            <a:off x="2133600" y="2520589"/>
            <a:ext cx="800454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ZA" dirty="0"/>
              <a:t>REGIONAL </a:t>
            </a:r>
            <a:r>
              <a:rPr lang="en-ZA" dirty="0" smtClean="0"/>
              <a:t>Q4 </a:t>
            </a:r>
            <a:r>
              <a:rPr lang="en-ZA" dirty="0"/>
              <a:t>PERFORMANCE FY 2020/21</a:t>
            </a:r>
          </a:p>
        </p:txBody>
      </p:sp>
      <p:graphicFrame>
        <p:nvGraphicFramePr>
          <p:cNvPr id="16" name="Chart 1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69959370"/>
              </p:ext>
            </p:extLst>
          </p:nvPr>
        </p:nvGraphicFramePr>
        <p:xfrm>
          <a:off x="2133600" y="2971800"/>
          <a:ext cx="8004544" cy="3429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89078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trellis">
          <a:fgClr>
            <a:srgbClr val="FFFFFF"/>
          </a:fgClr>
          <a:bgClr>
            <a:srgbClr val="BCEABC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65498" y="-21773"/>
            <a:ext cx="8392701" cy="6270173"/>
            <a:chOff x="65499" y="-21773"/>
            <a:chExt cx="7302314" cy="5185651"/>
          </a:xfrm>
        </p:grpSpPr>
        <p:sp>
          <p:nvSpPr>
            <p:cNvPr id="3" name="Rectangle: Top Corners Rounded 24">
              <a:extLst>
                <a:ext uri="{FF2B5EF4-FFF2-40B4-BE49-F238E27FC236}">
                  <a16:creationId xmlns:a16="http://schemas.microsoft.com/office/drawing/2014/main" xmlns="" id="{0DC4C310-37AB-43E0-9D8B-683A5AE91EB8}"/>
                </a:ext>
              </a:extLst>
            </p:cNvPr>
            <p:cNvSpPr/>
            <p:nvPr/>
          </p:nvSpPr>
          <p:spPr>
            <a:xfrm rot="10800000">
              <a:off x="575313" y="-10887"/>
              <a:ext cx="6282685" cy="5174765"/>
            </a:xfrm>
            <a:prstGeom prst="round2SameRect">
              <a:avLst>
                <a:gd name="adj1" fmla="val 13687"/>
                <a:gd name="adj2" fmla="val 0"/>
              </a:avLst>
            </a:prstGeom>
            <a:gradFill flip="none" rotWithShape="1">
              <a:gsLst>
                <a:gs pos="99000">
                  <a:srgbClr val="00CC99"/>
                </a:gs>
                <a:gs pos="1000">
                  <a:srgbClr val="009900"/>
                </a:gs>
              </a:gsLst>
              <a:lin ang="162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5" name="Isosceles Triangle 3"/>
            <p:cNvSpPr/>
            <p:nvPr/>
          </p:nvSpPr>
          <p:spPr bwMode="auto">
            <a:xfrm>
              <a:off x="6847113" y="-21773"/>
              <a:ext cx="520700" cy="1270000"/>
            </a:xfrm>
            <a:custGeom>
              <a:avLst/>
              <a:gdLst>
                <a:gd name="connsiteX0" fmla="*/ 0 w 431800"/>
                <a:gd name="connsiteY0" fmla="*/ 1143000 h 1143000"/>
                <a:gd name="connsiteX1" fmla="*/ 215900 w 431800"/>
                <a:gd name="connsiteY1" fmla="*/ 0 h 1143000"/>
                <a:gd name="connsiteX2" fmla="*/ 431800 w 431800"/>
                <a:gd name="connsiteY2" fmla="*/ 1143000 h 1143000"/>
                <a:gd name="connsiteX3" fmla="*/ 0 w 431800"/>
                <a:gd name="connsiteY3" fmla="*/ 1143000 h 1143000"/>
                <a:gd name="connsiteX0" fmla="*/ 0 w 647700"/>
                <a:gd name="connsiteY0" fmla="*/ 1117600 h 1117600"/>
                <a:gd name="connsiteX1" fmla="*/ 647700 w 647700"/>
                <a:gd name="connsiteY1" fmla="*/ 0 h 1117600"/>
                <a:gd name="connsiteX2" fmla="*/ 431800 w 647700"/>
                <a:gd name="connsiteY2" fmla="*/ 1117600 h 1117600"/>
                <a:gd name="connsiteX3" fmla="*/ 0 w 647700"/>
                <a:gd name="connsiteY3" fmla="*/ 1117600 h 1117600"/>
                <a:gd name="connsiteX0" fmla="*/ 0 w 647700"/>
                <a:gd name="connsiteY0" fmla="*/ 1117600 h 1244600"/>
                <a:gd name="connsiteX1" fmla="*/ 647700 w 647700"/>
                <a:gd name="connsiteY1" fmla="*/ 0 h 1244600"/>
                <a:gd name="connsiteX2" fmla="*/ 558800 w 647700"/>
                <a:gd name="connsiteY2" fmla="*/ 1244600 h 1244600"/>
                <a:gd name="connsiteX3" fmla="*/ 0 w 647700"/>
                <a:gd name="connsiteY3" fmla="*/ 1117600 h 1244600"/>
                <a:gd name="connsiteX0" fmla="*/ 0 w 647700"/>
                <a:gd name="connsiteY0" fmla="*/ 1270000 h 1397000"/>
                <a:gd name="connsiteX1" fmla="*/ 647700 w 647700"/>
                <a:gd name="connsiteY1" fmla="*/ 0 h 1397000"/>
                <a:gd name="connsiteX2" fmla="*/ 558800 w 647700"/>
                <a:gd name="connsiteY2" fmla="*/ 1397000 h 1397000"/>
                <a:gd name="connsiteX3" fmla="*/ 0 w 647700"/>
                <a:gd name="connsiteY3" fmla="*/ 1270000 h 1397000"/>
                <a:gd name="connsiteX0" fmla="*/ 0 w 469900"/>
                <a:gd name="connsiteY0" fmla="*/ 1701800 h 1701800"/>
                <a:gd name="connsiteX1" fmla="*/ 469900 w 469900"/>
                <a:gd name="connsiteY1" fmla="*/ 0 h 1701800"/>
                <a:gd name="connsiteX2" fmla="*/ 381000 w 469900"/>
                <a:gd name="connsiteY2" fmla="*/ 1397000 h 1701800"/>
                <a:gd name="connsiteX3" fmla="*/ 0 w 469900"/>
                <a:gd name="connsiteY3" fmla="*/ 1701800 h 1701800"/>
                <a:gd name="connsiteX0" fmla="*/ 0 w 596900"/>
                <a:gd name="connsiteY0" fmla="*/ 1346200 h 1397000"/>
                <a:gd name="connsiteX1" fmla="*/ 596900 w 596900"/>
                <a:gd name="connsiteY1" fmla="*/ 0 h 1397000"/>
                <a:gd name="connsiteX2" fmla="*/ 508000 w 596900"/>
                <a:gd name="connsiteY2" fmla="*/ 1397000 h 1397000"/>
                <a:gd name="connsiteX3" fmla="*/ 0 w 596900"/>
                <a:gd name="connsiteY3" fmla="*/ 1346200 h 1397000"/>
                <a:gd name="connsiteX0" fmla="*/ 0 w 596900"/>
                <a:gd name="connsiteY0" fmla="*/ 1346200 h 1397000"/>
                <a:gd name="connsiteX1" fmla="*/ 596900 w 596900"/>
                <a:gd name="connsiteY1" fmla="*/ 0 h 1397000"/>
                <a:gd name="connsiteX2" fmla="*/ 584200 w 596900"/>
                <a:gd name="connsiteY2" fmla="*/ 1397000 h 1397000"/>
                <a:gd name="connsiteX3" fmla="*/ 0 w 596900"/>
                <a:gd name="connsiteY3" fmla="*/ 1346200 h 1397000"/>
                <a:gd name="connsiteX0" fmla="*/ 0 w 584200"/>
                <a:gd name="connsiteY0" fmla="*/ 1193800 h 1244600"/>
                <a:gd name="connsiteX1" fmla="*/ 495300 w 584200"/>
                <a:gd name="connsiteY1" fmla="*/ 0 h 1244600"/>
                <a:gd name="connsiteX2" fmla="*/ 584200 w 584200"/>
                <a:gd name="connsiteY2" fmla="*/ 1244600 h 1244600"/>
                <a:gd name="connsiteX3" fmla="*/ 0 w 584200"/>
                <a:gd name="connsiteY3" fmla="*/ 1193800 h 1244600"/>
                <a:gd name="connsiteX0" fmla="*/ 0 w 584200"/>
                <a:gd name="connsiteY0" fmla="*/ 1219200 h 1270000"/>
                <a:gd name="connsiteX1" fmla="*/ 571500 w 584200"/>
                <a:gd name="connsiteY1" fmla="*/ 0 h 1270000"/>
                <a:gd name="connsiteX2" fmla="*/ 584200 w 584200"/>
                <a:gd name="connsiteY2" fmla="*/ 1270000 h 1270000"/>
                <a:gd name="connsiteX3" fmla="*/ 0 w 584200"/>
                <a:gd name="connsiteY3" fmla="*/ 1219200 h 1270000"/>
                <a:gd name="connsiteX0" fmla="*/ 469900 w 469900"/>
                <a:gd name="connsiteY0" fmla="*/ 1193800 h 1270000"/>
                <a:gd name="connsiteX1" fmla="*/ 0 w 469900"/>
                <a:gd name="connsiteY1" fmla="*/ 0 h 1270000"/>
                <a:gd name="connsiteX2" fmla="*/ 12700 w 469900"/>
                <a:gd name="connsiteY2" fmla="*/ 1270000 h 1270000"/>
                <a:gd name="connsiteX3" fmla="*/ 469900 w 469900"/>
                <a:gd name="connsiteY3" fmla="*/ 1193800 h 1270000"/>
                <a:gd name="connsiteX0" fmla="*/ 469900 w 469900"/>
                <a:gd name="connsiteY0" fmla="*/ 1193800 h 1270000"/>
                <a:gd name="connsiteX1" fmla="*/ 0 w 469900"/>
                <a:gd name="connsiteY1" fmla="*/ 0 h 1270000"/>
                <a:gd name="connsiteX2" fmla="*/ 12700 w 469900"/>
                <a:gd name="connsiteY2" fmla="*/ 1270000 h 1270000"/>
                <a:gd name="connsiteX3" fmla="*/ 469900 w 469900"/>
                <a:gd name="connsiteY3" fmla="*/ 1193800 h 1270000"/>
                <a:gd name="connsiteX0" fmla="*/ 495300 w 495300"/>
                <a:gd name="connsiteY0" fmla="*/ 1193800 h 1270000"/>
                <a:gd name="connsiteX1" fmla="*/ 0 w 495300"/>
                <a:gd name="connsiteY1" fmla="*/ 0 h 1270000"/>
                <a:gd name="connsiteX2" fmla="*/ 12700 w 495300"/>
                <a:gd name="connsiteY2" fmla="*/ 1270000 h 1270000"/>
                <a:gd name="connsiteX3" fmla="*/ 495300 w 495300"/>
                <a:gd name="connsiteY3" fmla="*/ 1193800 h 1270000"/>
                <a:gd name="connsiteX0" fmla="*/ 520700 w 520700"/>
                <a:gd name="connsiteY0" fmla="*/ 1270000 h 1270000"/>
                <a:gd name="connsiteX1" fmla="*/ 0 w 520700"/>
                <a:gd name="connsiteY1" fmla="*/ 0 h 1270000"/>
                <a:gd name="connsiteX2" fmla="*/ 12700 w 520700"/>
                <a:gd name="connsiteY2" fmla="*/ 1270000 h 1270000"/>
                <a:gd name="connsiteX3" fmla="*/ 520700 w 520700"/>
                <a:gd name="connsiteY3" fmla="*/ 1270000 h 127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0700" h="1270000">
                  <a:moveTo>
                    <a:pt x="520700" y="1270000"/>
                  </a:moveTo>
                  <a:lnTo>
                    <a:pt x="0" y="0"/>
                  </a:lnTo>
                  <a:lnTo>
                    <a:pt x="12700" y="1270000"/>
                  </a:lnTo>
                  <a:lnTo>
                    <a:pt x="520700" y="1270000"/>
                  </a:lnTo>
                  <a:close/>
                </a:path>
              </a:pathLst>
            </a:custGeom>
            <a:solidFill>
              <a:srgbClr val="009900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72000" tIns="72000" rIns="72000" bIns="7200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lnSpc>
                  <a:spcPct val="90000"/>
                </a:lnSpc>
                <a:spcBef>
                  <a:spcPct val="50000"/>
                </a:spcBef>
                <a:buClr>
                  <a:srgbClr val="7D0900"/>
                </a:buClr>
              </a:pPr>
              <a:endParaRPr lang="en-ZA" smtClean="0">
                <a:solidFill>
                  <a:srgbClr val="000000"/>
                </a:solidFill>
              </a:endParaRPr>
            </a:p>
          </p:txBody>
        </p:sp>
        <p:sp>
          <p:nvSpPr>
            <p:cNvPr id="6" name="Isosceles Triangle 3"/>
            <p:cNvSpPr/>
            <p:nvPr/>
          </p:nvSpPr>
          <p:spPr bwMode="auto">
            <a:xfrm rot="10800000" flipV="1">
              <a:off x="65499" y="-10887"/>
              <a:ext cx="520700" cy="1270000"/>
            </a:xfrm>
            <a:custGeom>
              <a:avLst/>
              <a:gdLst>
                <a:gd name="connsiteX0" fmla="*/ 0 w 431800"/>
                <a:gd name="connsiteY0" fmla="*/ 1143000 h 1143000"/>
                <a:gd name="connsiteX1" fmla="*/ 215900 w 431800"/>
                <a:gd name="connsiteY1" fmla="*/ 0 h 1143000"/>
                <a:gd name="connsiteX2" fmla="*/ 431800 w 431800"/>
                <a:gd name="connsiteY2" fmla="*/ 1143000 h 1143000"/>
                <a:gd name="connsiteX3" fmla="*/ 0 w 431800"/>
                <a:gd name="connsiteY3" fmla="*/ 1143000 h 1143000"/>
                <a:gd name="connsiteX0" fmla="*/ 0 w 647700"/>
                <a:gd name="connsiteY0" fmla="*/ 1117600 h 1117600"/>
                <a:gd name="connsiteX1" fmla="*/ 647700 w 647700"/>
                <a:gd name="connsiteY1" fmla="*/ 0 h 1117600"/>
                <a:gd name="connsiteX2" fmla="*/ 431800 w 647700"/>
                <a:gd name="connsiteY2" fmla="*/ 1117600 h 1117600"/>
                <a:gd name="connsiteX3" fmla="*/ 0 w 647700"/>
                <a:gd name="connsiteY3" fmla="*/ 1117600 h 1117600"/>
                <a:gd name="connsiteX0" fmla="*/ 0 w 647700"/>
                <a:gd name="connsiteY0" fmla="*/ 1117600 h 1244600"/>
                <a:gd name="connsiteX1" fmla="*/ 647700 w 647700"/>
                <a:gd name="connsiteY1" fmla="*/ 0 h 1244600"/>
                <a:gd name="connsiteX2" fmla="*/ 558800 w 647700"/>
                <a:gd name="connsiteY2" fmla="*/ 1244600 h 1244600"/>
                <a:gd name="connsiteX3" fmla="*/ 0 w 647700"/>
                <a:gd name="connsiteY3" fmla="*/ 1117600 h 1244600"/>
                <a:gd name="connsiteX0" fmla="*/ 0 w 647700"/>
                <a:gd name="connsiteY0" fmla="*/ 1270000 h 1397000"/>
                <a:gd name="connsiteX1" fmla="*/ 647700 w 647700"/>
                <a:gd name="connsiteY1" fmla="*/ 0 h 1397000"/>
                <a:gd name="connsiteX2" fmla="*/ 558800 w 647700"/>
                <a:gd name="connsiteY2" fmla="*/ 1397000 h 1397000"/>
                <a:gd name="connsiteX3" fmla="*/ 0 w 647700"/>
                <a:gd name="connsiteY3" fmla="*/ 1270000 h 1397000"/>
                <a:gd name="connsiteX0" fmla="*/ 0 w 469900"/>
                <a:gd name="connsiteY0" fmla="*/ 1701800 h 1701800"/>
                <a:gd name="connsiteX1" fmla="*/ 469900 w 469900"/>
                <a:gd name="connsiteY1" fmla="*/ 0 h 1701800"/>
                <a:gd name="connsiteX2" fmla="*/ 381000 w 469900"/>
                <a:gd name="connsiteY2" fmla="*/ 1397000 h 1701800"/>
                <a:gd name="connsiteX3" fmla="*/ 0 w 469900"/>
                <a:gd name="connsiteY3" fmla="*/ 1701800 h 1701800"/>
                <a:gd name="connsiteX0" fmla="*/ 0 w 596900"/>
                <a:gd name="connsiteY0" fmla="*/ 1346200 h 1397000"/>
                <a:gd name="connsiteX1" fmla="*/ 596900 w 596900"/>
                <a:gd name="connsiteY1" fmla="*/ 0 h 1397000"/>
                <a:gd name="connsiteX2" fmla="*/ 508000 w 596900"/>
                <a:gd name="connsiteY2" fmla="*/ 1397000 h 1397000"/>
                <a:gd name="connsiteX3" fmla="*/ 0 w 596900"/>
                <a:gd name="connsiteY3" fmla="*/ 1346200 h 1397000"/>
                <a:gd name="connsiteX0" fmla="*/ 0 w 596900"/>
                <a:gd name="connsiteY0" fmla="*/ 1346200 h 1397000"/>
                <a:gd name="connsiteX1" fmla="*/ 596900 w 596900"/>
                <a:gd name="connsiteY1" fmla="*/ 0 h 1397000"/>
                <a:gd name="connsiteX2" fmla="*/ 584200 w 596900"/>
                <a:gd name="connsiteY2" fmla="*/ 1397000 h 1397000"/>
                <a:gd name="connsiteX3" fmla="*/ 0 w 596900"/>
                <a:gd name="connsiteY3" fmla="*/ 1346200 h 1397000"/>
                <a:gd name="connsiteX0" fmla="*/ 0 w 584200"/>
                <a:gd name="connsiteY0" fmla="*/ 1193800 h 1244600"/>
                <a:gd name="connsiteX1" fmla="*/ 495300 w 584200"/>
                <a:gd name="connsiteY1" fmla="*/ 0 h 1244600"/>
                <a:gd name="connsiteX2" fmla="*/ 584200 w 584200"/>
                <a:gd name="connsiteY2" fmla="*/ 1244600 h 1244600"/>
                <a:gd name="connsiteX3" fmla="*/ 0 w 584200"/>
                <a:gd name="connsiteY3" fmla="*/ 1193800 h 1244600"/>
                <a:gd name="connsiteX0" fmla="*/ 0 w 584200"/>
                <a:gd name="connsiteY0" fmla="*/ 1219200 h 1270000"/>
                <a:gd name="connsiteX1" fmla="*/ 571500 w 584200"/>
                <a:gd name="connsiteY1" fmla="*/ 0 h 1270000"/>
                <a:gd name="connsiteX2" fmla="*/ 584200 w 584200"/>
                <a:gd name="connsiteY2" fmla="*/ 1270000 h 1270000"/>
                <a:gd name="connsiteX3" fmla="*/ 0 w 584200"/>
                <a:gd name="connsiteY3" fmla="*/ 1219200 h 1270000"/>
                <a:gd name="connsiteX0" fmla="*/ 469900 w 469900"/>
                <a:gd name="connsiteY0" fmla="*/ 1193800 h 1270000"/>
                <a:gd name="connsiteX1" fmla="*/ 0 w 469900"/>
                <a:gd name="connsiteY1" fmla="*/ 0 h 1270000"/>
                <a:gd name="connsiteX2" fmla="*/ 12700 w 469900"/>
                <a:gd name="connsiteY2" fmla="*/ 1270000 h 1270000"/>
                <a:gd name="connsiteX3" fmla="*/ 469900 w 469900"/>
                <a:gd name="connsiteY3" fmla="*/ 1193800 h 1270000"/>
                <a:gd name="connsiteX0" fmla="*/ 469900 w 469900"/>
                <a:gd name="connsiteY0" fmla="*/ 1193800 h 1270000"/>
                <a:gd name="connsiteX1" fmla="*/ 0 w 469900"/>
                <a:gd name="connsiteY1" fmla="*/ 0 h 1270000"/>
                <a:gd name="connsiteX2" fmla="*/ 12700 w 469900"/>
                <a:gd name="connsiteY2" fmla="*/ 1270000 h 1270000"/>
                <a:gd name="connsiteX3" fmla="*/ 469900 w 469900"/>
                <a:gd name="connsiteY3" fmla="*/ 1193800 h 1270000"/>
                <a:gd name="connsiteX0" fmla="*/ 495300 w 495300"/>
                <a:gd name="connsiteY0" fmla="*/ 1193800 h 1270000"/>
                <a:gd name="connsiteX1" fmla="*/ 0 w 495300"/>
                <a:gd name="connsiteY1" fmla="*/ 0 h 1270000"/>
                <a:gd name="connsiteX2" fmla="*/ 12700 w 495300"/>
                <a:gd name="connsiteY2" fmla="*/ 1270000 h 1270000"/>
                <a:gd name="connsiteX3" fmla="*/ 495300 w 495300"/>
                <a:gd name="connsiteY3" fmla="*/ 1193800 h 1270000"/>
                <a:gd name="connsiteX0" fmla="*/ 520700 w 520700"/>
                <a:gd name="connsiteY0" fmla="*/ 1270000 h 1270000"/>
                <a:gd name="connsiteX1" fmla="*/ 0 w 520700"/>
                <a:gd name="connsiteY1" fmla="*/ 0 h 1270000"/>
                <a:gd name="connsiteX2" fmla="*/ 12700 w 520700"/>
                <a:gd name="connsiteY2" fmla="*/ 1270000 h 1270000"/>
                <a:gd name="connsiteX3" fmla="*/ 520700 w 520700"/>
                <a:gd name="connsiteY3" fmla="*/ 1270000 h 127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0700" h="1270000">
                  <a:moveTo>
                    <a:pt x="520700" y="1270000"/>
                  </a:moveTo>
                  <a:lnTo>
                    <a:pt x="0" y="0"/>
                  </a:lnTo>
                  <a:lnTo>
                    <a:pt x="12700" y="1270000"/>
                  </a:lnTo>
                  <a:lnTo>
                    <a:pt x="520700" y="1270000"/>
                  </a:lnTo>
                  <a:close/>
                </a:path>
              </a:pathLst>
            </a:custGeom>
            <a:solidFill>
              <a:srgbClr val="009900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72000" tIns="72000" rIns="72000" bIns="7200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lnSpc>
                  <a:spcPct val="90000"/>
                </a:lnSpc>
                <a:spcBef>
                  <a:spcPct val="50000"/>
                </a:spcBef>
                <a:buClr>
                  <a:srgbClr val="7D0900"/>
                </a:buClr>
              </a:pPr>
              <a:endParaRPr lang="en-ZA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651437" y="1088571"/>
            <a:ext cx="709774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sz="6600" dirty="0" smtClean="0">
                <a:solidFill>
                  <a:prstClr val="white"/>
                </a:solidFill>
                <a:latin typeface="Arial Black" panose="020B0A04020102020204" pitchFamily="34" charset="0"/>
              </a:rPr>
              <a:t>PROGRAMME 2</a:t>
            </a:r>
          </a:p>
          <a:p>
            <a:pPr algn="ctr"/>
            <a:endParaRPr lang="en-ZA" sz="6600" dirty="0">
              <a:solidFill>
                <a:prstClr val="white"/>
              </a:solidFill>
              <a:latin typeface="Arial Black" panose="020B0A04020102020204" pitchFamily="34" charset="0"/>
            </a:endParaRPr>
          </a:p>
          <a:p>
            <a:pPr algn="ctr"/>
            <a:r>
              <a:rPr lang="en-ZA" sz="5400" dirty="0" smtClean="0">
                <a:solidFill>
                  <a:prstClr val="white"/>
                </a:solidFill>
                <a:latin typeface="Arial Black" panose="020B0A04020102020204" pitchFamily="34" charset="0"/>
              </a:rPr>
              <a:t>INCARCERATION</a:t>
            </a:r>
            <a:endParaRPr lang="en-ZA" sz="5400" dirty="0">
              <a:solidFill>
                <a:prstClr val="white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36660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Top Corners Rounded 60">
            <a:extLst>
              <a:ext uri="{FF2B5EF4-FFF2-40B4-BE49-F238E27FC236}">
                <a16:creationId xmlns:a16="http://schemas.microsoft.com/office/drawing/2014/main" xmlns="" id="{935013CF-ED1D-4C99-9BBC-342742B95A80}"/>
              </a:ext>
            </a:extLst>
          </p:cNvPr>
          <p:cNvSpPr/>
          <p:nvPr/>
        </p:nvSpPr>
        <p:spPr>
          <a:xfrm rot="5400000">
            <a:off x="4821169" y="-4804500"/>
            <a:ext cx="1440000" cy="11049000"/>
          </a:xfrm>
          <a:prstGeom prst="round2SameRect">
            <a:avLst>
              <a:gd name="adj1" fmla="val 23278"/>
              <a:gd name="adj2" fmla="val 0"/>
            </a:avLst>
          </a:prstGeom>
          <a:gradFill flip="none" rotWithShape="1">
            <a:gsLst>
              <a:gs pos="100000">
                <a:srgbClr val="00CC99">
                  <a:alpha val="67000"/>
                  <a:lumMod val="92000"/>
                </a:srgbClr>
              </a:gs>
              <a:gs pos="30000">
                <a:srgbClr val="006600">
                  <a:alpha val="75000"/>
                </a:srgbClr>
              </a:gs>
              <a:gs pos="59000">
                <a:srgbClr val="009900">
                  <a:alpha val="71000"/>
                </a:srgbClr>
              </a:gs>
            </a:gsLst>
            <a:lin ang="162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 kern="0">
              <a:solidFill>
                <a:prstClr val="white"/>
              </a:solidFill>
              <a:latin typeface="Calibri Light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63103" y="0"/>
            <a:ext cx="10956131" cy="523365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457165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331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495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66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spcAft>
                <a:spcPts val="600"/>
              </a:spcAft>
            </a:pPr>
            <a:r>
              <a:rPr lang="en-ZA" sz="3200" kern="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PERFORMANCE INDICATOR NOT ACHIEVED:</a:t>
            </a:r>
          </a:p>
          <a:p>
            <a:pPr>
              <a:spcAft>
                <a:spcPts val="600"/>
              </a:spcAft>
            </a:pPr>
            <a:r>
              <a:rPr lang="en-US" sz="2400" kern="0" dirty="0">
                <a:solidFill>
                  <a:schemeClr val="bg1"/>
                </a:solidFill>
                <a:latin typeface="Arial Black" panose="020B0A04020102020204" pitchFamily="34" charset="0"/>
              </a:rPr>
              <a:t>Percentage of inmates who escaped from Correctional Facilities </a:t>
            </a:r>
          </a:p>
          <a:p>
            <a:endParaRPr lang="en-ZA" sz="3200" kern="0" dirty="0" smtClean="0">
              <a:solidFill>
                <a:schemeClr val="bg1"/>
              </a:solidFill>
              <a:latin typeface="Arial Black" panose="020B0A04020102020204" pitchFamily="34" charset="0"/>
            </a:endParaRPr>
          </a:p>
          <a:p>
            <a:endParaRPr lang="en-GB" sz="3200" kern="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03200" y="1663700"/>
            <a:ext cx="10007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800" b="1" kern="0" dirty="0" smtClean="0">
                <a:solidFill>
                  <a:prstClr val="black"/>
                </a:solidFill>
              </a:rPr>
              <a:t>1. REGIONAL </a:t>
            </a:r>
            <a:r>
              <a:rPr lang="en-GB" sz="1800" b="1" kern="0" dirty="0">
                <a:solidFill>
                  <a:prstClr val="black"/>
                </a:solidFill>
              </a:rPr>
              <a:t>TARGET VERSUS PERFORMANCE FOR 4</a:t>
            </a:r>
            <a:r>
              <a:rPr lang="en-GB" sz="1800" b="1" kern="0" baseline="30000" dirty="0">
                <a:solidFill>
                  <a:prstClr val="black"/>
                </a:solidFill>
              </a:rPr>
              <a:t>th</a:t>
            </a:r>
            <a:r>
              <a:rPr lang="en-GB" sz="1800" b="1" kern="0" dirty="0">
                <a:solidFill>
                  <a:prstClr val="black"/>
                </a:solidFill>
              </a:rPr>
              <a:t> QUARTER (2020/2021) </a:t>
            </a:r>
            <a:endParaRPr lang="en-ZA" sz="1800" b="1" kern="0" dirty="0">
              <a:solidFill>
                <a:prstClr val="black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-103872" y="350520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800" b="1" kern="0" dirty="0">
                <a:solidFill>
                  <a:prstClr val="black"/>
                </a:solidFill>
              </a:rPr>
              <a:t>     2. SOURCE OF </a:t>
            </a:r>
            <a:r>
              <a:rPr lang="en-GB" sz="1800" b="1" kern="0" dirty="0" smtClean="0">
                <a:solidFill>
                  <a:prstClr val="black"/>
                </a:solidFill>
              </a:rPr>
              <a:t>UNDER-ACHIEVEMENT AT MANAGEMENT AREA LEVEL</a:t>
            </a:r>
            <a:endParaRPr lang="en-ZA" sz="1800" b="1" kern="0" dirty="0">
              <a:solidFill>
                <a:prstClr val="black"/>
              </a:solidFill>
            </a:endParaRP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6762919"/>
              </p:ext>
            </p:extLst>
          </p:nvPr>
        </p:nvGraphicFramePr>
        <p:xfrm>
          <a:off x="266700" y="2058644"/>
          <a:ext cx="11772899" cy="802374"/>
        </p:xfrm>
        <a:graphic>
          <a:graphicData uri="http://schemas.openxmlformats.org/drawingml/2006/table">
            <a:tbl>
              <a:tblPr firstRow="1" bandRow="1"/>
              <a:tblGrid>
                <a:gridCol w="1028700">
                  <a:extLst>
                    <a:ext uri="{9D8B030D-6E8A-4147-A177-3AD203B41FA5}">
                      <a16:colId xmlns:a16="http://schemas.microsoft.com/office/drawing/2014/main" xmlns="" val="3171785473"/>
                    </a:ext>
                  </a:extLst>
                </a:gridCol>
                <a:gridCol w="1143000">
                  <a:extLst>
                    <a:ext uri="{9D8B030D-6E8A-4147-A177-3AD203B41FA5}">
                      <a16:colId xmlns:a16="http://schemas.microsoft.com/office/drawing/2014/main" xmlns="" val="3307568538"/>
                    </a:ext>
                  </a:extLst>
                </a:gridCol>
                <a:gridCol w="1637179">
                  <a:extLst>
                    <a:ext uri="{9D8B030D-6E8A-4147-A177-3AD203B41FA5}">
                      <a16:colId xmlns:a16="http://schemas.microsoft.com/office/drawing/2014/main" xmlns="" val="3177246977"/>
                    </a:ext>
                  </a:extLst>
                </a:gridCol>
                <a:gridCol w="1231153">
                  <a:extLst>
                    <a:ext uri="{9D8B030D-6E8A-4147-A177-3AD203B41FA5}">
                      <a16:colId xmlns:a16="http://schemas.microsoft.com/office/drawing/2014/main" xmlns="" val="1905890460"/>
                    </a:ext>
                  </a:extLst>
                </a:gridCol>
                <a:gridCol w="1500468">
                  <a:extLst>
                    <a:ext uri="{9D8B030D-6E8A-4147-A177-3AD203B41FA5}">
                      <a16:colId xmlns:a16="http://schemas.microsoft.com/office/drawing/2014/main" xmlns="" val="551651354"/>
                    </a:ext>
                  </a:extLst>
                </a:gridCol>
                <a:gridCol w="1192679">
                  <a:extLst>
                    <a:ext uri="{9D8B030D-6E8A-4147-A177-3AD203B41FA5}">
                      <a16:colId xmlns:a16="http://schemas.microsoft.com/office/drawing/2014/main" xmlns="" val="106908959"/>
                    </a:ext>
                  </a:extLst>
                </a:gridCol>
                <a:gridCol w="1448921">
                  <a:extLst>
                    <a:ext uri="{9D8B030D-6E8A-4147-A177-3AD203B41FA5}">
                      <a16:colId xmlns:a16="http://schemas.microsoft.com/office/drawing/2014/main" xmlns="" val="2307743238"/>
                    </a:ext>
                  </a:extLst>
                </a:gridCol>
                <a:gridCol w="1066800">
                  <a:extLst>
                    <a:ext uri="{9D8B030D-6E8A-4147-A177-3AD203B41FA5}">
                      <a16:colId xmlns:a16="http://schemas.microsoft.com/office/drawing/2014/main" xmlns="" val="2723634297"/>
                    </a:ext>
                  </a:extLst>
                </a:gridCol>
                <a:gridCol w="1523999">
                  <a:extLst>
                    <a:ext uri="{9D8B030D-6E8A-4147-A177-3AD203B41FA5}">
                      <a16:colId xmlns:a16="http://schemas.microsoft.com/office/drawing/2014/main" xmlns="" val="971921"/>
                    </a:ext>
                  </a:extLst>
                </a:gridCol>
              </a:tblGrid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REGION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E1918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JANUARY</a:t>
                      </a:r>
                      <a:r>
                        <a:rPr lang="en-ZA" sz="1100" baseline="0" dirty="0" smtClean="0">
                          <a:solidFill>
                            <a:schemeClr val="bg1"/>
                          </a:solidFill>
                        </a:rPr>
                        <a:t> 2021 </a:t>
                      </a:r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TARGET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E1918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JANUARY PERFORMANCE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E1918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FEBRUARY 2021 TARGET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E1918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FEBRUARY</a:t>
                      </a:r>
                      <a:r>
                        <a:rPr lang="en-ZA" sz="1100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PERFORMANCE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E1918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MARCH 2021 TARGET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E1918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MARCH PERFORMANCE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E1918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Q4</a:t>
                      </a:r>
                      <a:r>
                        <a:rPr lang="en-ZA" sz="1100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TARGET: 2020-2021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E1918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PERFORMANCE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E191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08647457"/>
                  </a:ext>
                </a:extLst>
              </a:tr>
              <a:tr h="375654">
                <a:tc>
                  <a:txBody>
                    <a:bodyPr/>
                    <a:lstStyle/>
                    <a:p>
                      <a:r>
                        <a:rPr lang="en-ZA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GAUTENG</a:t>
                      </a:r>
                      <a:endParaRPr lang="en-ZA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ctr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ZA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0,033%</a:t>
                      </a: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b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12/33396</a:t>
                      </a:r>
                      <a:r>
                        <a:rPr lang="en-US" sz="1200" b="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b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0.036%</a:t>
                      </a: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ctr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ZA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0,033%</a:t>
                      </a: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12/33374</a:t>
                      </a:r>
                      <a:r>
                        <a:rPr lang="en-US" sz="1200" b="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b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0.036%</a:t>
                      </a: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ctr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ZA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0,033%</a:t>
                      </a: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12/33011</a:t>
                      </a:r>
                      <a:r>
                        <a:rPr lang="en-US" sz="1200" b="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</a:t>
                      </a:r>
                      <a:r>
                        <a:rPr lang="en-US" sz="1200" b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0.036%</a:t>
                      </a: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ctr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ZA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0,033%</a:t>
                      </a: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12/33011</a:t>
                      </a:r>
                      <a:r>
                        <a:rPr lang="en-US" sz="1200" b="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</a:t>
                      </a:r>
                      <a:r>
                        <a:rPr lang="en-US" sz="1200" b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0.036%</a:t>
                      </a: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96501867"/>
                  </a:ext>
                </a:extLst>
              </a:tr>
            </a:tbl>
          </a:graphicData>
        </a:graphic>
      </p:graphicFrame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9757226"/>
              </p:ext>
            </p:extLst>
          </p:nvPr>
        </p:nvGraphicFramePr>
        <p:xfrm>
          <a:off x="203200" y="4121743"/>
          <a:ext cx="11658600" cy="1798320"/>
        </p:xfrm>
        <a:graphic>
          <a:graphicData uri="http://schemas.openxmlformats.org/drawingml/2006/table">
            <a:tbl>
              <a:tblPr firstRow="1" bandRow="1"/>
              <a:tblGrid>
                <a:gridCol w="1320800">
                  <a:extLst>
                    <a:ext uri="{9D8B030D-6E8A-4147-A177-3AD203B41FA5}">
                      <a16:colId xmlns:a16="http://schemas.microsoft.com/office/drawing/2014/main" xmlns="" val="3171785473"/>
                    </a:ext>
                  </a:extLst>
                </a:gridCol>
                <a:gridCol w="1143000">
                  <a:extLst>
                    <a:ext uri="{9D8B030D-6E8A-4147-A177-3AD203B41FA5}">
                      <a16:colId xmlns:a16="http://schemas.microsoft.com/office/drawing/2014/main" xmlns="" val="3307568538"/>
                    </a:ext>
                  </a:extLst>
                </a:gridCol>
                <a:gridCol w="1422400">
                  <a:extLst>
                    <a:ext uri="{9D8B030D-6E8A-4147-A177-3AD203B41FA5}">
                      <a16:colId xmlns:a16="http://schemas.microsoft.com/office/drawing/2014/main" xmlns="" val="3177246977"/>
                    </a:ext>
                  </a:extLst>
                </a:gridCol>
                <a:gridCol w="1320800">
                  <a:extLst>
                    <a:ext uri="{9D8B030D-6E8A-4147-A177-3AD203B41FA5}">
                      <a16:colId xmlns:a16="http://schemas.microsoft.com/office/drawing/2014/main" xmlns="" val="1905890460"/>
                    </a:ext>
                  </a:extLst>
                </a:gridCol>
                <a:gridCol w="1422400">
                  <a:extLst>
                    <a:ext uri="{9D8B030D-6E8A-4147-A177-3AD203B41FA5}">
                      <a16:colId xmlns:a16="http://schemas.microsoft.com/office/drawing/2014/main" xmlns="" val="551651354"/>
                    </a:ext>
                  </a:extLst>
                </a:gridCol>
                <a:gridCol w="1143000">
                  <a:extLst>
                    <a:ext uri="{9D8B030D-6E8A-4147-A177-3AD203B41FA5}">
                      <a16:colId xmlns:a16="http://schemas.microsoft.com/office/drawing/2014/main" xmlns="" val="106908959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xmlns="" val="2307743238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xmlns="" val="2723634297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xmlns="" val="971921"/>
                    </a:ext>
                  </a:extLst>
                </a:gridCol>
              </a:tblGrid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MANAGEMENT AREA</a:t>
                      </a:r>
                      <a:endParaRPr lang="en-ZA" sz="11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JANUARY</a:t>
                      </a:r>
                      <a:r>
                        <a:rPr lang="en-ZA" sz="1100" baseline="0" dirty="0" smtClean="0">
                          <a:solidFill>
                            <a:schemeClr val="bg1"/>
                          </a:solidFill>
                        </a:rPr>
                        <a:t> 2021 </a:t>
                      </a:r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TARGET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JANUARY PERFORMANCE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FEBRUARY 2021</a:t>
                      </a:r>
                      <a:br>
                        <a:rPr lang="en-ZA" sz="1100" dirty="0" smtClean="0">
                          <a:solidFill>
                            <a:schemeClr val="bg1"/>
                          </a:solidFill>
                        </a:rPr>
                      </a:br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TARGET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FEBRUARY</a:t>
                      </a:r>
                      <a:r>
                        <a:rPr lang="en-ZA" sz="1100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PERFORMANCE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MARCH 2021 TARGET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MARCH PERFORMANCE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Q4</a:t>
                      </a:r>
                      <a:r>
                        <a:rPr lang="en-ZA" sz="1100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TARGET: 2020-2021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PERFORMANCE</a:t>
                      </a:r>
                      <a:endParaRPr lang="en-ZA" sz="11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08647457"/>
                  </a:ext>
                </a:extLst>
              </a:tr>
              <a:tr h="375654">
                <a:tc>
                  <a:txBody>
                    <a:bodyPr/>
                    <a:lstStyle/>
                    <a:p>
                      <a:r>
                        <a:rPr lang="en-ZA" sz="1200" b="1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BAVIAANSPOORT</a:t>
                      </a:r>
                      <a:endParaRPr lang="en-ZA" sz="1200" b="1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ctr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ZA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0,033%</a:t>
                      </a: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3/1600 @ 0.188%</a:t>
                      </a:r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ctr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ZA" sz="1200" b="1" i="0" u="none" strike="noStrike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0,033%</a:t>
                      </a:r>
                      <a:endParaRPr lang="en-ZA" sz="1200" b="1" i="0" u="none" strike="noStrike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3/1621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0.185%</a:t>
                      </a:r>
                    </a:p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ctr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ZA" sz="1200" b="1" i="0" u="none" strike="noStrike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0,033%</a:t>
                      </a:r>
                      <a:endParaRPr lang="en-ZA" sz="1200" b="1" i="0" u="none" strike="noStrike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ZA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3/1655</a:t>
                      </a:r>
                      <a:r>
                        <a:rPr lang="en-ZA" sz="12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ZA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0.181%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ctr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ZA" sz="1200" b="1" i="0" u="none" strike="noStrike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0,033%</a:t>
                      </a:r>
                      <a:endParaRPr lang="en-ZA" sz="1200" b="1" i="0" u="none" strike="noStrike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ZA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3/1655</a:t>
                      </a:r>
                      <a:r>
                        <a:rPr lang="en-ZA" sz="12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ZA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0.181%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96501867"/>
                  </a:ext>
                </a:extLst>
              </a:tr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KMII</a:t>
                      </a:r>
                      <a:r>
                        <a:rPr lang="en-US" sz="1200" b="1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ctr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ZA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0,033%</a:t>
                      </a: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6/7200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0.083%</a:t>
                      </a:r>
                    </a:p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ctr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ZA" sz="1200" b="1" i="0" u="none" strike="noStrike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0,033%</a:t>
                      </a:r>
                      <a:endParaRPr lang="en-ZA" sz="1200" b="1" i="0" u="none" strike="noStrike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6/7101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0.084%</a:t>
                      </a:r>
                    </a:p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ctr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ZA" sz="1200" b="1" i="0" u="none" strike="noStrike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0,033%</a:t>
                      </a:r>
                      <a:endParaRPr lang="en-ZA" sz="1200" b="1" i="0" u="none" strike="noStrike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ZA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6/7041</a:t>
                      </a:r>
                      <a:r>
                        <a:rPr lang="en-ZA" sz="12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ZA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0.085%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ctr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ZA" sz="1200" b="1" i="0" u="none" strike="noStrike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0,033%</a:t>
                      </a:r>
                      <a:endParaRPr lang="en-ZA" sz="1200" b="1" i="0" u="none" strike="noStrike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ZA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6/7041</a:t>
                      </a:r>
                      <a:r>
                        <a:rPr lang="en-ZA" sz="12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ZA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0.085%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50242310"/>
                  </a:ext>
                </a:extLst>
              </a:tr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LEEUWKOP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ctr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ZA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0,033%</a:t>
                      </a: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3/3496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0.086%</a:t>
                      </a:r>
                    </a:p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ctr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ZA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0,033%</a:t>
                      </a: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3/3502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0.086%</a:t>
                      </a:r>
                    </a:p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ctr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ZA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0,033%</a:t>
                      </a: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ZA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3/3544</a:t>
                      </a:r>
                      <a:r>
                        <a:rPr lang="en-ZA" sz="12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ZA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0.085%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ctr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ZA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0,033%</a:t>
                      </a: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ZA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3/3544</a:t>
                      </a:r>
                      <a:r>
                        <a:rPr lang="en-ZA" sz="12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ZA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0.085%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41869314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90066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Top Corners Rounded 60">
            <a:extLst>
              <a:ext uri="{FF2B5EF4-FFF2-40B4-BE49-F238E27FC236}">
                <a16:creationId xmlns:a16="http://schemas.microsoft.com/office/drawing/2014/main" xmlns="" id="{935013CF-ED1D-4C99-9BBC-342742B95A80}"/>
              </a:ext>
            </a:extLst>
          </p:cNvPr>
          <p:cNvSpPr/>
          <p:nvPr/>
        </p:nvSpPr>
        <p:spPr>
          <a:xfrm rot="5400000">
            <a:off x="4821169" y="-4804500"/>
            <a:ext cx="1440000" cy="11049000"/>
          </a:xfrm>
          <a:prstGeom prst="round2SameRect">
            <a:avLst>
              <a:gd name="adj1" fmla="val 23278"/>
              <a:gd name="adj2" fmla="val 0"/>
            </a:avLst>
          </a:prstGeom>
          <a:gradFill flip="none" rotWithShape="1">
            <a:gsLst>
              <a:gs pos="100000">
                <a:srgbClr val="00CC99">
                  <a:alpha val="67000"/>
                  <a:lumMod val="92000"/>
                </a:srgbClr>
              </a:gs>
              <a:gs pos="30000">
                <a:srgbClr val="006600">
                  <a:alpha val="75000"/>
                </a:srgbClr>
              </a:gs>
              <a:gs pos="59000">
                <a:srgbClr val="009900">
                  <a:alpha val="71000"/>
                </a:srgbClr>
              </a:gs>
            </a:gsLst>
            <a:lin ang="162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 kern="0">
              <a:solidFill>
                <a:prstClr val="white"/>
              </a:solidFill>
              <a:latin typeface="Calibri Ligh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-228600" y="1673596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800" b="1" kern="0" dirty="0">
                <a:solidFill>
                  <a:prstClr val="black"/>
                </a:solidFill>
              </a:rPr>
              <a:t>     </a:t>
            </a:r>
            <a:r>
              <a:rPr lang="en-GB" sz="1800" b="1" kern="0" dirty="0" smtClean="0">
                <a:solidFill>
                  <a:prstClr val="black"/>
                </a:solidFill>
              </a:rPr>
              <a:t>3. </a:t>
            </a:r>
            <a:r>
              <a:rPr lang="en-GB" sz="1800" b="1" kern="0" dirty="0">
                <a:solidFill>
                  <a:prstClr val="black"/>
                </a:solidFill>
              </a:rPr>
              <a:t>SOURCE OF </a:t>
            </a:r>
            <a:r>
              <a:rPr lang="en-GB" sz="1800" b="1" kern="0" dirty="0" smtClean="0">
                <a:solidFill>
                  <a:prstClr val="black"/>
                </a:solidFill>
              </a:rPr>
              <a:t>UNDER-ACHIEVEMENT AT CORRECTIONAL CENTRE LEVEL</a:t>
            </a:r>
            <a:endParaRPr lang="en-ZA" sz="1800" b="1" kern="0" dirty="0">
              <a:solidFill>
                <a:prstClr val="black"/>
              </a:solidFill>
            </a:endParaRP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9059025"/>
              </p:ext>
            </p:extLst>
          </p:nvPr>
        </p:nvGraphicFramePr>
        <p:xfrm>
          <a:off x="215900" y="2042928"/>
          <a:ext cx="11518899" cy="3453765"/>
        </p:xfrm>
        <a:graphic>
          <a:graphicData uri="http://schemas.openxmlformats.org/drawingml/2006/table">
            <a:tbl>
              <a:tblPr firstRow="1" bandRow="1"/>
              <a:tblGrid>
                <a:gridCol w="1645557">
                  <a:extLst>
                    <a:ext uri="{9D8B030D-6E8A-4147-A177-3AD203B41FA5}">
                      <a16:colId xmlns:a16="http://schemas.microsoft.com/office/drawing/2014/main" xmlns="" val="3171785473"/>
                    </a:ext>
                  </a:extLst>
                </a:gridCol>
                <a:gridCol w="1645557">
                  <a:extLst>
                    <a:ext uri="{9D8B030D-6E8A-4147-A177-3AD203B41FA5}">
                      <a16:colId xmlns:a16="http://schemas.microsoft.com/office/drawing/2014/main" xmlns="" val="3307568538"/>
                    </a:ext>
                  </a:extLst>
                </a:gridCol>
                <a:gridCol w="1645557">
                  <a:extLst>
                    <a:ext uri="{9D8B030D-6E8A-4147-A177-3AD203B41FA5}">
                      <a16:colId xmlns:a16="http://schemas.microsoft.com/office/drawing/2014/main" xmlns="" val="3177246977"/>
                    </a:ext>
                  </a:extLst>
                </a:gridCol>
                <a:gridCol w="1645557">
                  <a:extLst>
                    <a:ext uri="{9D8B030D-6E8A-4147-A177-3AD203B41FA5}">
                      <a16:colId xmlns:a16="http://schemas.microsoft.com/office/drawing/2014/main" xmlns="" val="1905890460"/>
                    </a:ext>
                  </a:extLst>
                </a:gridCol>
                <a:gridCol w="1583872">
                  <a:extLst>
                    <a:ext uri="{9D8B030D-6E8A-4147-A177-3AD203B41FA5}">
                      <a16:colId xmlns:a16="http://schemas.microsoft.com/office/drawing/2014/main" xmlns="" val="551651354"/>
                    </a:ext>
                  </a:extLst>
                </a:gridCol>
                <a:gridCol w="1707242">
                  <a:extLst>
                    <a:ext uri="{9D8B030D-6E8A-4147-A177-3AD203B41FA5}">
                      <a16:colId xmlns:a16="http://schemas.microsoft.com/office/drawing/2014/main" xmlns="" val="106908959"/>
                    </a:ext>
                  </a:extLst>
                </a:gridCol>
                <a:gridCol w="1645557">
                  <a:extLst>
                    <a:ext uri="{9D8B030D-6E8A-4147-A177-3AD203B41FA5}">
                      <a16:colId xmlns:a16="http://schemas.microsoft.com/office/drawing/2014/main" xmlns="" val="2307743238"/>
                    </a:ext>
                  </a:extLst>
                </a:gridCol>
              </a:tblGrid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Q4 TARGET 2020/21</a:t>
                      </a:r>
                      <a:endParaRPr lang="en-US" sz="12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QUARTER 4</a:t>
                      </a:r>
                      <a:br>
                        <a:rPr lang="en-US" sz="12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</a:br>
                      <a:r>
                        <a:rPr lang="en-US" sz="12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PERFORMANCE</a:t>
                      </a:r>
                      <a:endParaRPr lang="en-US" sz="12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MANAGEMENT AREAS THAT CONTRIBUTED TOWARDS UNDER-ACHIEVEMENT 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CORRECTIONAL CENTRE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REASONS FOR UNDER</a:t>
                      </a:r>
                    </a:p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PERFORMANCE</a:t>
                      </a:r>
                      <a:endParaRPr lang="en-US" sz="11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91438" marR="91438" marT="45724" marB="45724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ROOT CAUSES</a:t>
                      </a:r>
                      <a:endParaRPr lang="en-US" sz="11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91438" marR="91438" marT="45724" marB="45724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ASSOCIATED RISKS </a:t>
                      </a:r>
                      <a:endParaRPr lang="en-ZA" sz="11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91438" marR="91438" marT="45724" marB="45724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08647457"/>
                  </a:ext>
                </a:extLst>
              </a:tr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ctr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ZA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0,033%</a:t>
                      </a: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ZA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3/867</a:t>
                      </a:r>
                      <a:r>
                        <a:rPr lang="en-ZA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@ </a:t>
                      </a:r>
                      <a:r>
                        <a:rPr lang="en-ZA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0.346%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b="0" dirty="0" smtClean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BAVIAANSPOORT</a:t>
                      </a:r>
                      <a:endParaRPr lang="en-US" sz="1200" b="0" dirty="0">
                        <a:solidFill>
                          <a:schemeClr val="tx1"/>
                        </a:solidFill>
                        <a:latin typeface="+mn-lt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b="0" dirty="0" smtClean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Medium CC</a:t>
                      </a:r>
                      <a:endParaRPr lang="en-US" sz="1200" b="0" dirty="0">
                        <a:solidFill>
                          <a:schemeClr val="tx1"/>
                        </a:solidFill>
                        <a:latin typeface="+mn-lt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rowSpan="7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Non compliance with Escape</a:t>
                      </a:r>
                      <a:r>
                        <a:rPr lang="en-US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Prevention Plan and Departmental policies </a:t>
                      </a:r>
                      <a:endParaRPr lang="en-US" sz="12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  <a:p>
                      <a:pPr algn="l"/>
                      <a:endParaRPr lang="en-US" sz="120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rowSpan="7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indent="0" algn="l">
                        <a:buFont typeface="Wingdings" panose="05000000000000000000" pitchFamily="2" charset="2"/>
                        <a:buNone/>
                      </a:pPr>
                      <a:r>
                        <a:rPr lang="en-US" sz="1200" b="0" dirty="0" smtClean="0">
                          <a:solidFill>
                            <a:schemeClr val="tx2"/>
                          </a:solidFill>
                          <a:latin typeface="+mn-lt"/>
                          <a:cs typeface="Calibri" panose="020F0502020204030204" pitchFamily="34" charset="0"/>
                        </a:rPr>
                        <a:t>Non adherence to departmental regulations</a:t>
                      </a:r>
                    </a:p>
                    <a:p>
                      <a:pPr marL="0" indent="0" algn="l">
                        <a:buFont typeface="Wingdings" panose="05000000000000000000" pitchFamily="2" charset="2"/>
                        <a:buNone/>
                      </a:pPr>
                      <a:endParaRPr lang="en-US" sz="1200" b="0" dirty="0" smtClean="0">
                        <a:solidFill>
                          <a:schemeClr val="tx2"/>
                        </a:solidFill>
                        <a:latin typeface="+mn-lt"/>
                        <a:cs typeface="Calibri" panose="020F0502020204030204" pitchFamily="34" charset="0"/>
                      </a:endParaRPr>
                    </a:p>
                    <a:p>
                      <a:pPr marL="0" indent="0" algn="l">
                        <a:buFont typeface="Wingdings" panose="05000000000000000000" pitchFamily="2" charset="2"/>
                        <a:buNone/>
                      </a:pPr>
                      <a:r>
                        <a:rPr lang="en-US" sz="1200" b="0" dirty="0" smtClean="0">
                          <a:solidFill>
                            <a:schemeClr val="tx2"/>
                          </a:solidFill>
                          <a:latin typeface="+mn-lt"/>
                          <a:cs typeface="Calibri" panose="020F0502020204030204" pitchFamily="34" charset="0"/>
                        </a:rPr>
                        <a:t>No or poor searching of inmates and personnel at access control areas</a:t>
                      </a:r>
                    </a:p>
                    <a:p>
                      <a:pPr marL="0" indent="0" algn="l">
                        <a:buFont typeface="Wingdings" panose="05000000000000000000" pitchFamily="2" charset="2"/>
                        <a:buNone/>
                      </a:pPr>
                      <a:endParaRPr lang="en-US" sz="1200" b="0" dirty="0" smtClean="0">
                        <a:solidFill>
                          <a:schemeClr val="tx2"/>
                        </a:solidFill>
                        <a:latin typeface="+mn-lt"/>
                        <a:cs typeface="Calibri" panose="020F0502020204030204" pitchFamily="34" charset="0"/>
                      </a:endParaRPr>
                    </a:p>
                    <a:p>
                      <a:pPr marL="0" indent="0" algn="l">
                        <a:buFont typeface="Wingdings" panose="05000000000000000000" pitchFamily="2" charset="2"/>
                        <a:buNone/>
                      </a:pPr>
                      <a:r>
                        <a:rPr lang="en-US" sz="1200" b="0" dirty="0" smtClean="0">
                          <a:solidFill>
                            <a:schemeClr val="tx2"/>
                          </a:solidFill>
                          <a:latin typeface="+mn-lt"/>
                          <a:cs typeface="Calibri" panose="020F0502020204030204" pitchFamily="34" charset="0"/>
                        </a:rPr>
                        <a:t>No or poor searching of cells</a:t>
                      </a:r>
                    </a:p>
                    <a:p>
                      <a:pPr marL="0" indent="0" algn="l">
                        <a:buFont typeface="Wingdings" panose="05000000000000000000" pitchFamily="2" charset="2"/>
                        <a:buNone/>
                      </a:pPr>
                      <a:endParaRPr lang="en-US" sz="1200" b="0" dirty="0" smtClean="0">
                        <a:solidFill>
                          <a:schemeClr val="tx2"/>
                        </a:solidFill>
                        <a:latin typeface="+mn-lt"/>
                        <a:cs typeface="Calibri" panose="020F0502020204030204" pitchFamily="34" charset="0"/>
                      </a:endParaRPr>
                    </a:p>
                    <a:p>
                      <a:pPr marL="0" indent="0" algn="l">
                        <a:buFont typeface="Wingdings" panose="05000000000000000000" pitchFamily="2" charset="2"/>
                        <a:buNone/>
                      </a:pPr>
                      <a:r>
                        <a:rPr lang="en-US" sz="1200" b="0" dirty="0" smtClean="0">
                          <a:solidFill>
                            <a:schemeClr val="tx2"/>
                          </a:solidFill>
                          <a:latin typeface="+mn-lt"/>
                          <a:cs typeface="Calibri" panose="020F0502020204030204" pitchFamily="34" charset="0"/>
                        </a:rPr>
                        <a:t>Dilapidated infrastructure</a:t>
                      </a:r>
                    </a:p>
                    <a:p>
                      <a:pPr algn="l"/>
                      <a:endParaRPr lang="en-US" sz="120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rowSpan="7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"/>
                          <a:cs typeface=""/>
                        </a:rPr>
                        <a:t>Risk of conducting criminal activity outside the prison </a:t>
                      </a:r>
                    </a:p>
                    <a:p>
                      <a:pPr marL="0" marR="0" lvl="0" indent="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"/>
                          <a:cs typeface=""/>
                        </a:rPr>
                        <a:t>Undermine</a:t>
                      </a:r>
                      <a:r>
                        <a:rPr lang="en-US" sz="1200" b="0" i="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"/>
                          <a:cs typeface=""/>
                        </a:rPr>
                        <a:t> the Departmental policy and directives as well as the escape prevention strategy </a:t>
                      </a:r>
                      <a:endParaRPr lang="en-US" sz="12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+mn-lt"/>
                        <a:ea typeface=""/>
                        <a:cs typeface=""/>
                      </a:endParaRPr>
                    </a:p>
                    <a:p>
                      <a:pPr algn="l"/>
                      <a:endParaRPr lang="en-US" sz="120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96501867"/>
                  </a:ext>
                </a:extLst>
              </a:tr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ctr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ZA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0,033%</a:t>
                      </a: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ZA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4/3006</a:t>
                      </a:r>
                      <a:r>
                        <a:rPr lang="en-ZA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@ </a:t>
                      </a:r>
                      <a:r>
                        <a:rPr lang="en-ZA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0.133%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b="0" dirty="0" smtClean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KM</a:t>
                      </a:r>
                      <a:r>
                        <a:rPr lang="en-US" sz="1200" b="0" baseline="0" dirty="0" smtClean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 II</a:t>
                      </a:r>
                      <a:endParaRPr lang="en-US" sz="1200" b="0" dirty="0">
                        <a:solidFill>
                          <a:schemeClr val="tx1"/>
                        </a:solidFill>
                        <a:latin typeface="+mn-lt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b="0" dirty="0" smtClean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Local RD</a:t>
                      </a:r>
                      <a:r>
                        <a:rPr lang="en-US" sz="1200" b="0" baseline="0" dirty="0" smtClean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 Facility</a:t>
                      </a:r>
                      <a:endParaRPr lang="en-US" sz="1200" b="0" dirty="0">
                        <a:solidFill>
                          <a:schemeClr val="tx1"/>
                        </a:solidFill>
                        <a:latin typeface="+mn-lt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50242310"/>
                  </a:ext>
                </a:extLst>
              </a:tr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ctr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ZA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Calibri" panose="020F0502020204030204" pitchFamily="34" charset="0"/>
                        </a:rPr>
                        <a:t>0,033%</a:t>
                      </a: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latin typeface="+mn-lt"/>
                        </a:rPr>
                        <a:t>2/2026</a:t>
                      </a:r>
                      <a:r>
                        <a:rPr lang="en-US" sz="1200" baseline="0" dirty="0" smtClean="0">
                          <a:latin typeface="+mn-lt"/>
                        </a:rPr>
                        <a:t> @ </a:t>
                      </a:r>
                      <a:r>
                        <a:rPr lang="en-US" sz="1200" dirty="0" smtClean="0">
                          <a:latin typeface="+mn-lt"/>
                        </a:rPr>
                        <a:t>0.099%</a:t>
                      </a:r>
                    </a:p>
                    <a:p>
                      <a:endParaRPr lang="en-US" sz="1200" dirty="0">
                        <a:latin typeface="+mn-lt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KM II</a:t>
                      </a:r>
                      <a:endParaRPr lang="en-US" sz="1200" dirty="0"/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baseline="0" dirty="0" smtClean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Central CC</a:t>
                      </a:r>
                      <a:endParaRPr lang="en-US" sz="1200" b="0" dirty="0" smtClean="0">
                        <a:solidFill>
                          <a:schemeClr val="tx1"/>
                        </a:solidFill>
                        <a:latin typeface="+mn-lt"/>
                        <a:cs typeface="Calibri" panose="020F0502020204030204" pitchFamily="34" charset="0"/>
                      </a:endParaRPr>
                    </a:p>
                    <a:p>
                      <a:endParaRPr lang="en-US" sz="1200" dirty="0"/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418693148"/>
                  </a:ext>
                </a:extLst>
              </a:tr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ctr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ZA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0,033%</a:t>
                      </a: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ZA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3/3419 @ 0.088%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b="0" dirty="0" smtClean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LEEUWKOP</a:t>
                      </a:r>
                      <a:endParaRPr lang="en-US" sz="1200" b="0" dirty="0">
                        <a:solidFill>
                          <a:schemeClr val="tx1"/>
                        </a:solidFill>
                        <a:latin typeface="+mn-lt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b="0" dirty="0" smtClean="0">
                          <a:solidFill>
                            <a:schemeClr val="tx1"/>
                          </a:solidFill>
                          <a:latin typeface="+mn-lt"/>
                          <a:cs typeface="Calibri" panose="020F0502020204030204" pitchFamily="34" charset="0"/>
                        </a:rPr>
                        <a:t>Medium A</a:t>
                      </a:r>
                      <a:endParaRPr lang="en-US" sz="1200" b="0" dirty="0">
                        <a:solidFill>
                          <a:schemeClr val="tx1"/>
                        </a:solidFill>
                        <a:latin typeface="+mn-lt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94879642"/>
                  </a:ext>
                </a:extLst>
              </a:tr>
              <a:tr h="37565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</a:tr>
              <a:tr h="37565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</a:tr>
              <a:tr h="37565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</a:tr>
            </a:tbl>
          </a:graphicData>
        </a:graphic>
      </p:graphicFrame>
      <p:sp>
        <p:nvSpPr>
          <p:cNvPr id="13" name="Title 1"/>
          <p:cNvSpPr txBox="1">
            <a:spLocks/>
          </p:cNvSpPr>
          <p:nvPr/>
        </p:nvSpPr>
        <p:spPr>
          <a:xfrm>
            <a:off x="29369" y="56775"/>
            <a:ext cx="10956131" cy="523365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457165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331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495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66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spcAft>
                <a:spcPts val="600"/>
              </a:spcAft>
            </a:pPr>
            <a:r>
              <a:rPr lang="en-ZA" sz="3200" kern="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PERFORMANCE INDICATOR NOT ACHIEVED:</a:t>
            </a:r>
          </a:p>
          <a:p>
            <a:pPr>
              <a:spcAft>
                <a:spcPts val="600"/>
              </a:spcAft>
            </a:pPr>
            <a:r>
              <a:rPr lang="en-US" sz="2400" kern="0" dirty="0">
                <a:solidFill>
                  <a:schemeClr val="bg1"/>
                </a:solidFill>
                <a:latin typeface="Arial Black" panose="020B0A04020102020204" pitchFamily="34" charset="0"/>
              </a:rPr>
              <a:t>Percentage of inmates who escaped from Correctional Facilities </a:t>
            </a:r>
            <a:endParaRPr lang="en-ZA" sz="3200" kern="0" dirty="0" smtClean="0">
              <a:solidFill>
                <a:schemeClr val="bg1"/>
              </a:solidFill>
              <a:latin typeface="Arial Black" panose="020B0A04020102020204" pitchFamily="34" charset="0"/>
            </a:endParaRPr>
          </a:p>
          <a:p>
            <a:endParaRPr lang="en-GB" sz="3200" kern="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9572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Top Corners Rounded 60">
            <a:extLst>
              <a:ext uri="{FF2B5EF4-FFF2-40B4-BE49-F238E27FC236}">
                <a16:creationId xmlns:a16="http://schemas.microsoft.com/office/drawing/2014/main" xmlns="" id="{935013CF-ED1D-4C99-9BBC-342742B95A80}"/>
              </a:ext>
            </a:extLst>
          </p:cNvPr>
          <p:cNvSpPr/>
          <p:nvPr/>
        </p:nvSpPr>
        <p:spPr>
          <a:xfrm rot="5400000">
            <a:off x="4821169" y="-4804500"/>
            <a:ext cx="1440000" cy="11049000"/>
          </a:xfrm>
          <a:prstGeom prst="round2SameRect">
            <a:avLst>
              <a:gd name="adj1" fmla="val 23278"/>
              <a:gd name="adj2" fmla="val 0"/>
            </a:avLst>
          </a:prstGeom>
          <a:gradFill flip="none" rotWithShape="1">
            <a:gsLst>
              <a:gs pos="100000">
                <a:srgbClr val="00CC99">
                  <a:alpha val="67000"/>
                  <a:lumMod val="92000"/>
                </a:srgbClr>
              </a:gs>
              <a:gs pos="30000">
                <a:srgbClr val="006600">
                  <a:alpha val="75000"/>
                </a:srgbClr>
              </a:gs>
              <a:gs pos="59000">
                <a:srgbClr val="009900">
                  <a:alpha val="71000"/>
                </a:srgbClr>
              </a:gs>
            </a:gsLst>
            <a:lin ang="162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 kern="0">
              <a:solidFill>
                <a:prstClr val="white"/>
              </a:solidFill>
              <a:latin typeface="Calibri Ligh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-228600" y="1673596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800" b="1" kern="0" dirty="0">
                <a:solidFill>
                  <a:prstClr val="black"/>
                </a:solidFill>
              </a:rPr>
              <a:t>     </a:t>
            </a:r>
            <a:r>
              <a:rPr lang="en-GB" sz="1800" b="1" kern="0" dirty="0" smtClean="0">
                <a:solidFill>
                  <a:prstClr val="black"/>
                </a:solidFill>
              </a:rPr>
              <a:t>4. PROJECT PLAN TO ADDRESS UNDER PERFORMANCE</a:t>
            </a:r>
            <a:endParaRPr lang="en-ZA" sz="1800" b="1" kern="0" dirty="0">
              <a:solidFill>
                <a:prstClr val="black"/>
              </a:solidFill>
            </a:endParaRP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9165135"/>
              </p:ext>
            </p:extLst>
          </p:nvPr>
        </p:nvGraphicFramePr>
        <p:xfrm>
          <a:off x="215900" y="2042928"/>
          <a:ext cx="11671302" cy="3901440"/>
        </p:xfrm>
        <a:graphic>
          <a:graphicData uri="http://schemas.openxmlformats.org/drawingml/2006/table">
            <a:tbl>
              <a:tblPr firstRow="1" bandRow="1"/>
              <a:tblGrid>
                <a:gridCol w="1945217">
                  <a:extLst>
                    <a:ext uri="{9D8B030D-6E8A-4147-A177-3AD203B41FA5}">
                      <a16:colId xmlns:a16="http://schemas.microsoft.com/office/drawing/2014/main" xmlns="" val="3171785473"/>
                    </a:ext>
                  </a:extLst>
                </a:gridCol>
                <a:gridCol w="1945217">
                  <a:extLst>
                    <a:ext uri="{9D8B030D-6E8A-4147-A177-3AD203B41FA5}">
                      <a16:colId xmlns:a16="http://schemas.microsoft.com/office/drawing/2014/main" xmlns="" val="3307568538"/>
                    </a:ext>
                  </a:extLst>
                </a:gridCol>
                <a:gridCol w="1945217">
                  <a:extLst>
                    <a:ext uri="{9D8B030D-6E8A-4147-A177-3AD203B41FA5}">
                      <a16:colId xmlns:a16="http://schemas.microsoft.com/office/drawing/2014/main" xmlns="" val="3177246977"/>
                    </a:ext>
                  </a:extLst>
                </a:gridCol>
                <a:gridCol w="2025649">
                  <a:extLst>
                    <a:ext uri="{9D8B030D-6E8A-4147-A177-3AD203B41FA5}">
                      <a16:colId xmlns:a16="http://schemas.microsoft.com/office/drawing/2014/main" xmlns="" val="1905890460"/>
                    </a:ext>
                  </a:extLst>
                </a:gridCol>
                <a:gridCol w="1864785">
                  <a:extLst>
                    <a:ext uri="{9D8B030D-6E8A-4147-A177-3AD203B41FA5}">
                      <a16:colId xmlns:a16="http://schemas.microsoft.com/office/drawing/2014/main" xmlns="" val="551651354"/>
                    </a:ext>
                  </a:extLst>
                </a:gridCol>
                <a:gridCol w="1945217">
                  <a:extLst>
                    <a:ext uri="{9D8B030D-6E8A-4147-A177-3AD203B41FA5}">
                      <a16:colId xmlns:a16="http://schemas.microsoft.com/office/drawing/2014/main" xmlns="" val="106908959"/>
                    </a:ext>
                  </a:extLst>
                </a:gridCol>
              </a:tblGrid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MANAGEMENT AREA</a:t>
                      </a:r>
                      <a:endParaRPr lang="en-US" sz="14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26C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CORRECTIONAL CENTRE</a:t>
                      </a:r>
                      <a:endParaRPr lang="en-US" sz="14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26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ACTIVITY / ACTIVITIES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26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RESPONSIBILITY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26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TIME FRAME</a:t>
                      </a:r>
                      <a:endParaRPr lang="en-US" sz="14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91438" marR="91438" marT="45724" marB="45724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26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PROGRESS</a:t>
                      </a:r>
                      <a:endParaRPr lang="en-US" sz="14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91438" marR="91438" marT="45724" marB="45724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26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08647457"/>
                  </a:ext>
                </a:extLst>
              </a:tr>
              <a:tr h="375654">
                <a:tc>
                  <a:txBody>
                    <a:bodyPr/>
                    <a:lstStyle/>
                    <a:p>
                      <a:r>
                        <a:rPr lang="en-ZA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BSPOORT</a:t>
                      </a:r>
                      <a:endParaRPr lang="en-ZA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b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Medium CC</a:t>
                      </a:r>
                      <a:endParaRPr lang="en-US" sz="120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rowSpan="4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en-GB" sz="1200" dirty="0" smtClean="0"/>
                        <a:t>Intensify the implementation of the escape prevention plan</a:t>
                      </a:r>
                    </a:p>
                    <a:p>
                      <a:endParaRPr lang="en-GB" sz="1200" dirty="0" smtClean="0"/>
                    </a:p>
                    <a:p>
                      <a:r>
                        <a:rPr lang="en-GB" sz="1200" dirty="0" smtClean="0"/>
                        <a:t>Ensure that sufficient personnel is deployed in Units that are high risk</a:t>
                      </a:r>
                    </a:p>
                    <a:p>
                      <a:endParaRPr lang="en-GB" sz="1200" dirty="0" smtClean="0"/>
                    </a:p>
                    <a:p>
                      <a:r>
                        <a:rPr lang="en-GB" sz="1200" dirty="0" smtClean="0"/>
                        <a:t>Improve on security intelligence in the units.</a:t>
                      </a:r>
                    </a:p>
                    <a:p>
                      <a:r>
                        <a:rPr lang="en-GB" sz="1200" dirty="0" smtClean="0"/>
                        <a:t>Intensify searching operations.</a:t>
                      </a:r>
                    </a:p>
                    <a:p>
                      <a:endParaRPr lang="en-GB" sz="1200" dirty="0" smtClean="0"/>
                    </a:p>
                    <a:p>
                      <a:r>
                        <a:rPr lang="en-GB" sz="1200" dirty="0" smtClean="0"/>
                        <a:t>Intensify night duty visits by senior managers</a:t>
                      </a:r>
                    </a:p>
                    <a:p>
                      <a:pPr algn="l"/>
                      <a:endParaRPr lang="en-US" sz="1200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Ensure implementation of the different recovery plans</a:t>
                      </a:r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rowSpan="4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Area Commissioners</a:t>
                      </a:r>
                    </a:p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Area Coordinator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Corrections</a:t>
                      </a:r>
                    </a:p>
                    <a:p>
                      <a:pPr algn="ctr"/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Heads of Correctional Centre</a:t>
                      </a:r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rowSpan="4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Continuously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rowSpan="4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 stabilization</a:t>
                      </a:r>
                      <a:r>
                        <a:rPr lang="en-US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plan was developed to address challenges at the management areas.</a:t>
                      </a:r>
                    </a:p>
                    <a:p>
                      <a:pPr marL="0" marR="0" indent="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0" marR="0" indent="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An escape prevention plan has been implemented and continuously monitored.</a:t>
                      </a:r>
                    </a:p>
                    <a:p>
                      <a:pPr marL="0" marR="0" indent="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There</a:t>
                      </a:r>
                      <a:r>
                        <a:rPr lang="en-US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has been no incidents of escapes in the last quarter .</a:t>
                      </a:r>
                      <a:endParaRPr lang="en-US" sz="12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96501867"/>
                  </a:ext>
                </a:extLst>
              </a:tr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KM II</a:t>
                      </a:r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b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Local RD</a:t>
                      </a:r>
                      <a:r>
                        <a:rPr lang="en-US" sz="1200" b="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Facility</a:t>
                      </a: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50242310"/>
                  </a:ext>
                </a:extLst>
              </a:tr>
              <a:tr h="37565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KM II</a:t>
                      </a:r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Central CC</a:t>
                      </a:r>
                      <a:endParaRPr lang="en-US" sz="1200" b="0" dirty="0" smtClean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 algn="l"/>
                      <a:endParaRPr lang="en-US" sz="120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LWKOP</a:t>
                      </a:r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b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Medium A</a:t>
                      </a:r>
                      <a:endParaRPr lang="en-US" sz="120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418693148"/>
                  </a:ext>
                </a:extLst>
              </a:tr>
            </a:tbl>
          </a:graphicData>
        </a:graphic>
      </p:graphicFrame>
      <p:sp>
        <p:nvSpPr>
          <p:cNvPr id="13" name="Title 1"/>
          <p:cNvSpPr txBox="1">
            <a:spLocks/>
          </p:cNvSpPr>
          <p:nvPr/>
        </p:nvSpPr>
        <p:spPr>
          <a:xfrm>
            <a:off x="29369" y="56775"/>
            <a:ext cx="10956131" cy="523365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457165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331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495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66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spcAft>
                <a:spcPts val="600"/>
              </a:spcAft>
            </a:pPr>
            <a:r>
              <a:rPr lang="en-ZA" sz="3200" kern="0" dirty="0" smtClean="0">
                <a:solidFill>
                  <a:srgbClr val="FFFFFF"/>
                </a:solidFill>
                <a:latin typeface="Arial Black" panose="020B0A04020102020204" pitchFamily="34" charset="0"/>
              </a:rPr>
              <a:t>PLAN TO ADDRESS UNDER PERFORMANCE:</a:t>
            </a:r>
          </a:p>
          <a:p>
            <a:pPr>
              <a:spcAft>
                <a:spcPts val="600"/>
              </a:spcAft>
            </a:pPr>
            <a:r>
              <a:rPr lang="en-US" sz="2400" kern="0" dirty="0">
                <a:solidFill>
                  <a:srgbClr val="FFFFFF"/>
                </a:solidFill>
                <a:latin typeface="Arial Black" panose="020B0A04020102020204" pitchFamily="34" charset="0"/>
              </a:rPr>
              <a:t>Percentage of inmates who escaped from Correctional Facilities </a:t>
            </a:r>
            <a:endParaRPr lang="en-ZA" sz="3200" kern="0" dirty="0" smtClean="0">
              <a:solidFill>
                <a:srgbClr val="FFFFFF"/>
              </a:solidFill>
              <a:latin typeface="Arial Black" panose="020B0A04020102020204" pitchFamily="34" charset="0"/>
            </a:endParaRPr>
          </a:p>
          <a:p>
            <a:endParaRPr lang="en-GB" sz="3200" kern="0" dirty="0">
              <a:solidFill>
                <a:srgbClr val="FFFFFF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7075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Top Corners Rounded 60">
            <a:extLst>
              <a:ext uri="{FF2B5EF4-FFF2-40B4-BE49-F238E27FC236}">
                <a16:creationId xmlns:a16="http://schemas.microsoft.com/office/drawing/2014/main" xmlns="" id="{935013CF-ED1D-4C99-9BBC-342742B95A80}"/>
              </a:ext>
            </a:extLst>
          </p:cNvPr>
          <p:cNvSpPr/>
          <p:nvPr/>
        </p:nvSpPr>
        <p:spPr>
          <a:xfrm rot="5400000">
            <a:off x="5422435" y="-5405767"/>
            <a:ext cx="1440000" cy="12251533"/>
          </a:xfrm>
          <a:prstGeom prst="round2SameRect">
            <a:avLst>
              <a:gd name="adj1" fmla="val 23278"/>
              <a:gd name="adj2" fmla="val 0"/>
            </a:avLst>
          </a:prstGeom>
          <a:gradFill flip="none" rotWithShape="1">
            <a:gsLst>
              <a:gs pos="100000">
                <a:srgbClr val="00CC99">
                  <a:alpha val="67000"/>
                  <a:lumMod val="92000"/>
                </a:srgbClr>
              </a:gs>
              <a:gs pos="30000">
                <a:srgbClr val="006600">
                  <a:alpha val="75000"/>
                </a:srgbClr>
              </a:gs>
              <a:gs pos="59000">
                <a:srgbClr val="009900">
                  <a:alpha val="71000"/>
                </a:srgbClr>
              </a:gs>
            </a:gsLst>
            <a:lin ang="162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 kern="0">
              <a:solidFill>
                <a:prstClr val="white"/>
              </a:solidFill>
              <a:latin typeface="Calibri Light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63103" y="0"/>
            <a:ext cx="10956131" cy="523365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457165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331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495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66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spcAft>
                <a:spcPts val="600"/>
              </a:spcAft>
            </a:pPr>
            <a:r>
              <a:rPr lang="en-ZA" sz="3200" kern="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PERFORMANCE INDICATOR NOT ACHIEVED:</a:t>
            </a:r>
          </a:p>
          <a:p>
            <a:pPr>
              <a:spcAft>
                <a:spcPts val="600"/>
              </a:spcAft>
            </a:pPr>
            <a:r>
              <a:rPr lang="en-US" sz="2400" kern="0" dirty="0">
                <a:solidFill>
                  <a:schemeClr val="bg1"/>
                </a:solidFill>
                <a:latin typeface="Arial Black" panose="020B0A04020102020204" pitchFamily="34" charset="0"/>
              </a:rPr>
              <a:t>Percentage of inmates injured as a result of reported assaults in Correctional Facilities </a:t>
            </a:r>
            <a:endParaRPr lang="en-GB" sz="3200" kern="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8600" y="1528985"/>
            <a:ext cx="1196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800" b="1" kern="0" dirty="0">
                <a:solidFill>
                  <a:prstClr val="black"/>
                </a:solidFill>
              </a:rPr>
              <a:t>1. REGIONAL TARGET VERSUS PERFORMANCE FOR 4</a:t>
            </a:r>
            <a:r>
              <a:rPr lang="en-GB" sz="1800" b="1" kern="0" baseline="30000" dirty="0">
                <a:solidFill>
                  <a:prstClr val="black"/>
                </a:solidFill>
              </a:rPr>
              <a:t>th</a:t>
            </a:r>
            <a:r>
              <a:rPr lang="en-GB" sz="1800" b="1" kern="0" dirty="0">
                <a:solidFill>
                  <a:prstClr val="black"/>
                </a:solidFill>
              </a:rPr>
              <a:t> QUARTER </a:t>
            </a:r>
            <a:r>
              <a:rPr lang="en-GB" sz="1800" b="1" kern="0" dirty="0" smtClean="0">
                <a:solidFill>
                  <a:prstClr val="black"/>
                </a:solidFill>
              </a:rPr>
              <a:t>(2020/2021</a:t>
            </a:r>
            <a:r>
              <a:rPr lang="en-GB" sz="1800" b="1" kern="0" dirty="0">
                <a:solidFill>
                  <a:prstClr val="black"/>
                </a:solidFill>
              </a:rPr>
              <a:t>) </a:t>
            </a:r>
            <a:endParaRPr lang="en-ZA" sz="1800" b="1" kern="0" dirty="0">
              <a:solidFill>
                <a:prstClr val="black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668" y="3031051"/>
            <a:ext cx="11798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800" b="1" kern="0" dirty="0">
                <a:solidFill>
                  <a:prstClr val="black"/>
                </a:solidFill>
              </a:rPr>
              <a:t>     2. SOURCE OF </a:t>
            </a:r>
            <a:r>
              <a:rPr lang="en-GB" sz="1800" b="1" kern="0" dirty="0" smtClean="0">
                <a:solidFill>
                  <a:prstClr val="black"/>
                </a:solidFill>
              </a:rPr>
              <a:t>UNDER-ACHIEVEMENT AT MANAGEMENT AREA LEVEL</a:t>
            </a:r>
            <a:endParaRPr lang="en-ZA" sz="1800" b="1" kern="0" dirty="0">
              <a:solidFill>
                <a:prstClr val="black"/>
              </a:solidFill>
            </a:endParaRP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1668912"/>
              </p:ext>
            </p:extLst>
          </p:nvPr>
        </p:nvGraphicFramePr>
        <p:xfrm>
          <a:off x="206190" y="1898317"/>
          <a:ext cx="11833406" cy="1051560"/>
        </p:xfrm>
        <a:graphic>
          <a:graphicData uri="http://schemas.openxmlformats.org/drawingml/2006/table">
            <a:tbl>
              <a:tblPr firstRow="1" bandRow="1"/>
              <a:tblGrid>
                <a:gridCol w="1013010">
                  <a:extLst>
                    <a:ext uri="{9D8B030D-6E8A-4147-A177-3AD203B41FA5}">
                      <a16:colId xmlns:a16="http://schemas.microsoft.com/office/drawing/2014/main" xmlns="" val="3171785473"/>
                    </a:ext>
                  </a:extLst>
                </a:gridCol>
                <a:gridCol w="1143000"/>
                <a:gridCol w="1600200"/>
                <a:gridCol w="1143000"/>
                <a:gridCol w="1600200"/>
                <a:gridCol w="1143000"/>
                <a:gridCol w="1676400"/>
                <a:gridCol w="914400">
                  <a:extLst>
                    <a:ext uri="{9D8B030D-6E8A-4147-A177-3AD203B41FA5}">
                      <a16:colId xmlns:a16="http://schemas.microsoft.com/office/drawing/2014/main" xmlns="" val="106908959"/>
                    </a:ext>
                  </a:extLst>
                </a:gridCol>
                <a:gridCol w="1600196">
                  <a:extLst>
                    <a:ext uri="{9D8B030D-6E8A-4147-A177-3AD203B41FA5}">
                      <a16:colId xmlns:a16="http://schemas.microsoft.com/office/drawing/2014/main" xmlns="" val="2307743238"/>
                    </a:ext>
                  </a:extLst>
                </a:gridCol>
              </a:tblGrid>
              <a:tr h="315119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REGION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E1918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JANUARY</a:t>
                      </a:r>
                      <a:r>
                        <a:rPr lang="en-ZA" sz="1100" baseline="0" dirty="0" smtClean="0">
                          <a:solidFill>
                            <a:schemeClr val="bg1"/>
                          </a:solidFill>
                        </a:rPr>
                        <a:t> 2021 </a:t>
                      </a:r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TARGET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E1918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JANUARY PERFORMANCE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E1918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FEBRUARY 2021 TARGET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E1918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FEBRUARY</a:t>
                      </a:r>
                      <a:r>
                        <a:rPr lang="en-ZA" sz="1100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PERFORMANCE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E1918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MARCH 2021 TARGET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E1918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MARCH PERFORMANCE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E1918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Q4</a:t>
                      </a:r>
                      <a:r>
                        <a:rPr lang="en-ZA" sz="1100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TARGET: 2020-2021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E1918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PERFORMANCE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E191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08647457"/>
                  </a:ext>
                </a:extLst>
              </a:tr>
              <a:tr h="444874">
                <a:tc>
                  <a:txBody>
                    <a:bodyPr/>
                    <a:lstStyle/>
                    <a:p>
                      <a:r>
                        <a:rPr lang="en-ZA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GAUTENG</a:t>
                      </a:r>
                      <a:endParaRPr lang="en-ZA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ctr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ZA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4.65%</a:t>
                      </a: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1369/33396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4.10%</a:t>
                      </a:r>
                    </a:p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ctr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ZA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4.65%</a:t>
                      </a: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1469/33374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4.40%</a:t>
                      </a:r>
                    </a:p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ctr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ZA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4.65%</a:t>
                      </a: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>
                        <a:tabLst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1598/33011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4.84%</a:t>
                      </a: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ctr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ZA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4.65%</a:t>
                      </a: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>
                        <a:tabLst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1598/33011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4.84%</a:t>
                      </a: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96501867"/>
                  </a:ext>
                </a:extLst>
              </a:tr>
            </a:tbl>
          </a:graphicData>
        </a:graphic>
      </p:graphicFrame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7896050"/>
              </p:ext>
            </p:extLst>
          </p:nvPr>
        </p:nvGraphicFramePr>
        <p:xfrm>
          <a:off x="259976" y="3505200"/>
          <a:ext cx="11810997" cy="2423160"/>
        </p:xfrm>
        <a:graphic>
          <a:graphicData uri="http://schemas.openxmlformats.org/drawingml/2006/table">
            <a:tbl>
              <a:tblPr firstRow="1" bandRow="1"/>
              <a:tblGrid>
                <a:gridCol w="1340224">
                  <a:extLst>
                    <a:ext uri="{9D8B030D-6E8A-4147-A177-3AD203B41FA5}">
                      <a16:colId xmlns:a16="http://schemas.microsoft.com/office/drawing/2014/main" xmlns="" val="3171785473"/>
                    </a:ext>
                  </a:extLst>
                </a:gridCol>
                <a:gridCol w="1143000">
                  <a:extLst>
                    <a:ext uri="{9D8B030D-6E8A-4147-A177-3AD203B41FA5}">
                      <a16:colId xmlns:a16="http://schemas.microsoft.com/office/drawing/2014/main" xmlns="" val="3307568538"/>
                    </a:ext>
                  </a:extLst>
                </a:gridCol>
                <a:gridCol w="1447800">
                  <a:extLst>
                    <a:ext uri="{9D8B030D-6E8A-4147-A177-3AD203B41FA5}">
                      <a16:colId xmlns:a16="http://schemas.microsoft.com/office/drawing/2014/main" xmlns="" val="3177246977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xmlns="" val="1905890460"/>
                    </a:ext>
                  </a:extLst>
                </a:gridCol>
                <a:gridCol w="1447800">
                  <a:extLst>
                    <a:ext uri="{9D8B030D-6E8A-4147-A177-3AD203B41FA5}">
                      <a16:colId xmlns:a16="http://schemas.microsoft.com/office/drawing/2014/main" xmlns="" val="551651354"/>
                    </a:ext>
                  </a:extLst>
                </a:gridCol>
                <a:gridCol w="990600">
                  <a:extLst>
                    <a:ext uri="{9D8B030D-6E8A-4147-A177-3AD203B41FA5}">
                      <a16:colId xmlns:a16="http://schemas.microsoft.com/office/drawing/2014/main" xmlns="" val="106908959"/>
                    </a:ext>
                  </a:extLst>
                </a:gridCol>
                <a:gridCol w="1521507">
                  <a:extLst>
                    <a:ext uri="{9D8B030D-6E8A-4147-A177-3AD203B41FA5}">
                      <a16:colId xmlns:a16="http://schemas.microsoft.com/office/drawing/2014/main" xmlns="" val="2307743238"/>
                    </a:ext>
                  </a:extLst>
                </a:gridCol>
                <a:gridCol w="1100669">
                  <a:extLst>
                    <a:ext uri="{9D8B030D-6E8A-4147-A177-3AD203B41FA5}">
                      <a16:colId xmlns:a16="http://schemas.microsoft.com/office/drawing/2014/main" xmlns="" val="2723634297"/>
                    </a:ext>
                  </a:extLst>
                </a:gridCol>
                <a:gridCol w="1523997">
                  <a:extLst>
                    <a:ext uri="{9D8B030D-6E8A-4147-A177-3AD203B41FA5}">
                      <a16:colId xmlns:a16="http://schemas.microsoft.com/office/drawing/2014/main" xmlns="" val="971921"/>
                    </a:ext>
                  </a:extLst>
                </a:gridCol>
              </a:tblGrid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MANAGEMENT AREA</a:t>
                      </a:r>
                      <a:endParaRPr lang="en-ZA" sz="11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JANUARY</a:t>
                      </a:r>
                      <a:r>
                        <a:rPr lang="en-ZA" sz="1100" baseline="0" dirty="0" smtClean="0">
                          <a:solidFill>
                            <a:schemeClr val="bg1"/>
                          </a:solidFill>
                        </a:rPr>
                        <a:t> 2021 </a:t>
                      </a:r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TARGET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JANUARY PERFORMANCE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FEBRUARY 2021  TARGET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FEBRUARY</a:t>
                      </a:r>
                      <a:r>
                        <a:rPr lang="en-ZA" sz="1100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PERFORMANCE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MARCH 2021 TARGET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MARCH PERFORMANCE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Q4</a:t>
                      </a:r>
                      <a:r>
                        <a:rPr lang="en-ZA" sz="1100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TARGET: 2020-2021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PERFORMANCE</a:t>
                      </a:r>
                      <a:endParaRPr lang="en-ZA" sz="11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08647457"/>
                  </a:ext>
                </a:extLst>
              </a:tr>
              <a:tr h="375654">
                <a:tc>
                  <a:txBody>
                    <a:bodyPr/>
                    <a:lstStyle/>
                    <a:p>
                      <a:r>
                        <a:rPr lang="en-ZA" sz="1200" b="1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BAVIAANSPOORT</a:t>
                      </a:r>
                      <a:endParaRPr lang="en-ZA" sz="1200" b="1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ctr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ZA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4.65%</a:t>
                      </a: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106/1600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6.63%</a:t>
                      </a:r>
                    </a:p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ctr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ZA" sz="1200" b="1" i="0" u="none" strike="noStrike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4.65%</a:t>
                      </a:r>
                      <a:endParaRPr lang="en-ZA" sz="1200" b="1" i="0" u="none" strike="noStrike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120/1621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7.40%</a:t>
                      </a:r>
                    </a:p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ctr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ZA" sz="1200" b="1" i="0" u="none" strike="noStrike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4.65%</a:t>
                      </a:r>
                      <a:endParaRPr lang="en-ZA" sz="1200" b="1" i="0" u="none" strike="noStrike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137/1655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8.28%</a:t>
                      </a:r>
                    </a:p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ctr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ZA" sz="1200" b="1" i="0" u="none" strike="noStrike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4.65%</a:t>
                      </a:r>
                      <a:endParaRPr lang="en-ZA" sz="1200" b="1" i="0" u="none" strike="noStrike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137/1655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8.28%</a:t>
                      </a: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96501867"/>
                  </a:ext>
                </a:extLst>
              </a:tr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BOKSBURG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ctr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ZA" sz="1200" b="1" i="0" u="none" strike="noStrike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4.65%</a:t>
                      </a:r>
                      <a:endParaRPr lang="en-ZA" sz="1200" b="1" i="0" u="none" strike="noStrike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indent="0"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174/3261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5.34%</a:t>
                      </a: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ctr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ZA" sz="1200" b="1" i="0" u="none" strike="noStrike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4.65%</a:t>
                      </a:r>
                      <a:endParaRPr lang="en-ZA" sz="1200" b="1" i="0" u="none" strike="noStrike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177/3237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5.47%</a:t>
                      </a:r>
                    </a:p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ctr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ZA" sz="1200" b="1" i="0" u="none" strike="noStrike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4.65%</a:t>
                      </a:r>
                      <a:endParaRPr lang="en-ZA" sz="1200" b="1" i="0" u="none" strike="noStrike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186/3155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5.90%</a:t>
                      </a:r>
                    </a:p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ctr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ZA" sz="1200" b="1" i="0" u="none" strike="noStrike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4.65%</a:t>
                      </a:r>
                      <a:endParaRPr lang="en-ZA" sz="1200" b="1" i="0" u="none" strike="noStrike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186/3155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5.90%</a:t>
                      </a: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50242310"/>
                  </a:ext>
                </a:extLst>
              </a:tr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KRUGERSDORP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ctr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ZA" sz="1200" b="1" i="0" u="none" strike="noStrike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4.65%</a:t>
                      </a:r>
                      <a:endParaRPr lang="en-ZA" sz="1200" b="1" i="0" u="none" strike="noStrike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128\2628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4.87%</a:t>
                      </a:r>
                    </a:p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ctr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ZA" sz="1200" b="1" i="0" u="none" strike="noStrike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4.65%</a:t>
                      </a:r>
                      <a:endParaRPr lang="en-ZA" sz="1200" b="1" i="0" u="none" strike="noStrike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138/2732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5.05%</a:t>
                      </a:r>
                    </a:p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ctr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ZA" sz="1200" b="1" i="0" u="none" strike="noStrike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4.65%</a:t>
                      </a:r>
                      <a:endParaRPr lang="en-ZA" sz="1200" b="1" i="0" u="none" strike="noStrike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"/>
                          <a:cs typeface="Calibri" panose="020F0502020204030204" pitchFamily="34" charset="0"/>
                        </a:rPr>
                        <a:t>160/2548</a:t>
                      </a:r>
                      <a:r>
                        <a:rPr lang="en-US" sz="1200" b="0" kern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"/>
                          <a:cs typeface="Calibri" panose="020F0502020204030204" pitchFamily="34" charset="0"/>
                        </a:rPr>
                        <a:t> @</a:t>
                      </a:r>
                      <a:r>
                        <a:rPr lang="en-US" sz="1200" b="0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"/>
                          <a:cs typeface="Calibri" panose="020F0502020204030204" pitchFamily="34" charset="0"/>
                        </a:rPr>
                        <a:t>6.28%</a:t>
                      </a:r>
                    </a:p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ctr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ZA" sz="1200" b="1" i="0" u="none" strike="noStrike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4.65%</a:t>
                      </a:r>
                      <a:endParaRPr lang="en-ZA" sz="1200" b="1" i="0" u="none" strike="noStrike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"/>
                          <a:cs typeface="Calibri" panose="020F0502020204030204" pitchFamily="34" charset="0"/>
                        </a:rPr>
                        <a:t>160/2548</a:t>
                      </a:r>
                      <a:r>
                        <a:rPr lang="en-US" sz="1200" b="0" kern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"/>
                          <a:cs typeface="Calibri" panose="020F0502020204030204" pitchFamily="34" charset="0"/>
                        </a:rPr>
                        <a:t> @</a:t>
                      </a:r>
                      <a:r>
                        <a:rPr lang="en-US" sz="1200" b="0" kern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"/>
                          <a:cs typeface="Calibri" panose="020F0502020204030204" pitchFamily="34" charset="0"/>
                        </a:rPr>
                        <a:t>6.28%</a:t>
                      </a: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418693148"/>
                  </a:ext>
                </a:extLst>
              </a:tr>
              <a:tr h="37565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LEEUWKOP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ZA" sz="1200" b="1" i="0" u="none" strike="noStrike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4.65%</a:t>
                      </a:r>
                      <a:endParaRPr lang="en-ZA" sz="1200" b="1" i="0" u="none" strike="noStrike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214/3496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6.12%</a:t>
                      </a:r>
                    </a:p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ZA" sz="1200" b="1" i="0" u="none" strike="noStrike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4.65%</a:t>
                      </a:r>
                      <a:endParaRPr lang="en-ZA" sz="1200" b="1" i="0" u="none" strike="noStrike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221/3502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6.31%</a:t>
                      </a:r>
                    </a:p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ZA" sz="1200" b="1" i="0" u="none" strike="noStrike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4.65%</a:t>
                      </a:r>
                      <a:endParaRPr lang="en-ZA" sz="1200" b="1" i="0" u="none" strike="noStrike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229/3544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6.46%</a:t>
                      </a:r>
                    </a:p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ZA" sz="1200" b="1" i="0" u="none" strike="noStrike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4.65%</a:t>
                      </a:r>
                      <a:endParaRPr lang="en-ZA" sz="1200" b="1" i="0" u="none" strike="noStrike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229/3544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@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6.46%</a:t>
                      </a: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12473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  <p:tag name="THINKCELLSTATEDONOTDELETE" val="7xKqHXCsmEqpYS9D3W9JOA"/>
</p:tagLst>
</file>

<file path=ppt/theme/theme1.xml><?xml version="1.0" encoding="utf-8"?>
<a:theme xmlns:a="http://schemas.openxmlformats.org/drawingml/2006/main" name="3_Blank">
  <a:themeElements>
    <a:clrScheme name="Blank 1">
      <a:dk1>
        <a:srgbClr val="000000"/>
      </a:dk1>
      <a:lt1>
        <a:srgbClr val="FFFFFF"/>
      </a:lt1>
      <a:dk2>
        <a:srgbClr val="000000"/>
      </a:dk2>
      <a:lt2>
        <a:srgbClr val="7D0900"/>
      </a:lt2>
      <a:accent1>
        <a:srgbClr val="808080"/>
      </a:accent1>
      <a:accent2>
        <a:srgbClr val="A0A0A0"/>
      </a:accent2>
      <a:accent3>
        <a:srgbClr val="FFFFFF"/>
      </a:accent3>
      <a:accent4>
        <a:srgbClr val="000000"/>
      </a:accent4>
      <a:accent5>
        <a:srgbClr val="C0C0C0"/>
      </a:accent5>
      <a:accent6>
        <a:srgbClr val="919191"/>
      </a:accent6>
      <a:hlink>
        <a:srgbClr val="B9B9B9"/>
      </a:hlink>
      <a:folHlink>
        <a:srgbClr val="DCDCDC"/>
      </a:folHlink>
    </a:clrScheme>
    <a:fontScheme name="Blank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72000" tIns="72000" rIns="72000" bIns="7200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90000"/>
          </a:lnSpc>
          <a:spcBef>
            <a:spcPct val="50000"/>
          </a:spcBef>
          <a:spcAft>
            <a:spcPct val="0"/>
          </a:spcAft>
          <a:buClr>
            <a:schemeClr val="bg2"/>
          </a:buClr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72000" tIns="72000" rIns="72000" bIns="7200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90000"/>
          </a:lnSpc>
          <a:spcBef>
            <a:spcPct val="50000"/>
          </a:spcBef>
          <a:spcAft>
            <a:spcPct val="0"/>
          </a:spcAft>
          <a:buClr>
            <a:schemeClr val="bg2"/>
          </a:buClr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Blank 1">
        <a:dk1>
          <a:srgbClr val="000000"/>
        </a:dk1>
        <a:lt1>
          <a:srgbClr val="FFFFFF"/>
        </a:lt1>
        <a:dk2>
          <a:srgbClr val="000000"/>
        </a:dk2>
        <a:lt2>
          <a:srgbClr val="7D0900"/>
        </a:lt2>
        <a:accent1>
          <a:srgbClr val="808080"/>
        </a:accent1>
        <a:accent2>
          <a:srgbClr val="A0A0A0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919191"/>
        </a:accent6>
        <a:hlink>
          <a:srgbClr val="B9B9B9"/>
        </a:hlink>
        <a:folHlink>
          <a:srgbClr val="DCDCD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Custom 9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AFABAB"/>
      </a:accent1>
      <a:accent2>
        <a:srgbClr val="E2583D"/>
      </a:accent2>
      <a:accent3>
        <a:srgbClr val="78D2D2"/>
      </a:accent3>
      <a:accent4>
        <a:srgbClr val="3B3939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onsolas-Verdana">
      <a:majorFont>
        <a:latin typeface="Consolas" panose="020B0609020204030204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Verdana" panose="020B060403050404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37312</TotalTime>
  <Words>4029</Words>
  <Application>Microsoft Office PowerPoint</Application>
  <PresentationFormat>Widescreen</PresentationFormat>
  <Paragraphs>1112</Paragraphs>
  <Slides>36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0</vt:i4>
      </vt:variant>
      <vt:variant>
        <vt:lpstr>Slide Titles</vt:lpstr>
      </vt:variant>
      <vt:variant>
        <vt:i4>36</vt:i4>
      </vt:variant>
    </vt:vector>
  </HeadingPairs>
  <TitlesOfParts>
    <vt:vector size="47" baseType="lpstr">
      <vt:lpstr>Arial Unicode MS</vt:lpstr>
      <vt:lpstr>Arial</vt:lpstr>
      <vt:lpstr>Arial Black</vt:lpstr>
      <vt:lpstr>Calibri</vt:lpstr>
      <vt:lpstr>Calibri Light</vt:lpstr>
      <vt:lpstr>Century Gothic</vt:lpstr>
      <vt:lpstr>Consolas</vt:lpstr>
      <vt:lpstr>Verdana</vt:lpstr>
      <vt:lpstr>Wingdings</vt:lpstr>
      <vt:lpstr>3_Blank</vt:lpstr>
      <vt:lpstr>Office Theme</vt:lpstr>
      <vt:lpstr>PowerPoint Presentation</vt:lpstr>
      <vt:lpstr>PowerPoint Presentation</vt:lpstr>
      <vt:lpstr>PURPOSE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SUMMARY OF IMPROVEMENTS FOR Q4</vt:lpstr>
      <vt:lpstr>SUMMARY OF IMPROVEMENTS FOR Q4</vt:lpstr>
      <vt:lpstr>SUMMARY OF IMPROVEMENTS FOR Q4</vt:lpstr>
      <vt:lpstr>PowerPoint Presentation</vt:lpstr>
    </vt:vector>
  </TitlesOfParts>
  <Company>Acer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high level vision will be developed which will determine the required operating model…  Scope will include all core elements of DCS</dc:title>
  <dc:creator>Rowan Smyth</dc:creator>
  <cp:lastModifiedBy>Sonyane, Veronica</cp:lastModifiedBy>
  <cp:revision>4164</cp:revision>
  <cp:lastPrinted>2021-02-09T08:05:00Z</cp:lastPrinted>
  <dcterms:created xsi:type="dcterms:W3CDTF">2011-05-16T12:44:01Z</dcterms:created>
  <dcterms:modified xsi:type="dcterms:W3CDTF">2021-05-09T15:32:51Z</dcterms:modified>
</cp:coreProperties>
</file>