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814" r:id="rId1"/>
    <p:sldMasterId id="2147483855" r:id="rId2"/>
  </p:sldMasterIdLst>
  <p:notesMasterIdLst>
    <p:notesMasterId r:id="rId38"/>
  </p:notesMasterIdLst>
  <p:handoutMasterIdLst>
    <p:handoutMasterId r:id="rId39"/>
  </p:handoutMasterIdLst>
  <p:sldIdLst>
    <p:sldId id="943" r:id="rId3"/>
    <p:sldId id="1044" r:id="rId4"/>
    <p:sldId id="1037" r:id="rId5"/>
    <p:sldId id="1095" r:id="rId6"/>
    <p:sldId id="1097" r:id="rId7"/>
    <p:sldId id="1096" r:id="rId8"/>
    <p:sldId id="1098" r:id="rId9"/>
    <p:sldId id="1099" r:id="rId10"/>
    <p:sldId id="1048" r:id="rId11"/>
    <p:sldId id="1066" r:id="rId12"/>
    <p:sldId id="1081" r:id="rId13"/>
    <p:sldId id="1083" r:id="rId14"/>
    <p:sldId id="1073" r:id="rId15"/>
    <p:sldId id="1053" r:id="rId16"/>
    <p:sldId id="1038" r:id="rId17"/>
    <p:sldId id="1045" r:id="rId18"/>
    <p:sldId id="1077" r:id="rId19"/>
    <p:sldId id="1082" r:id="rId20"/>
    <p:sldId id="1080" r:id="rId21"/>
    <p:sldId id="1049" r:id="rId22"/>
    <p:sldId id="1046" r:id="rId23"/>
    <p:sldId id="1100" r:id="rId24"/>
    <p:sldId id="1094" r:id="rId25"/>
    <p:sldId id="1050" r:id="rId26"/>
    <p:sldId id="1056" r:id="rId27"/>
    <p:sldId id="1057" r:id="rId28"/>
    <p:sldId id="1071" r:id="rId29"/>
    <p:sldId id="1058" r:id="rId30"/>
    <p:sldId id="1061" r:id="rId31"/>
    <p:sldId id="1072" r:id="rId32"/>
    <p:sldId id="1062" r:id="rId33"/>
    <p:sldId id="1086" r:id="rId34"/>
    <p:sldId id="1089" r:id="rId35"/>
    <p:sldId id="1101" r:id="rId36"/>
    <p:sldId id="941" r:id="rId37"/>
  </p:sldIdLst>
  <p:sldSz cx="12192000" cy="6858000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47" userDrawn="1">
          <p15:clr>
            <a:srgbClr val="A4A3A4"/>
          </p15:clr>
        </p15:guide>
        <p15:guide id="2" orient="horz" pos="3918" userDrawn="1">
          <p15:clr>
            <a:srgbClr val="A4A3A4"/>
          </p15:clr>
        </p15:guide>
        <p15:guide id="3" orient="horz" pos="1159" userDrawn="1">
          <p15:clr>
            <a:srgbClr val="A4A3A4"/>
          </p15:clr>
        </p15:guide>
        <p15:guide id="4" orient="horz" pos="415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211" userDrawn="1">
          <p15:clr>
            <a:srgbClr val="A4A3A4"/>
          </p15:clr>
        </p15:guide>
        <p15:guide id="7" pos="74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olokomme, Moutloane" initials="MM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926C"/>
    <a:srgbClr val="00CC99"/>
    <a:srgbClr val="BCEABC"/>
    <a:srgbClr val="A6E4A6"/>
    <a:srgbClr val="86DA86"/>
    <a:srgbClr val="EBF9EB"/>
    <a:srgbClr val="84D684"/>
    <a:srgbClr val="3399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9871" autoAdjust="0"/>
  </p:normalViewPr>
  <p:slideViewPr>
    <p:cSldViewPr snapToObjects="1">
      <p:cViewPr>
        <p:scale>
          <a:sx n="60" d="100"/>
          <a:sy n="60" d="100"/>
        </p:scale>
        <p:origin x="416" y="-120"/>
      </p:cViewPr>
      <p:guideLst>
        <p:guide orient="horz" pos="4247"/>
        <p:guide orient="horz" pos="3918"/>
        <p:guide orient="horz" pos="1159"/>
        <p:guide orient="horz" pos="4156"/>
        <p:guide pos="3840"/>
        <p:guide pos="211"/>
        <p:guide pos="74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4" d="100"/>
          <a:sy n="64" d="100"/>
        </p:scale>
        <p:origin x="-2760" y="-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4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t" anchorCtr="0" compatLnSpc="1">
            <a:prstTxWarp prst="textNoShape">
              <a:avLst/>
            </a:prstTxWarp>
          </a:bodyPr>
          <a:lstStyle>
            <a:lvl1pPr algn="l" defTabSz="966594">
              <a:lnSpc>
                <a:spcPct val="100000"/>
              </a:lnSpc>
              <a:spcBef>
                <a:spcPct val="0"/>
              </a:spcBef>
              <a:buClrTx/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48" y="4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t" anchorCtr="0" compatLnSpc="1">
            <a:prstTxWarp prst="textNoShape">
              <a:avLst/>
            </a:prstTxWarp>
          </a:bodyPr>
          <a:lstStyle>
            <a:lvl1pPr algn="r" defTabSz="966594">
              <a:lnSpc>
                <a:spcPct val="100000"/>
              </a:lnSpc>
              <a:spcBef>
                <a:spcPct val="0"/>
              </a:spcBef>
              <a:buClrTx/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429326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b" anchorCtr="0" compatLnSpc="1">
            <a:prstTxWarp prst="textNoShape">
              <a:avLst/>
            </a:prstTxWarp>
          </a:bodyPr>
          <a:lstStyle>
            <a:lvl1pPr algn="l" defTabSz="966594">
              <a:lnSpc>
                <a:spcPct val="100000"/>
              </a:lnSpc>
              <a:spcBef>
                <a:spcPct val="0"/>
              </a:spcBef>
              <a:buClrTx/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48" y="9429326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b" anchorCtr="0" compatLnSpc="1">
            <a:prstTxWarp prst="textNoShape">
              <a:avLst/>
            </a:prstTxWarp>
          </a:bodyPr>
          <a:lstStyle>
            <a:lvl1pPr algn="r" defTabSz="966594">
              <a:lnSpc>
                <a:spcPct val="100000"/>
              </a:lnSpc>
              <a:spcBef>
                <a:spcPct val="0"/>
              </a:spcBef>
              <a:buClrTx/>
              <a:defRPr sz="1300"/>
            </a:lvl1pPr>
          </a:lstStyle>
          <a:p>
            <a:pPr>
              <a:defRPr/>
            </a:pPr>
            <a:fld id="{94C88CBE-E755-4996-AEBD-89E8BD814D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997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4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t" anchorCtr="0" compatLnSpc="1">
            <a:prstTxWarp prst="textNoShape">
              <a:avLst/>
            </a:prstTxWarp>
          </a:bodyPr>
          <a:lstStyle>
            <a:lvl1pPr algn="l" defTabSz="966594">
              <a:lnSpc>
                <a:spcPct val="100000"/>
              </a:lnSpc>
              <a:spcBef>
                <a:spcPct val="0"/>
              </a:spcBef>
              <a:buClrTx/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48" y="4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t" anchorCtr="0" compatLnSpc="1">
            <a:prstTxWarp prst="textNoShape">
              <a:avLst/>
            </a:prstTxWarp>
          </a:bodyPr>
          <a:lstStyle>
            <a:lvl1pPr algn="r" defTabSz="966594">
              <a:lnSpc>
                <a:spcPct val="100000"/>
              </a:lnSpc>
              <a:spcBef>
                <a:spcPct val="0"/>
              </a:spcBef>
              <a:buClrTx/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63" y="4715482"/>
            <a:ext cx="5437550" cy="446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29326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b" anchorCtr="0" compatLnSpc="1">
            <a:prstTxWarp prst="textNoShape">
              <a:avLst/>
            </a:prstTxWarp>
          </a:bodyPr>
          <a:lstStyle>
            <a:lvl1pPr algn="l" defTabSz="966594">
              <a:lnSpc>
                <a:spcPct val="100000"/>
              </a:lnSpc>
              <a:spcBef>
                <a:spcPct val="0"/>
              </a:spcBef>
              <a:buClrTx/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48" y="9429326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1" tIns="48321" rIns="96641" bIns="48321" numCol="1" anchor="b" anchorCtr="0" compatLnSpc="1">
            <a:prstTxWarp prst="textNoShape">
              <a:avLst/>
            </a:prstTxWarp>
          </a:bodyPr>
          <a:lstStyle>
            <a:lvl1pPr algn="r" defTabSz="966594">
              <a:lnSpc>
                <a:spcPct val="100000"/>
              </a:lnSpc>
              <a:spcBef>
                <a:spcPct val="0"/>
              </a:spcBef>
              <a:buClrTx/>
              <a:defRPr sz="1300"/>
            </a:lvl1pPr>
          </a:lstStyle>
          <a:p>
            <a:pPr>
              <a:defRPr/>
            </a:pPr>
            <a:fld id="{8105FAE8-03D8-4D98-AAFC-7A059A2391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700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826" algn="l" defTabSz="9143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0" algn="l" defTabSz="9143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56" algn="l" defTabSz="9143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1" algn="l" defTabSz="9143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CE56A3-CE0D-43A0-8814-9EAD3873BAC3}" type="slidenum">
              <a:rPr lang="en-US" smtClean="0">
                <a:solidFill>
                  <a:prstClr val="black"/>
                </a:solidFill>
              </a:rPr>
              <a:pPr/>
              <a:t>0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3050" y="836613"/>
            <a:ext cx="6194425" cy="3484562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248" y="4715482"/>
            <a:ext cx="4983191" cy="4466002"/>
          </a:xfrm>
          <a:noFill/>
          <a:ln/>
        </p:spPr>
        <p:txBody>
          <a:bodyPr/>
          <a:lstStyle/>
          <a:p>
            <a:pPr eaLnBrk="1" hangingPunct="1"/>
            <a:endParaRPr lang="de-DE" smtClean="0">
              <a:solidFill>
                <a:srgbClr val="000000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015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jpeg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AutoShape 73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9"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0" name="AutoShape 1206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6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1521888" y="3124202"/>
            <a:ext cx="9148233" cy="401648"/>
          </a:xfrm>
          <a:prstGeom prst="rect">
            <a:avLst/>
          </a:prstGeom>
          <a:ln algn="ctr"/>
        </p:spPr>
        <p:txBody>
          <a:bodyPr anchor="ctr"/>
          <a:lstStyle>
            <a:lvl1pPr algn="ctr">
              <a:defRPr sz="2900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167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4351342"/>
            <a:ext cx="8534400" cy="22159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Wingdings" pitchFamily="2" charset="2"/>
              <a:buNone/>
              <a:defRPr i="1"/>
            </a:lvl1pPr>
          </a:lstStyle>
          <a:p>
            <a:r>
              <a:rPr lang="en-US" noProof="0" smtClean="0"/>
              <a:t>Click to edit Master subtitle style</a:t>
            </a:r>
            <a:endParaRPr lang="en-GB" noProof="0"/>
          </a:p>
        </p:txBody>
      </p:sp>
      <p:pic>
        <p:nvPicPr>
          <p:cNvPr id="5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2241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84" y="596901"/>
            <a:ext cx="11529483" cy="276225"/>
          </a:xfrm>
          <a:prstGeom prst="rect">
            <a:avLst/>
          </a:prstGeo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84785" y="2092328"/>
            <a:ext cx="1772793" cy="35455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pic>
        <p:nvPicPr>
          <p:cNvPr id="5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60223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88243" y="596901"/>
            <a:ext cx="369332" cy="4140200"/>
          </a:xfrm>
          <a:prstGeom prst="rect">
            <a:avLst/>
          </a:prstGeom>
        </p:spPr>
        <p:txBody>
          <a:bodyPr vert="eaVert"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00805" y="596901"/>
            <a:ext cx="1772793" cy="4140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61202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084" y="2092330"/>
            <a:ext cx="11529483" cy="13295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pic>
        <p:nvPicPr>
          <p:cNvPr id="4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2941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084" y="2092330"/>
            <a:ext cx="11529483" cy="13295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pic>
        <p:nvPicPr>
          <p:cNvPr id="4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06716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B6A2AF-CE8A-4052-9E11-5A33A14BD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0BC8BDE-2CDB-4D06-BB98-EFB2EA75D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1EFF71A-9358-4B52-8F69-D818A299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1F9A7F1-AF4A-4435-83B7-9FD02E3B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21A303C-E75C-4CB2-B059-CDCB87FA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344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52D422B-ED00-40B0-9165-87546F8A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A960440-5F7E-4060-A858-F632AB3D5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2DE873D-DFB9-4985-8BF9-F11835D4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D25987-3B62-444F-836C-52217B2B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99C289B-B3FB-499F-8C27-2F4BB1DF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96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ED5997-2C5C-475E-872C-553B60F6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6B594CB-B266-4610-9584-5998A4742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685AC40-F003-4FA9-A42C-BFFD1131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B438BE5-E698-48C8-BC01-73323E73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9CC469D-2098-45FC-A204-48FD3684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3259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E4FF29-24FF-4DE5-ADB9-9A804AF4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98DA1E-348D-4E37-848E-E68E9F06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771B82F-C8CB-4287-8AE0-4CBB4CA41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1A0E6C2-3321-45C3-AB18-326A30EF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E729858-C3DE-4AC6-888E-33B4C604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C8D0C1C-5108-4F61-8F4F-82344E0E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9188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4F2DEA-EB9C-42C7-BFC0-CE953326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8A942AE-40AA-4307-9C2C-0814D103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2A15E67-9C61-4678-8924-1F2A98D2A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8F47BDE-0CA5-4AC0-9774-66333A0320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F4F71CA5-160B-453D-AC4C-E5A8683C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000ECAD-1DC0-4DB8-B23F-2978DA2F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D5904712-6C20-43C7-BCC8-45796173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94997E3-7A47-4FD1-BF6C-E9F8C29D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543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650026-D873-40BB-8914-E0C241D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0E8D620-46AF-4A8A-813F-7F131B4A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0AC39B4-11C7-47A4-8F28-647004B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9310B8E-38B6-4D4D-B39F-3BF1159E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122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084" y="2092330"/>
            <a:ext cx="11529483" cy="13295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pic>
        <p:nvPicPr>
          <p:cNvPr id="5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79054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0769F-807C-4E43-BB3A-690A3E86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DC89C88-05E9-491E-BDFB-6B854351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584F9D3-83AC-4455-AEBE-6F04076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6571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913A89-D4A0-487D-A149-C9511B1E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9402240-6504-4AE9-83C4-538754923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73F8497-C477-4825-B17D-5CF8B62B8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D6A41-4772-4D52-AE79-7A6CFB4D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8BC2376-8C81-4D02-ABFA-CF217512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AFDEF3E-6D04-4CA1-B76A-1CBDF7DD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39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778F86-49DF-434F-A916-CCFADFF8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2ED303B-92A4-4D0B-89F0-E639F369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33CEC67-1110-4B8B-98F4-CF156268B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3D3C3E4-F4A6-412E-8CE9-25BA6323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8EA047C-50CA-48A9-BB35-8C6233FB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25DFE21-9CD8-49CC-AF1B-BDE10114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8864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869B78-F27F-495B-A2C2-2793284F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7064751-C514-4419-85E0-DFFC94D1D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3053D27-EB3C-4610-8A69-DCC125D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45A532C-1325-482A-9DEB-DDFA0FCB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36A21A-59B8-469A-9D91-EEE598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1664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F475ECF-C99D-4889-88D7-F7E198685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3439734-D441-499E-B507-BC7A82D1A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565E774-C302-49D4-9659-E21D0FDE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97F6840-67C3-4206-A20E-75019B3C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DDBE94B-D67A-44B7-923C-887C0945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341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080296"/>
          </a:xfrm>
          <a:prstGeom prst="rect">
            <a:avLst/>
          </a:prstGeom>
        </p:spPr>
        <p:txBody>
          <a:bodyPr/>
          <a:lstStyle>
            <a:lvl1pPr algn="ctr">
              <a:defRPr sz="3900" b="1" cap="all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8"/>
            <a:ext cx="10363200" cy="276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/>
            </a:lvl1pPr>
            <a:lvl2pPr marL="457165" indent="0">
              <a:buNone/>
              <a:defRPr sz="1800"/>
            </a:lvl2pPr>
            <a:lvl3pPr marL="914331" indent="0">
              <a:buNone/>
              <a:defRPr sz="1600"/>
            </a:lvl3pPr>
            <a:lvl4pPr marL="1371495" indent="0">
              <a:buNone/>
              <a:defRPr sz="1400"/>
            </a:lvl4pPr>
            <a:lvl5pPr marL="1828660" indent="0">
              <a:buNone/>
              <a:defRPr sz="1400"/>
            </a:lvl5pPr>
            <a:lvl6pPr marL="2285826" indent="0">
              <a:buNone/>
              <a:defRPr sz="1400"/>
            </a:lvl6pPr>
            <a:lvl7pPr marL="2742990" indent="0">
              <a:buNone/>
              <a:defRPr sz="1400"/>
            </a:lvl7pPr>
            <a:lvl8pPr marL="3200156" indent="0">
              <a:buNone/>
              <a:defRPr sz="1400"/>
            </a:lvl8pPr>
            <a:lvl9pPr marL="3657321" indent="0">
              <a:buNone/>
              <a:defRPr sz="14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435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84" y="596901"/>
            <a:ext cx="11529483" cy="276225"/>
          </a:xfrm>
          <a:prstGeom prst="rect">
            <a:avLst/>
          </a:prstGeo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8084" y="2092329"/>
            <a:ext cx="5662083" cy="218829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3367" y="2092329"/>
            <a:ext cx="5664200" cy="218829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pic>
        <p:nvPicPr>
          <p:cNvPr id="6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4402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5"/>
            <a:ext cx="115824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35118"/>
            <a:ext cx="5691717" cy="66479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65" indent="0">
              <a:buNone/>
              <a:defRPr sz="2000" b="1"/>
            </a:lvl2pPr>
            <a:lvl3pPr marL="914331" indent="0">
              <a:buNone/>
              <a:defRPr sz="1800" b="1"/>
            </a:lvl3pPr>
            <a:lvl4pPr marL="1371495" indent="0">
              <a:buNone/>
              <a:defRPr sz="1600" b="1"/>
            </a:lvl4pPr>
            <a:lvl5pPr marL="1828660" indent="0">
              <a:buNone/>
              <a:defRPr sz="1600" b="1"/>
            </a:lvl5pPr>
            <a:lvl6pPr marL="2285826" indent="0">
              <a:buNone/>
              <a:defRPr sz="1600" b="1"/>
            </a:lvl6pPr>
            <a:lvl7pPr marL="2742990" indent="0">
              <a:buNone/>
              <a:defRPr sz="1600" b="1"/>
            </a:lvl7pPr>
            <a:lvl8pPr marL="3200156" indent="0">
              <a:buNone/>
              <a:defRPr sz="1600" b="1"/>
            </a:lvl8pPr>
            <a:lvl9pPr marL="3657321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174876"/>
            <a:ext cx="5691717" cy="189590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3" y="1535118"/>
            <a:ext cx="5693833" cy="66479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65" indent="0">
              <a:buNone/>
              <a:defRPr sz="2000" b="1"/>
            </a:lvl2pPr>
            <a:lvl3pPr marL="914331" indent="0">
              <a:buNone/>
              <a:defRPr sz="1800" b="1"/>
            </a:lvl3pPr>
            <a:lvl4pPr marL="1371495" indent="0">
              <a:buNone/>
              <a:defRPr sz="1600" b="1"/>
            </a:lvl4pPr>
            <a:lvl5pPr marL="1828660" indent="0">
              <a:buNone/>
              <a:defRPr sz="1600" b="1"/>
            </a:lvl5pPr>
            <a:lvl6pPr marL="2285826" indent="0">
              <a:buNone/>
              <a:defRPr sz="1600" b="1"/>
            </a:lvl6pPr>
            <a:lvl7pPr marL="2742990" indent="0">
              <a:buNone/>
              <a:defRPr sz="1600" b="1"/>
            </a:lvl7pPr>
            <a:lvl8pPr marL="3200156" indent="0">
              <a:buNone/>
              <a:defRPr sz="1600" b="1"/>
            </a:lvl8pPr>
            <a:lvl9pPr marL="3657321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3" y="2174876"/>
            <a:ext cx="5693833" cy="189590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pic>
        <p:nvPicPr>
          <p:cNvPr id="8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1197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84" y="596901"/>
            <a:ext cx="11529483" cy="276225"/>
          </a:xfrm>
          <a:prstGeom prst="rect">
            <a:avLst/>
          </a:prstGeom>
        </p:spPr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pic>
        <p:nvPicPr>
          <p:cNvPr id="4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228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7225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6" y="623887"/>
            <a:ext cx="4011084" cy="55399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623888"/>
            <a:ext cx="6815667" cy="25176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6" y="1785942"/>
            <a:ext cx="4011084" cy="199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65" indent="0">
              <a:buNone/>
              <a:defRPr sz="1200"/>
            </a:lvl2pPr>
            <a:lvl3pPr marL="914331" indent="0">
              <a:buNone/>
              <a:defRPr sz="1000"/>
            </a:lvl3pPr>
            <a:lvl4pPr marL="1371495" indent="0">
              <a:buNone/>
              <a:defRPr sz="900"/>
            </a:lvl4pPr>
            <a:lvl5pPr marL="1828660" indent="0">
              <a:buNone/>
              <a:defRPr sz="900"/>
            </a:lvl5pPr>
            <a:lvl6pPr marL="2285826" indent="0">
              <a:buNone/>
              <a:defRPr sz="900"/>
            </a:lvl6pPr>
            <a:lvl7pPr marL="2742990" indent="0">
              <a:buNone/>
              <a:defRPr sz="900"/>
            </a:lvl7pPr>
            <a:lvl8pPr marL="3200156" indent="0">
              <a:buNone/>
              <a:defRPr sz="900"/>
            </a:lvl8pPr>
            <a:lvl9pPr marL="3657321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6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7840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5"/>
            <a:ext cx="7315200" cy="27699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431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65" indent="0">
              <a:buNone/>
              <a:defRPr sz="2800"/>
            </a:lvl2pPr>
            <a:lvl3pPr marL="914331" indent="0">
              <a:buNone/>
              <a:defRPr sz="2400"/>
            </a:lvl3pPr>
            <a:lvl4pPr marL="1371495" indent="0">
              <a:buNone/>
              <a:defRPr sz="2000"/>
            </a:lvl4pPr>
            <a:lvl5pPr marL="1828660" indent="0">
              <a:buNone/>
              <a:defRPr sz="2000"/>
            </a:lvl5pPr>
            <a:lvl6pPr marL="2285826" indent="0">
              <a:buNone/>
              <a:defRPr sz="2000"/>
            </a:lvl6pPr>
            <a:lvl7pPr marL="2742990" indent="0">
              <a:buNone/>
              <a:defRPr sz="2000"/>
            </a:lvl7pPr>
            <a:lvl8pPr marL="3200156" indent="0">
              <a:buNone/>
              <a:defRPr sz="2000"/>
            </a:lvl8pPr>
            <a:lvl9pPr marL="3657321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2"/>
            <a:ext cx="7315200" cy="199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65" indent="0">
              <a:buNone/>
              <a:defRPr sz="1200"/>
            </a:lvl2pPr>
            <a:lvl3pPr marL="914331" indent="0">
              <a:buNone/>
              <a:defRPr sz="1000"/>
            </a:lvl3pPr>
            <a:lvl4pPr marL="1371495" indent="0">
              <a:buNone/>
              <a:defRPr sz="900"/>
            </a:lvl4pPr>
            <a:lvl5pPr marL="1828660" indent="0">
              <a:buNone/>
              <a:defRPr sz="900"/>
            </a:lvl5pPr>
            <a:lvl6pPr marL="2285826" indent="0">
              <a:buNone/>
              <a:defRPr sz="900"/>
            </a:lvl6pPr>
            <a:lvl7pPr marL="2742990" indent="0">
              <a:buNone/>
              <a:defRPr sz="900"/>
            </a:lvl7pPr>
            <a:lvl8pPr marL="3200156" indent="0">
              <a:buNone/>
              <a:defRPr sz="900"/>
            </a:lvl8pPr>
            <a:lvl9pPr marL="3657321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6" name="Picture 6" descr="C:\Users\jmumaw\Desktop\DCS\Pics\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6396039"/>
            <a:ext cx="181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5240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8"/>
          <p:cNvSpPr>
            <a:spLocks noChangeArrowheads="1"/>
          </p:cNvSpPr>
          <p:nvPr/>
        </p:nvSpPr>
        <p:spPr bwMode="auto">
          <a:xfrm>
            <a:off x="11533717" y="6705601"/>
            <a:ext cx="353483" cy="138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r" eaLnBrk="0" hangingPunct="0">
              <a:defRPr/>
            </a:pPr>
            <a:fld id="{851172FB-5EEA-4105-882C-8D3DDB9655BA}" type="slidenum">
              <a:rPr lang="en-GB" sz="900">
                <a:solidFill>
                  <a:srgbClr val="77787B"/>
                </a:solidFill>
              </a:rPr>
              <a:pPr algn="r" eaLnBrk="0" hangingPunct="0">
                <a:defRPr/>
              </a:pPr>
              <a:t>‹#›</a:t>
            </a:fld>
            <a:endParaRPr lang="en-GB" sz="900" dirty="0">
              <a:solidFill>
                <a:srgbClr val="7778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59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53" r:id="rId12"/>
    <p:sldLayoutId id="2147483851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cs typeface="Arial" charset="0"/>
        </a:defRPr>
      </a:lvl5pPr>
      <a:lvl6pPr marL="45716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cs typeface="Arial" charset="0"/>
        </a:defRPr>
      </a:lvl6pPr>
      <a:lvl7pPr marL="914331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cs typeface="Arial" charset="0"/>
        </a:defRPr>
      </a:lvl7pPr>
      <a:lvl8pPr marL="137149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cs typeface="Arial" charset="0"/>
        </a:defRPr>
      </a:lvl8pPr>
      <a:lvl9pPr marL="18286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90000"/>
        </a:spcBef>
        <a:spcAft>
          <a:spcPct val="0"/>
        </a:spcAft>
        <a:buClr>
          <a:schemeClr val="bg2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458788" indent="-188913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chemeClr val="bg2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</a:defRPr>
      </a:lvl2pPr>
      <a:lvl3pPr marL="623888" indent="-1619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bg2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793750" indent="-166688" algn="l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Clr>
          <a:schemeClr val="bg2"/>
        </a:buClr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955675" indent="-15875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chemeClr val="bg2"/>
        </a:buClr>
        <a:buFont typeface="Arial" charset="0"/>
        <a:buChar char="­"/>
        <a:defRPr sz="1600">
          <a:solidFill>
            <a:schemeClr val="tx1"/>
          </a:solidFill>
          <a:latin typeface="+mn-lt"/>
          <a:cs typeface="+mn-cs"/>
        </a:defRPr>
      </a:lvl5pPr>
      <a:lvl6pPr marL="1414356" indent="-160326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chemeClr val="bg2"/>
        </a:buClr>
        <a:buFont typeface="Arial" charset="0"/>
        <a:buChar char="­"/>
        <a:defRPr sz="1600">
          <a:solidFill>
            <a:schemeClr val="tx1"/>
          </a:solidFill>
          <a:latin typeface="+mn-lt"/>
          <a:cs typeface="+mn-cs"/>
        </a:defRPr>
      </a:lvl6pPr>
      <a:lvl7pPr marL="1871520" indent="-160326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chemeClr val="bg2"/>
        </a:buClr>
        <a:buFont typeface="Arial" charset="0"/>
        <a:buChar char="­"/>
        <a:defRPr sz="1600">
          <a:solidFill>
            <a:schemeClr val="tx1"/>
          </a:solidFill>
          <a:latin typeface="+mn-lt"/>
          <a:cs typeface="+mn-cs"/>
        </a:defRPr>
      </a:lvl7pPr>
      <a:lvl8pPr marL="2328685" indent="-160326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chemeClr val="bg2"/>
        </a:buClr>
        <a:buFont typeface="Arial" charset="0"/>
        <a:buChar char="­"/>
        <a:defRPr sz="1600">
          <a:solidFill>
            <a:schemeClr val="tx1"/>
          </a:solidFill>
          <a:latin typeface="+mn-lt"/>
          <a:cs typeface="+mn-cs"/>
        </a:defRPr>
      </a:lvl8pPr>
      <a:lvl9pPr marL="2785851" indent="-160326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chemeClr val="bg2"/>
        </a:buClr>
        <a:buFont typeface="Arial" charset="0"/>
        <a:buChar char="­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5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1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0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6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0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6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1" algn="l" defTabSz="9143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280F6169-38FE-4D43-931B-75DCBAF3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D67E026-CA9D-4CE7-8F50-786D9315F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87351D-0748-4ECA-8FA1-525802B73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92EA062-DD63-490A-B8E6-ECEBD6CA674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Verdana" panose="020B060403050404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5/13/2021</a:t>
            </a:fld>
            <a:endParaRPr lang="en-US">
              <a:solidFill>
                <a:prstClr val="black">
                  <a:tint val="75000"/>
                </a:prstClr>
              </a:solidFill>
              <a:latin typeface="Verdana" panose="020B0604030504040204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3C33111-923A-4592-97A8-3CFB72DB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Verdana" panose="020B0604030504040204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40A99A5-B9C1-4B3F-B652-92C5DD77A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BDD1549-1324-4EFF-87C0-B692114AC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Verdana" panose="020B060403050404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Verdana" panose="020B0604030504040204"/>
            </a:endParaRPr>
          </a:p>
        </p:txBody>
      </p:sp>
    </p:spTree>
    <p:extLst>
      <p:ext uri="{BB962C8B-B14F-4D97-AF65-F5344CB8AC3E}">
        <p14:creationId xmlns:p14="http://schemas.microsoft.com/office/powerpoint/2010/main" val="266853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1 Template_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12700"/>
            <a:ext cx="121793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3404" y="914400"/>
            <a:ext cx="59687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QTR 4 / ANNUAL</a:t>
            </a:r>
            <a:endParaRPr lang="en-US" sz="3600" b="1" kern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en-US" sz="3600" b="1" kern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PERFORMANCE </a:t>
            </a:r>
            <a:r>
              <a:rPr lang="en-US" sz="3600" b="1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endParaRPr lang="en-US" sz="3600" b="1" kern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endParaRPr lang="en-US" sz="3600" b="1" kern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en-US" sz="3600" b="1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EASTERN CAPE </a:t>
            </a:r>
            <a:r>
              <a:rPr lang="en-US" sz="3600" b="1" kern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REGION</a:t>
            </a:r>
            <a:endParaRPr lang="en-US" sz="36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5400" y="4416812"/>
            <a:ext cx="35301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/>
              </a:rPr>
              <a:t>Date:  17 MAY 2021</a:t>
            </a: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2330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5039648" y="-5007250"/>
            <a:ext cx="1070972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634" y="106443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3. </a:t>
            </a:r>
            <a:r>
              <a:rPr lang="en-GB" sz="1800" b="1" kern="0" dirty="0">
                <a:solidFill>
                  <a:prstClr val="black"/>
                </a:solidFill>
              </a:rPr>
              <a:t>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CORRECTIONAL CENTRE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463937"/>
              </p:ext>
            </p:extLst>
          </p:nvPr>
        </p:nvGraphicFramePr>
        <p:xfrm>
          <a:off x="229781" y="1406987"/>
          <a:ext cx="11518899" cy="6141720"/>
        </p:xfrm>
        <a:graphic>
          <a:graphicData uri="http://schemas.openxmlformats.org/drawingml/2006/table">
            <a:tbl>
              <a:tblPr firstRow="1" bandRow="1"/>
              <a:tblGrid>
                <a:gridCol w="1271588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656184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216024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688986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Q4 TARGET ANNUAL /2020/21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QUARTER 4 / ANNUAL</a:t>
                      </a: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/>
                      </a:r>
                      <a:b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</a:b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AREAS THAT CONTRIBUTED TOWARDS UNDER-ACHIEVEMENT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REASONS FOR UNDER</a:t>
                      </a:r>
                    </a:p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ROOT CAUSES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ASSOCIATED RISKS 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478915">
                <a:tc rowSpan="4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38%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-73.43%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(-105/143)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Amathole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Fort Beaufort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High  rate of admissions   into the centre</a:t>
                      </a:r>
                      <a:endParaRPr kumimoji="0" lang="en-US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High  rate of admissions   into the centre  as the most secured centre with in the Management Area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Inmates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contracting various diseases and p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ossible 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Lead to increase in the number  of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security incidents 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Litigations by 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inmates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478915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59.61%</a:t>
                      </a:r>
                    </a:p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(183/307)</a:t>
                      </a:r>
                    </a:p>
                    <a:p>
                      <a:pPr algn="ctr" fontAlgn="ctr"/>
                      <a:endParaRPr lang="en-Z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Grahamstown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High  rate of admissions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from courts </a:t>
                      </a:r>
                      <a:endParaRPr lang="en-US" sz="1100" b="1" dirty="0" smtClean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Reduction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of RD’s in Fort Beaufort due to renovations of the Centre and h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igh  rate of admissions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from court</a:t>
                      </a:r>
                      <a:endParaRPr lang="en-US" sz="1100" b="1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917427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115.38%</a:t>
                      </a:r>
                    </a:p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(390/338)</a:t>
                      </a:r>
                    </a:p>
                    <a:p>
                      <a:pPr algn="ctr" fontAlgn="ctr"/>
                      <a:endParaRPr lang="en-Z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King</a:t>
                      </a:r>
                      <a:r>
                        <a:rPr lang="en-US" sz="1100" b="1" baseline="0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Williams Town</a:t>
                      </a:r>
                      <a:endParaRPr lang="en-US" sz="1100" b="1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High  rate of admissions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from courts </a:t>
                      </a:r>
                      <a:endParaRPr lang="en-US" sz="1100" b="1" dirty="0" smtClean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"/>
                          <a:cs typeface="Calibri Light" panose="020F0302020204030204" pitchFamily="34" charset="0"/>
                        </a:rPr>
                        <a:t>Dedicated RD  centre servicing 09 courts , currently including Fort Beaufort, Seymour and Alice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7128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70.43%</a:t>
                      </a:r>
                    </a:p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(455/646)</a:t>
                      </a:r>
                    </a:p>
                    <a:p>
                      <a:pPr algn="ctr" fontAlgn="ctr"/>
                      <a:endParaRPr lang="en-Z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Middledrift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High  rate of admissions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into the centre</a:t>
                      </a:r>
                      <a:endParaRPr lang="en-US" sz="1100" b="1" dirty="0" smtClean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High  rate of admissions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into the centre  as the most secured centre with in the Management Area .</a:t>
                      </a:r>
                      <a:endParaRPr lang="en-US" sz="1100" b="1" dirty="0" smtClean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5654">
                <a:tc rowSpan="3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38%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56.03% (497/887)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London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 London Maximum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High admissions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from various courts for Maximum sentenced offenders, region only having 2 Maximum Centres. 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High admissions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from different courts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High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level of assaults, high incidents of burden of diseases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77.16%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(419/543)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London Medium B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High admissions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from various courts , (High risk inmates are brought to East London Remand)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110.14% (641/582)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Mdantsane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High admissions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from various courts and   the  only Centre in the region admitting Maximum Juvenile sentenced offenders. 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r>
              <a:rPr lang="en-US" kern="0" dirty="0">
                <a:solidFill>
                  <a:schemeClr val="bg1"/>
                </a:solidFill>
                <a:latin typeface="Arial Black" panose="020B0A04020102020204" pitchFamily="34" charset="0"/>
              </a:rPr>
              <a:t>Percentage of overcrowding in correctional facilities in excess of approved  bed-space </a:t>
            </a:r>
            <a:r>
              <a:rPr lang="en-US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capacity</a:t>
            </a:r>
            <a:endParaRPr lang="en-GB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15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985147" y="-4955778"/>
            <a:ext cx="1124744" cy="110363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369" y="125147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3. </a:t>
            </a:r>
            <a:r>
              <a:rPr lang="en-GB" sz="1800" b="1" kern="0" dirty="0">
                <a:solidFill>
                  <a:prstClr val="black"/>
                </a:solidFill>
              </a:rPr>
              <a:t>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CORRECTIONAL CENTRE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387303"/>
              </p:ext>
            </p:extLst>
          </p:nvPr>
        </p:nvGraphicFramePr>
        <p:xfrm>
          <a:off x="197884" y="1772816"/>
          <a:ext cx="11518899" cy="3855704"/>
        </p:xfrm>
        <a:graphic>
          <a:graphicData uri="http://schemas.openxmlformats.org/drawingml/2006/table">
            <a:tbl>
              <a:tblPr firstRow="1" bandRow="1"/>
              <a:tblGrid>
                <a:gridCol w="1271588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656184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216024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688986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Q4 TARGET ANNUAL /2020/21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QUARTER 4</a:t>
                      </a:r>
                      <a:b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</a:b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AREAS THAT CONTRIBUTED TOWARDS UNDER-ACHIEVEMENT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REASONS FOR UNDER</a:t>
                      </a:r>
                    </a:p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ROOT CAUSES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ASSOCIATED RISKS 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 rowSpan="4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38%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110.64%(99/47)</a:t>
                      </a:r>
                      <a:b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Mthatha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Bizana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High admission rate for RD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in the centre.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The centre is a dedicated RD facility serving 06 police stations.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Inmates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contracting various diseases. 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ossible 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Lead to increase in the number  of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security incidents. 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Litigations by 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inmates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62.50%(91/56)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Flagstaff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The centre accommodates offenders sentenced to  7 years and below.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High rate of admissions from court replaces the space created by transfers and releases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68.24%(249/148)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Lusikisiki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It is the only centre in the management area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that is admitting offender sentenced 10-15 years . The centre also accommodates RDs.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Centres in the management area transfer all offenders sentenced 10-15 years </a:t>
                      </a:r>
                      <a:r>
                        <a:rPr lang="en-ZA" sz="1100" b="1" dirty="0" err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Lusikisiki</a:t>
                      </a:r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Correctional</a:t>
                      </a:r>
                      <a:r>
                        <a:rPr lang="en-ZA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Centre.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Mt Ayliff </a:t>
                      </a:r>
                      <a:endParaRPr lang="en-US" sz="1100" b="1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It is the only dedicated youth centre in the management area</a:t>
                      </a:r>
                    </a:p>
                  </a:txBody>
                  <a:tcPr marT="45715" marB="45715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ZA" sz="1100" b="1" kern="12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Centres in the management area transfer all sentenced youth offenders</a:t>
                      </a:r>
                      <a:r>
                        <a:rPr lang="en-ZA" sz="1100" b="1" kern="1200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to Mt Ayliff Correctional Centre</a:t>
                      </a:r>
                      <a:r>
                        <a:rPr lang="en-ZA" sz="1100" b="1" kern="12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T="45715" marB="45715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r>
              <a:rPr lang="en-US" kern="0" dirty="0">
                <a:solidFill>
                  <a:schemeClr val="bg1"/>
                </a:solidFill>
                <a:latin typeface="Arial Black" panose="020B0A04020102020204" pitchFamily="34" charset="0"/>
              </a:rPr>
              <a:t>Percentage of overcrowding in correctional facilities in excess of approved  bed-space </a:t>
            </a:r>
            <a:r>
              <a:rPr lang="en-US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capacity</a:t>
            </a:r>
            <a:endParaRPr lang="en-GB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75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985147" y="-4955778"/>
            <a:ext cx="1124744" cy="110363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369" y="125147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3. </a:t>
            </a:r>
            <a:r>
              <a:rPr lang="en-GB" sz="1800" b="1" kern="0" dirty="0">
                <a:solidFill>
                  <a:prstClr val="black"/>
                </a:solidFill>
              </a:rPr>
              <a:t>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CORRECTIONAL CENTRE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798324"/>
              </p:ext>
            </p:extLst>
          </p:nvPr>
        </p:nvGraphicFramePr>
        <p:xfrm>
          <a:off x="197884" y="1772816"/>
          <a:ext cx="11518899" cy="3337548"/>
        </p:xfrm>
        <a:graphic>
          <a:graphicData uri="http://schemas.openxmlformats.org/drawingml/2006/table">
            <a:tbl>
              <a:tblPr firstRow="1" bandRow="1"/>
              <a:tblGrid>
                <a:gridCol w="1271588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656184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216024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688986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Q4 / ANNUAL TARGET 2020/21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QUARTER 4</a:t>
                      </a:r>
                      <a:b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</a:b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AREAS THAT CONTRIBUTED TOWARDS UNDER-ACHIEVEMENT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REASONS FOR UNDER</a:t>
                      </a:r>
                    </a:p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ROOT CAUSES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ASSOCIATED RISKS 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 rowSpan="2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38%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73.33%(78/45)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Mthatha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Tabankulu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 centre accommodates offenders sentenced to  7 years and below.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5" marB="45715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High rate of admissions from court replaces the space created by transfers and releases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15" marB="45715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Inmates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contracting various diseases and p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ossible 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Lead to increase in the number  of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security incidents 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Litigations by 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inmates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0242310"/>
                  </a:ext>
                </a:extLst>
              </a:tr>
              <a:tr h="37565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110.14%(1513/720)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Mthatha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Medium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It is the only centre in the management area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that is admitting offender sentenced 15 years and above. 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The centre is currently having 428 lifers and Long term offenders.</a:t>
                      </a:r>
                    </a:p>
                    <a:p>
                      <a:pPr algn="ctr"/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The turn around time for lifers’ profiles is</a:t>
                      </a:r>
                      <a:r>
                        <a:rPr lang="en-ZA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more than 06 months. 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Centres in the management area transfers all offenders sentenced 15 years and above.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r>
              <a:rPr lang="en-US" kern="0" dirty="0">
                <a:solidFill>
                  <a:schemeClr val="bg1"/>
                </a:solidFill>
                <a:latin typeface="Arial Black" panose="020B0A04020102020204" pitchFamily="34" charset="0"/>
              </a:rPr>
              <a:t>Percentage of overcrowding in correctional facilities in excess of approved  bed-space </a:t>
            </a:r>
            <a:r>
              <a:rPr lang="en-US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capacity</a:t>
            </a:r>
            <a:endParaRPr lang="en-GB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23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821169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28600" y="16735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3. </a:t>
            </a:r>
            <a:r>
              <a:rPr lang="en-GB" sz="1800" b="1" kern="0" dirty="0">
                <a:solidFill>
                  <a:prstClr val="black"/>
                </a:solidFill>
              </a:rPr>
              <a:t>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CORRECTIONAL CENTRE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552493"/>
              </p:ext>
            </p:extLst>
          </p:nvPr>
        </p:nvGraphicFramePr>
        <p:xfrm>
          <a:off x="215900" y="2042928"/>
          <a:ext cx="11518899" cy="3108960"/>
        </p:xfrm>
        <a:graphic>
          <a:graphicData uri="http://schemas.openxmlformats.org/drawingml/2006/table">
            <a:tbl>
              <a:tblPr firstRow="1" bandRow="1"/>
              <a:tblGrid>
                <a:gridCol w="1271588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2019526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Q4/</a:t>
                      </a: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 ANNUAL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 TARGET 2020/21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QUARTER 4</a:t>
                      </a:r>
                      <a:b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</a:b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AREAS THAT CONTRIBUTED TOWARDS UNDER-ACHIEVEMENT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REASONS FOR UNDER</a:t>
                      </a:r>
                    </a:p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ROOT CAUSES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ASSOCIATED RISKS 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 rowSpan="5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38%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86.57%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(58.67)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Sada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Barkly East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Overflow of Remand Detainees ’s from SAPS due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to implementation of Section 105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Increas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 in incidents of assaults amongst inmates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Inmates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contracting various diseases and p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ossible litigations by 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inmates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162.42)%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(242/149)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Burgersdorp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83.69%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(118/141)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Butterworth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44,66%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(113/253)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Cradock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43.48%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(40/92)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Dordrecht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Offenders that can not be transferred due to further charges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Increas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 in incidents of assaults amongst inmates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Inmates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contracting various diseases 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Possible litigations by 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inmates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Percentage of overcrowding in correctional facilities in excess of approved  bed-space capacity</a:t>
            </a:r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58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:a16="http://schemas.microsoft.com/office/drawing/2014/main" xmlns="" id="{935013CF-ED1D-4C99-9BBC-342742B95A80}"/>
              </a:ext>
            </a:extLst>
          </p:cNvPr>
          <p:cNvSpPr/>
          <p:nvPr/>
        </p:nvSpPr>
        <p:spPr>
          <a:xfrm rot="5400000">
            <a:off x="4821169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669" y="148893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4. PROJECT PLAN TO ADDRESS UNDER PERFORMANCE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236559"/>
              </p:ext>
            </p:extLst>
          </p:nvPr>
        </p:nvGraphicFramePr>
        <p:xfrm>
          <a:off x="186243" y="1858262"/>
          <a:ext cx="11442700" cy="4438113"/>
        </p:xfrm>
        <a:graphic>
          <a:graphicData uri="http://schemas.openxmlformats.org/drawingml/2006/table">
            <a:tbl>
              <a:tblPr firstRow="1" bandRow="1"/>
              <a:tblGrid>
                <a:gridCol w="1945217">
                  <a:extLst>
                    <a:ext uri="{9D8B030D-6E8A-4147-A177-3AD203B41FA5}">
                      <a16:colId xmlns:a16="http://schemas.microsoft.com/office/drawing/2014/main" xmlns="" val="3171785473"/>
                    </a:ext>
                  </a:extLst>
                </a:gridCol>
                <a:gridCol w="2410883">
                  <a:extLst>
                    <a:ext uri="{9D8B030D-6E8A-4147-A177-3AD203B41FA5}">
                      <a16:colId xmlns:a16="http://schemas.microsoft.com/office/drawing/2014/main" xmlns="" val="3177246977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xmlns="" val="190589046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551651354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xmlns="" val="106908959"/>
                    </a:ext>
                  </a:extLst>
                </a:gridCol>
              </a:tblGrid>
              <a:tr h="485682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ACTIVITY / ACTIVITIES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RESPONSIBILITY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TIME FRAME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PROGRESS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8647457"/>
                  </a:ext>
                </a:extLst>
              </a:tr>
              <a:tr h="956359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Amathole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Effective Implementation of Multi Pronged Strategy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Area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Commissioner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Head Corrections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 Head Facilities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Commissioner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Immediately and ongoing 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kern="0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Continuous monitoring of the  implementation of multi-pronged strategy.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96501867"/>
                  </a:ext>
                </a:extLst>
              </a:tr>
              <a:tr h="928509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London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Effective Implementation of Multi Pronged Strategy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Area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Commissioner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Head Corrections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 Head Facilities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Commissioner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Immediately and ongoing 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Continuous monitoring of the  implementation of multi-pronged strategy.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71423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Mthatha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Effective Implementation of Multi Pronged Strategy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Area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Commissioner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Head Corrections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 Head Facilities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Commissioner 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Immediately and ongoing 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Continuous monitoring of the  implementation of multi-pronged strategy.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1273085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Sada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Effective Implementation of Multi Pronged Strategy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Area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Commissioner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Head Corrections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 Head Facilities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Commissioner 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Immediately and ongoing 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Continuous monitoring of the  implementation of multi-pronged strategy.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0242310"/>
                  </a:ext>
                </a:extLst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PLAN TO ADDRESS UNDER PERFORMANCE:</a:t>
            </a:r>
          </a:p>
          <a:p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Percentage of overcrowding in correctional facilities in excess of approved  </a:t>
            </a:r>
            <a:r>
              <a:rPr lang="en-US" sz="24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bed space </a:t>
            </a:r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capacity</a:t>
            </a:r>
            <a:endParaRPr lang="en-GB" sz="3200" kern="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09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FF"/>
          </a:fgClr>
          <a:bgClr>
            <a:srgbClr val="BCEABC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5498" y="-21773"/>
            <a:ext cx="8392701" cy="6270173"/>
            <a:chOff x="65499" y="-21773"/>
            <a:chExt cx="7302314" cy="5185651"/>
          </a:xfrm>
        </p:grpSpPr>
        <p:sp>
          <p:nvSpPr>
            <p:cNvPr id="3" name="Rectangle: Top Corners Rounded 24">
              <a:extLst>
                <a:ext uri="{FF2B5EF4-FFF2-40B4-BE49-F238E27FC236}">
                  <a16:creationId xmlns="" xmlns:a16="http://schemas.microsoft.com/office/drawing/2014/main" id="{0DC4C310-37AB-43E0-9D8B-683A5AE91EB8}"/>
                </a:ext>
              </a:extLst>
            </p:cNvPr>
            <p:cNvSpPr/>
            <p:nvPr/>
          </p:nvSpPr>
          <p:spPr>
            <a:xfrm rot="10800000">
              <a:off x="575313" y="-10887"/>
              <a:ext cx="6282685" cy="5174765"/>
            </a:xfrm>
            <a:prstGeom prst="round2SameRect">
              <a:avLst>
                <a:gd name="adj1" fmla="val 13687"/>
                <a:gd name="adj2" fmla="val 0"/>
              </a:avLst>
            </a:prstGeom>
            <a:gradFill flip="none" rotWithShape="1">
              <a:gsLst>
                <a:gs pos="99000">
                  <a:srgbClr val="00CC99"/>
                </a:gs>
                <a:gs pos="1000">
                  <a:srgbClr val="009900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" name="Isosceles Triangle 3"/>
            <p:cNvSpPr/>
            <p:nvPr/>
          </p:nvSpPr>
          <p:spPr bwMode="auto">
            <a:xfrm>
              <a:off x="6847113" y="-21773"/>
              <a:ext cx="520700" cy="1270000"/>
            </a:xfrm>
            <a:custGeom>
              <a:avLst/>
              <a:gdLst>
                <a:gd name="connsiteX0" fmla="*/ 0 w 431800"/>
                <a:gd name="connsiteY0" fmla="*/ 1143000 h 1143000"/>
                <a:gd name="connsiteX1" fmla="*/ 215900 w 431800"/>
                <a:gd name="connsiteY1" fmla="*/ 0 h 1143000"/>
                <a:gd name="connsiteX2" fmla="*/ 431800 w 431800"/>
                <a:gd name="connsiteY2" fmla="*/ 1143000 h 1143000"/>
                <a:gd name="connsiteX3" fmla="*/ 0 w 431800"/>
                <a:gd name="connsiteY3" fmla="*/ 1143000 h 1143000"/>
                <a:gd name="connsiteX0" fmla="*/ 0 w 647700"/>
                <a:gd name="connsiteY0" fmla="*/ 1117600 h 1117600"/>
                <a:gd name="connsiteX1" fmla="*/ 647700 w 647700"/>
                <a:gd name="connsiteY1" fmla="*/ 0 h 1117600"/>
                <a:gd name="connsiteX2" fmla="*/ 431800 w 647700"/>
                <a:gd name="connsiteY2" fmla="*/ 1117600 h 1117600"/>
                <a:gd name="connsiteX3" fmla="*/ 0 w 647700"/>
                <a:gd name="connsiteY3" fmla="*/ 1117600 h 1117600"/>
                <a:gd name="connsiteX0" fmla="*/ 0 w 647700"/>
                <a:gd name="connsiteY0" fmla="*/ 1117600 h 1244600"/>
                <a:gd name="connsiteX1" fmla="*/ 647700 w 647700"/>
                <a:gd name="connsiteY1" fmla="*/ 0 h 1244600"/>
                <a:gd name="connsiteX2" fmla="*/ 558800 w 647700"/>
                <a:gd name="connsiteY2" fmla="*/ 1244600 h 1244600"/>
                <a:gd name="connsiteX3" fmla="*/ 0 w 647700"/>
                <a:gd name="connsiteY3" fmla="*/ 1117600 h 1244600"/>
                <a:gd name="connsiteX0" fmla="*/ 0 w 647700"/>
                <a:gd name="connsiteY0" fmla="*/ 1270000 h 1397000"/>
                <a:gd name="connsiteX1" fmla="*/ 647700 w 647700"/>
                <a:gd name="connsiteY1" fmla="*/ 0 h 1397000"/>
                <a:gd name="connsiteX2" fmla="*/ 558800 w 647700"/>
                <a:gd name="connsiteY2" fmla="*/ 1397000 h 1397000"/>
                <a:gd name="connsiteX3" fmla="*/ 0 w 647700"/>
                <a:gd name="connsiteY3" fmla="*/ 1270000 h 1397000"/>
                <a:gd name="connsiteX0" fmla="*/ 0 w 469900"/>
                <a:gd name="connsiteY0" fmla="*/ 1701800 h 1701800"/>
                <a:gd name="connsiteX1" fmla="*/ 469900 w 469900"/>
                <a:gd name="connsiteY1" fmla="*/ 0 h 1701800"/>
                <a:gd name="connsiteX2" fmla="*/ 381000 w 469900"/>
                <a:gd name="connsiteY2" fmla="*/ 1397000 h 1701800"/>
                <a:gd name="connsiteX3" fmla="*/ 0 w 469900"/>
                <a:gd name="connsiteY3" fmla="*/ 1701800 h 17018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08000 w 596900"/>
                <a:gd name="connsiteY2" fmla="*/ 1397000 h 1397000"/>
                <a:gd name="connsiteX3" fmla="*/ 0 w 596900"/>
                <a:gd name="connsiteY3" fmla="*/ 1346200 h 13970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84200 w 596900"/>
                <a:gd name="connsiteY2" fmla="*/ 1397000 h 1397000"/>
                <a:gd name="connsiteX3" fmla="*/ 0 w 596900"/>
                <a:gd name="connsiteY3" fmla="*/ 1346200 h 1397000"/>
                <a:gd name="connsiteX0" fmla="*/ 0 w 584200"/>
                <a:gd name="connsiteY0" fmla="*/ 1193800 h 1244600"/>
                <a:gd name="connsiteX1" fmla="*/ 495300 w 584200"/>
                <a:gd name="connsiteY1" fmla="*/ 0 h 1244600"/>
                <a:gd name="connsiteX2" fmla="*/ 584200 w 584200"/>
                <a:gd name="connsiteY2" fmla="*/ 1244600 h 1244600"/>
                <a:gd name="connsiteX3" fmla="*/ 0 w 584200"/>
                <a:gd name="connsiteY3" fmla="*/ 1193800 h 1244600"/>
                <a:gd name="connsiteX0" fmla="*/ 0 w 584200"/>
                <a:gd name="connsiteY0" fmla="*/ 1219200 h 1270000"/>
                <a:gd name="connsiteX1" fmla="*/ 571500 w 584200"/>
                <a:gd name="connsiteY1" fmla="*/ 0 h 1270000"/>
                <a:gd name="connsiteX2" fmla="*/ 584200 w 584200"/>
                <a:gd name="connsiteY2" fmla="*/ 1270000 h 1270000"/>
                <a:gd name="connsiteX3" fmla="*/ 0 w 584200"/>
                <a:gd name="connsiteY3" fmla="*/ 12192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95300 w 495300"/>
                <a:gd name="connsiteY0" fmla="*/ 1193800 h 1270000"/>
                <a:gd name="connsiteX1" fmla="*/ 0 w 495300"/>
                <a:gd name="connsiteY1" fmla="*/ 0 h 1270000"/>
                <a:gd name="connsiteX2" fmla="*/ 12700 w 495300"/>
                <a:gd name="connsiteY2" fmla="*/ 1270000 h 1270000"/>
                <a:gd name="connsiteX3" fmla="*/ 495300 w 495300"/>
                <a:gd name="connsiteY3" fmla="*/ 1193800 h 1270000"/>
                <a:gd name="connsiteX0" fmla="*/ 520700 w 520700"/>
                <a:gd name="connsiteY0" fmla="*/ 1270000 h 1270000"/>
                <a:gd name="connsiteX1" fmla="*/ 0 w 520700"/>
                <a:gd name="connsiteY1" fmla="*/ 0 h 1270000"/>
                <a:gd name="connsiteX2" fmla="*/ 12700 w 520700"/>
                <a:gd name="connsiteY2" fmla="*/ 1270000 h 1270000"/>
                <a:gd name="connsiteX3" fmla="*/ 520700 w 520700"/>
                <a:gd name="connsiteY3" fmla="*/ 1270000 h 127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700" h="1270000">
                  <a:moveTo>
                    <a:pt x="520700" y="1270000"/>
                  </a:moveTo>
                  <a:lnTo>
                    <a:pt x="0" y="0"/>
                  </a:lnTo>
                  <a:lnTo>
                    <a:pt x="12700" y="1270000"/>
                  </a:lnTo>
                  <a:lnTo>
                    <a:pt x="520700" y="1270000"/>
                  </a:lnTo>
                  <a:close/>
                </a:path>
              </a:pathLst>
            </a:custGeom>
            <a:solidFill>
              <a:srgbClr val="0099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  <a:buClr>
                  <a:srgbClr val="7D0900"/>
                </a:buClr>
              </a:pPr>
              <a:endParaRPr lang="en-ZA" smtClean="0">
                <a:solidFill>
                  <a:srgbClr val="000000"/>
                </a:solidFill>
              </a:endParaRPr>
            </a:p>
          </p:txBody>
        </p:sp>
        <p:sp>
          <p:nvSpPr>
            <p:cNvPr id="6" name="Isosceles Triangle 3"/>
            <p:cNvSpPr/>
            <p:nvPr/>
          </p:nvSpPr>
          <p:spPr bwMode="auto">
            <a:xfrm rot="10800000" flipV="1">
              <a:off x="65499" y="-10887"/>
              <a:ext cx="520700" cy="1270000"/>
            </a:xfrm>
            <a:custGeom>
              <a:avLst/>
              <a:gdLst>
                <a:gd name="connsiteX0" fmla="*/ 0 w 431800"/>
                <a:gd name="connsiteY0" fmla="*/ 1143000 h 1143000"/>
                <a:gd name="connsiteX1" fmla="*/ 215900 w 431800"/>
                <a:gd name="connsiteY1" fmla="*/ 0 h 1143000"/>
                <a:gd name="connsiteX2" fmla="*/ 431800 w 431800"/>
                <a:gd name="connsiteY2" fmla="*/ 1143000 h 1143000"/>
                <a:gd name="connsiteX3" fmla="*/ 0 w 431800"/>
                <a:gd name="connsiteY3" fmla="*/ 1143000 h 1143000"/>
                <a:gd name="connsiteX0" fmla="*/ 0 w 647700"/>
                <a:gd name="connsiteY0" fmla="*/ 1117600 h 1117600"/>
                <a:gd name="connsiteX1" fmla="*/ 647700 w 647700"/>
                <a:gd name="connsiteY1" fmla="*/ 0 h 1117600"/>
                <a:gd name="connsiteX2" fmla="*/ 431800 w 647700"/>
                <a:gd name="connsiteY2" fmla="*/ 1117600 h 1117600"/>
                <a:gd name="connsiteX3" fmla="*/ 0 w 647700"/>
                <a:gd name="connsiteY3" fmla="*/ 1117600 h 1117600"/>
                <a:gd name="connsiteX0" fmla="*/ 0 w 647700"/>
                <a:gd name="connsiteY0" fmla="*/ 1117600 h 1244600"/>
                <a:gd name="connsiteX1" fmla="*/ 647700 w 647700"/>
                <a:gd name="connsiteY1" fmla="*/ 0 h 1244600"/>
                <a:gd name="connsiteX2" fmla="*/ 558800 w 647700"/>
                <a:gd name="connsiteY2" fmla="*/ 1244600 h 1244600"/>
                <a:gd name="connsiteX3" fmla="*/ 0 w 647700"/>
                <a:gd name="connsiteY3" fmla="*/ 1117600 h 1244600"/>
                <a:gd name="connsiteX0" fmla="*/ 0 w 647700"/>
                <a:gd name="connsiteY0" fmla="*/ 1270000 h 1397000"/>
                <a:gd name="connsiteX1" fmla="*/ 647700 w 647700"/>
                <a:gd name="connsiteY1" fmla="*/ 0 h 1397000"/>
                <a:gd name="connsiteX2" fmla="*/ 558800 w 647700"/>
                <a:gd name="connsiteY2" fmla="*/ 1397000 h 1397000"/>
                <a:gd name="connsiteX3" fmla="*/ 0 w 647700"/>
                <a:gd name="connsiteY3" fmla="*/ 1270000 h 1397000"/>
                <a:gd name="connsiteX0" fmla="*/ 0 w 469900"/>
                <a:gd name="connsiteY0" fmla="*/ 1701800 h 1701800"/>
                <a:gd name="connsiteX1" fmla="*/ 469900 w 469900"/>
                <a:gd name="connsiteY1" fmla="*/ 0 h 1701800"/>
                <a:gd name="connsiteX2" fmla="*/ 381000 w 469900"/>
                <a:gd name="connsiteY2" fmla="*/ 1397000 h 1701800"/>
                <a:gd name="connsiteX3" fmla="*/ 0 w 469900"/>
                <a:gd name="connsiteY3" fmla="*/ 1701800 h 17018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08000 w 596900"/>
                <a:gd name="connsiteY2" fmla="*/ 1397000 h 1397000"/>
                <a:gd name="connsiteX3" fmla="*/ 0 w 596900"/>
                <a:gd name="connsiteY3" fmla="*/ 1346200 h 13970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84200 w 596900"/>
                <a:gd name="connsiteY2" fmla="*/ 1397000 h 1397000"/>
                <a:gd name="connsiteX3" fmla="*/ 0 w 596900"/>
                <a:gd name="connsiteY3" fmla="*/ 1346200 h 1397000"/>
                <a:gd name="connsiteX0" fmla="*/ 0 w 584200"/>
                <a:gd name="connsiteY0" fmla="*/ 1193800 h 1244600"/>
                <a:gd name="connsiteX1" fmla="*/ 495300 w 584200"/>
                <a:gd name="connsiteY1" fmla="*/ 0 h 1244600"/>
                <a:gd name="connsiteX2" fmla="*/ 584200 w 584200"/>
                <a:gd name="connsiteY2" fmla="*/ 1244600 h 1244600"/>
                <a:gd name="connsiteX3" fmla="*/ 0 w 584200"/>
                <a:gd name="connsiteY3" fmla="*/ 1193800 h 1244600"/>
                <a:gd name="connsiteX0" fmla="*/ 0 w 584200"/>
                <a:gd name="connsiteY0" fmla="*/ 1219200 h 1270000"/>
                <a:gd name="connsiteX1" fmla="*/ 571500 w 584200"/>
                <a:gd name="connsiteY1" fmla="*/ 0 h 1270000"/>
                <a:gd name="connsiteX2" fmla="*/ 584200 w 584200"/>
                <a:gd name="connsiteY2" fmla="*/ 1270000 h 1270000"/>
                <a:gd name="connsiteX3" fmla="*/ 0 w 584200"/>
                <a:gd name="connsiteY3" fmla="*/ 12192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95300 w 495300"/>
                <a:gd name="connsiteY0" fmla="*/ 1193800 h 1270000"/>
                <a:gd name="connsiteX1" fmla="*/ 0 w 495300"/>
                <a:gd name="connsiteY1" fmla="*/ 0 h 1270000"/>
                <a:gd name="connsiteX2" fmla="*/ 12700 w 495300"/>
                <a:gd name="connsiteY2" fmla="*/ 1270000 h 1270000"/>
                <a:gd name="connsiteX3" fmla="*/ 495300 w 495300"/>
                <a:gd name="connsiteY3" fmla="*/ 1193800 h 1270000"/>
                <a:gd name="connsiteX0" fmla="*/ 520700 w 520700"/>
                <a:gd name="connsiteY0" fmla="*/ 1270000 h 1270000"/>
                <a:gd name="connsiteX1" fmla="*/ 0 w 520700"/>
                <a:gd name="connsiteY1" fmla="*/ 0 h 1270000"/>
                <a:gd name="connsiteX2" fmla="*/ 12700 w 520700"/>
                <a:gd name="connsiteY2" fmla="*/ 1270000 h 1270000"/>
                <a:gd name="connsiteX3" fmla="*/ 520700 w 520700"/>
                <a:gd name="connsiteY3" fmla="*/ 1270000 h 127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700" h="1270000">
                  <a:moveTo>
                    <a:pt x="520700" y="1270000"/>
                  </a:moveTo>
                  <a:lnTo>
                    <a:pt x="0" y="0"/>
                  </a:lnTo>
                  <a:lnTo>
                    <a:pt x="12700" y="1270000"/>
                  </a:lnTo>
                  <a:lnTo>
                    <a:pt x="520700" y="1270000"/>
                  </a:lnTo>
                  <a:close/>
                </a:path>
              </a:pathLst>
            </a:custGeom>
            <a:solidFill>
              <a:srgbClr val="0099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  <a:buClr>
                  <a:srgbClr val="7D0900"/>
                </a:buClr>
              </a:pPr>
              <a:endParaRPr lang="en-ZA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51437" y="1088571"/>
            <a:ext cx="70977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6600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PROGRAMME 3</a:t>
            </a:r>
          </a:p>
          <a:p>
            <a:pPr algn="ctr"/>
            <a:endParaRPr lang="en-ZA" sz="6600" dirty="0">
              <a:solidFill>
                <a:prstClr val="white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ZA" sz="5400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REHABILITATION</a:t>
            </a:r>
            <a:endParaRPr lang="en-ZA" sz="5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55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5014801" y="-4998132"/>
            <a:ext cx="1052736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3103" y="0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>
              <a:spcAft>
                <a:spcPts val="600"/>
              </a:spcAft>
            </a:pPr>
            <a:r>
              <a:rPr lang="en-US" sz="24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Percentage  inmates receiving spiritual care services </a:t>
            </a:r>
            <a:endParaRPr lang="en-US" sz="24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317" y="1155581"/>
            <a:ext cx="10796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1. REGIONAL TARGET VERSUS PERFORMANCE FOR </a:t>
            </a:r>
            <a:r>
              <a:rPr lang="en-ZA" sz="1800" b="1" kern="0" dirty="0">
                <a:solidFill>
                  <a:prstClr val="black"/>
                </a:solidFill>
              </a:rPr>
              <a:t>QRT 4 /ANNUAL PEFORMANCE  (2020/2021)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289054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 smtClean="0">
                <a:solidFill>
                  <a:prstClr val="black"/>
                </a:solidFill>
              </a:rPr>
              <a:t>2</a:t>
            </a:r>
            <a:r>
              <a:rPr lang="en-GB" sz="1800" b="1" kern="0" dirty="0">
                <a:solidFill>
                  <a:prstClr val="black"/>
                </a:solidFill>
              </a:rPr>
              <a:t>. 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MANAGEMENT AREA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229894"/>
              </p:ext>
            </p:extLst>
          </p:nvPr>
        </p:nvGraphicFramePr>
        <p:xfrm>
          <a:off x="228600" y="1628800"/>
          <a:ext cx="11658600" cy="1188720"/>
        </p:xfrm>
        <a:graphic>
          <a:graphicData uri="http://schemas.openxmlformats.org/drawingml/2006/table">
            <a:tbl>
              <a:tblPr firstRow="1" bandRow="1"/>
              <a:tblGrid>
                <a:gridCol w="129540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REGION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QTR 4 /ANNUAL</a:t>
                      </a:r>
                    </a:p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: 2020-2021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</a:t>
                      </a:r>
                      <a:r>
                        <a:rPr lang="en-ZA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ern Cape </a:t>
                      </a:r>
                      <a:endParaRPr lang="en-ZA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6.66%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5.35%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(1015/18968)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6.67%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9.49%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(1797/18930)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6.67%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11.98%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(2271//18962)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80%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68.09%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(12912/18962)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518239"/>
              </p:ext>
            </p:extLst>
          </p:nvPr>
        </p:nvGraphicFramePr>
        <p:xfrm>
          <a:off x="228600" y="3341132"/>
          <a:ext cx="11658600" cy="3154680"/>
        </p:xfrm>
        <a:graphic>
          <a:graphicData uri="http://schemas.openxmlformats.org/drawingml/2006/table">
            <a:tbl>
              <a:tblPr firstRow="1" bandRow="1"/>
              <a:tblGrid>
                <a:gridCol w="129540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QTR 4 / ANNUAL</a:t>
                      </a:r>
                    </a:p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: 2020-2021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r>
                        <a:rPr lang="en-ZA" sz="12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Amathole</a:t>
                      </a:r>
                      <a:endParaRPr lang="en-ZA" sz="12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6.66%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7.77%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(183/2356)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6.67%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10.18%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(245/2407)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6.67%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9.55%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(229/2398)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80%</a:t>
                      </a:r>
                      <a:endParaRPr lang="en-US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83.61%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(2005/2398)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London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6.66%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2.16%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(82/3790)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6.67%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10.79%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(406/3763)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6.67%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13.20%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(498/3773)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80%</a:t>
                      </a:r>
                      <a:endParaRPr lang="en-US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73.84%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(2786/3773)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0242310"/>
                  </a:ext>
                </a:extLst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Kirkwood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6.66%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15.86%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(171/1078)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6.67%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12.46%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(133/1067)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6.67%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13.96%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(151/1082)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80%</a:t>
                      </a:r>
                      <a:endParaRPr lang="en-US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168.30%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(1821/1082)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8693148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Mthatha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6.66%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5.22%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(195/3733)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6.67%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11.36%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(417/3672)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6.67%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10.14%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(361/3658)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80%</a:t>
                      </a:r>
                      <a:endParaRPr lang="en-US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60.22%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(2203/3658)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375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Sada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6.66%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3.32%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(97/2926)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6.67%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(195/2929)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6.67%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7.41%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(220/2970)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80%</a:t>
                      </a:r>
                      <a:endParaRPr lang="en-US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28.45%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(845/2970)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375654">
                <a:tc>
                  <a:txBody>
                    <a:bodyPr/>
                    <a:lstStyle/>
                    <a:p>
                      <a:r>
                        <a:rPr lang="en-ZA" sz="12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St Albans</a:t>
                      </a:r>
                      <a:endParaRPr lang="en-ZA" sz="12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6.66%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5.64%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(287/5085)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6.67%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7.88%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(401/5092)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6.67%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215.78%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(802/5081)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80%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64.00%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(3252/5081)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94879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150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:a16="http://schemas.microsoft.com/office/drawing/2014/main" xmlns="" id="{935013CF-ED1D-4C99-9BBC-342742B95A80}"/>
              </a:ext>
            </a:extLst>
          </p:cNvPr>
          <p:cNvSpPr/>
          <p:nvPr/>
        </p:nvSpPr>
        <p:spPr>
          <a:xfrm rot="5400000">
            <a:off x="5050805" y="-5034136"/>
            <a:ext cx="980728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1756" y="103883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3. </a:t>
            </a:r>
            <a:r>
              <a:rPr lang="en-GB" sz="1800" b="1" kern="0" dirty="0">
                <a:solidFill>
                  <a:prstClr val="black"/>
                </a:solidFill>
              </a:rPr>
              <a:t>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CORRECTIONAL CENTRE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185633"/>
              </p:ext>
            </p:extLst>
          </p:nvPr>
        </p:nvGraphicFramePr>
        <p:xfrm>
          <a:off x="203200" y="1536531"/>
          <a:ext cx="11518899" cy="5440680"/>
        </p:xfrm>
        <a:graphic>
          <a:graphicData uri="http://schemas.openxmlformats.org/drawingml/2006/table">
            <a:tbl>
              <a:tblPr firstRow="1" bandRow="1"/>
              <a:tblGrid>
                <a:gridCol w="1271588">
                  <a:extLst>
                    <a:ext uri="{9D8B030D-6E8A-4147-A177-3AD203B41FA5}">
                      <a16:colId xmlns:a16="http://schemas.microsoft.com/office/drawing/2014/main" xmlns="" val="3171785473"/>
                    </a:ext>
                  </a:extLst>
                </a:gridCol>
                <a:gridCol w="2019526">
                  <a:extLst>
                    <a:ext uri="{9D8B030D-6E8A-4147-A177-3AD203B41FA5}">
                      <a16:colId xmlns:a16="http://schemas.microsoft.com/office/drawing/2014/main" xmlns="" val="3307568538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3177246977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1905890460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551651354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106908959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2307743238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Q4/ANNUAL</a:t>
                      </a: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 TARGET 2020/21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QUARTER 4</a:t>
                      </a:r>
                      <a:b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</a:b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AREAS THAT CONTRIBUTED TOWARDS UNDER-ACHIEVEMENT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REASONS FOR UNDER</a:t>
                      </a:r>
                    </a:p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ROOT CAUSES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ASSOCIATED RISKS 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8647457"/>
                  </a:ext>
                </a:extLst>
              </a:tr>
              <a:tr h="360040">
                <a:tc rowSpan="3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80%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68.14%  (943/1384)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London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(All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Correctional Centres)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London Maximum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Spiritual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care services were suspended after the COVID-19 outbreak in the first quarter.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In the second quarter Lockdown regulations permitted limited number of service providers to render services.</a:t>
                      </a: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COVID-19 outbreak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If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offenders were spiritually nurtured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 assaults and  gang related incidents would be reduced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60040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59.77%  (575/962)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London Remand 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Spiritual</a:t>
                      </a:r>
                      <a:r>
                        <a:rPr lang="en-US" sz="1100" b="1" baseline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care services were suspended after the COVID-19 outbreak in the first quarter.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In the second quarter Lockdown regulations permitted limited number of service providers to render services.</a:t>
                      </a: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1196275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75.63%  (925/1223)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Mdantsane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Spiritual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care services were suspended after the COVID-19 outbreak in the first quarter.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In the second quarter Lockdown regulations permitted limited number of service providers to render services.</a:t>
                      </a: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Percentage  inmates receiving spiritual care </a:t>
            </a:r>
            <a:r>
              <a:rPr lang="en-US" sz="24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services</a:t>
            </a:r>
            <a:endParaRPr lang="en-US" sz="24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15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:a16="http://schemas.microsoft.com/office/drawing/2014/main" xmlns="" id="{935013CF-ED1D-4C99-9BBC-342742B95A80}"/>
              </a:ext>
            </a:extLst>
          </p:cNvPr>
          <p:cNvSpPr/>
          <p:nvPr/>
        </p:nvSpPr>
        <p:spPr>
          <a:xfrm rot="5400000">
            <a:off x="4978797" y="-4962128"/>
            <a:ext cx="1124744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3200" y="125625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3. </a:t>
            </a:r>
            <a:r>
              <a:rPr lang="en-GB" sz="1800" b="1" kern="0" dirty="0">
                <a:solidFill>
                  <a:prstClr val="black"/>
                </a:solidFill>
              </a:rPr>
              <a:t>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CORRECTIONAL CENTRE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447484"/>
              </p:ext>
            </p:extLst>
          </p:nvPr>
        </p:nvGraphicFramePr>
        <p:xfrm>
          <a:off x="203200" y="1625582"/>
          <a:ext cx="11518899" cy="5011800"/>
        </p:xfrm>
        <a:graphic>
          <a:graphicData uri="http://schemas.openxmlformats.org/drawingml/2006/table">
            <a:tbl>
              <a:tblPr firstRow="1" bandRow="1"/>
              <a:tblGrid>
                <a:gridCol w="1271588">
                  <a:extLst>
                    <a:ext uri="{9D8B030D-6E8A-4147-A177-3AD203B41FA5}">
                      <a16:colId xmlns:a16="http://schemas.microsoft.com/office/drawing/2014/main" xmlns="" val="3171785473"/>
                    </a:ext>
                  </a:extLst>
                </a:gridCol>
                <a:gridCol w="2019526">
                  <a:extLst>
                    <a:ext uri="{9D8B030D-6E8A-4147-A177-3AD203B41FA5}">
                      <a16:colId xmlns:a16="http://schemas.microsoft.com/office/drawing/2014/main" xmlns="" val="3307568538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3177246977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1905890460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551651354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106908959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2307743238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Q4</a:t>
                      </a: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 / ANNUAL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 TARGET 2020/21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QUARTER 4/</a:t>
                      </a: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 ANNUAL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/>
                      </a:r>
                      <a:b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</a:b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AREAS THAT CONTRIBUTED TOWARDS UNDER-ACHIEVEMENT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REASONS FOR UNDER</a:t>
                      </a:r>
                    </a:p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ROOT CAUSES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ASSOCIATED RISKS 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8647457"/>
                  </a:ext>
                </a:extLst>
              </a:tr>
              <a:tr h="821035">
                <a:tc rowSpan="6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80%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62.86.%(66/105)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Mthatha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Limited engagement of inmates in programmes and services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During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lock down Spiritual Workers did not render services</a:t>
                      </a: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en-US" sz="11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Capacity for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rendering of services was depleted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486319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Flagstaff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Limited engagement of inmates in programmes and services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During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lock down Spiritual Workers did not render services</a:t>
                      </a: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Capacity for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rendering of services was depleted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640643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66.42%(91/137)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 Ayliff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Limited engagement of inmates in </a:t>
                      </a:r>
                      <a:r>
                        <a:rPr lang="en-US" sz="11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programmes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services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During</a:t>
                      </a:r>
                      <a:r>
                        <a:rPr lang="en-US" sz="1100" b="1" baseline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lock down Spiritual Workers did not render services</a:t>
                      </a: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Capacity for</a:t>
                      </a:r>
                      <a:r>
                        <a:rPr lang="en-US" sz="1100" b="1" baseline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rendering of services was depleted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23.30%(350/1502)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Mthatha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Medium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Limited engagement of inmates in programmes and servicees</a:t>
                      </a: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During</a:t>
                      </a:r>
                      <a:r>
                        <a:rPr lang="en-US" sz="1100" b="1" baseline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lock down Spiritual Workers did not render services</a:t>
                      </a: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Capacity for</a:t>
                      </a:r>
                      <a:r>
                        <a:rPr lang="en-US" sz="1100" b="1" baseline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rendering of services was depleted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47.72%(491/1029)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Mthatha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Remand 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Limited engagement of inmates in </a:t>
                      </a:r>
                      <a:r>
                        <a:rPr lang="en-US" sz="11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programmes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services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During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lock down Spiritual Workers did not render services</a:t>
                      </a: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Capacity for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rendering of services was depleted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1126962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Percentage  inmates receiving spiritual care </a:t>
            </a:r>
            <a:r>
              <a:rPr lang="en-US" sz="24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services</a:t>
            </a:r>
            <a:endParaRPr lang="en-US" sz="24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72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:a16="http://schemas.microsoft.com/office/drawing/2014/main" xmlns="" id="{935013CF-ED1D-4C99-9BBC-342742B95A80}"/>
              </a:ext>
            </a:extLst>
          </p:cNvPr>
          <p:cNvSpPr/>
          <p:nvPr/>
        </p:nvSpPr>
        <p:spPr>
          <a:xfrm rot="5400000">
            <a:off x="5014801" y="-4998132"/>
            <a:ext cx="1052736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1678" y="1196752"/>
            <a:ext cx="1051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3. </a:t>
            </a:r>
            <a:r>
              <a:rPr lang="en-GB" sz="1800" b="1" kern="0" dirty="0">
                <a:solidFill>
                  <a:prstClr val="black"/>
                </a:solidFill>
              </a:rPr>
              <a:t>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CORRECTIONAL CENTRE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457055"/>
              </p:ext>
            </p:extLst>
          </p:nvPr>
        </p:nvGraphicFramePr>
        <p:xfrm>
          <a:off x="233029" y="1566084"/>
          <a:ext cx="11518899" cy="4998720"/>
        </p:xfrm>
        <a:graphic>
          <a:graphicData uri="http://schemas.openxmlformats.org/drawingml/2006/table">
            <a:tbl>
              <a:tblPr firstRow="1" bandRow="1"/>
              <a:tblGrid>
                <a:gridCol w="1271588">
                  <a:extLst>
                    <a:ext uri="{9D8B030D-6E8A-4147-A177-3AD203B41FA5}">
                      <a16:colId xmlns:a16="http://schemas.microsoft.com/office/drawing/2014/main" xmlns="" val="3171785473"/>
                    </a:ext>
                  </a:extLst>
                </a:gridCol>
                <a:gridCol w="2019526">
                  <a:extLst>
                    <a:ext uri="{9D8B030D-6E8A-4147-A177-3AD203B41FA5}">
                      <a16:colId xmlns:a16="http://schemas.microsoft.com/office/drawing/2014/main" xmlns="" val="3307568538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3177246977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1905890460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551651354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106908959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2307743238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Q4</a:t>
                      </a: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 / ANNUAL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TARGET 2020/21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ANNUAL</a:t>
                      </a: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/>
                      </a:r>
                      <a:b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</a:b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AREAS THAT CONTRIBUTED TOWARDS UNDER-ACHIEVEMENT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REASONS FOR UNDER</a:t>
                      </a:r>
                    </a:p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ROOT CAUSES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ASSOCIATED RISKS 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8647457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80%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28.45%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(845/2970)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Sada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Management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Barkly</a:t>
                      </a:r>
                      <a:r>
                        <a:rPr lang="en-US" sz="1000" b="1" baseline="0" dirty="0" smtClean="0"/>
                        <a:t> East </a:t>
                      </a:r>
                      <a:endParaRPr lang="en-US" sz="1000" b="1" dirty="0"/>
                    </a:p>
                    <a:p>
                      <a:r>
                        <a:rPr lang="en-US" sz="1000" b="1" dirty="0" smtClean="0"/>
                        <a:t>B</a:t>
                      </a:r>
                      <a:r>
                        <a:rPr lang="en-US" sz="1000" b="0" dirty="0" smtClean="0"/>
                        <a:t>urgersdorp</a:t>
                      </a:r>
                      <a:r>
                        <a:rPr lang="en-US" sz="1000" b="1" baseline="0" dirty="0" smtClean="0"/>
                        <a:t> </a:t>
                      </a:r>
                      <a:endParaRPr lang="en-US" sz="1000" b="1" dirty="0"/>
                    </a:p>
                    <a:p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Butterworth</a:t>
                      </a:r>
                      <a:r>
                        <a:rPr lang="en-US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1" dirty="0" smtClean="0"/>
                        <a:t>Cofimvaba</a:t>
                      </a:r>
                      <a:r>
                        <a:rPr lang="en-US" sz="1000" b="1" baseline="0" dirty="0" smtClean="0"/>
                        <a:t> </a:t>
                      </a:r>
                      <a:endParaRPr lang="en-US" sz="1000" b="1" dirty="0"/>
                    </a:p>
                    <a:p>
                      <a:r>
                        <a:rPr lang="en-US" sz="1000" b="1" dirty="0" smtClean="0"/>
                        <a:t>Cradock</a:t>
                      </a:r>
                      <a:r>
                        <a:rPr lang="en-US" sz="1000" b="1" baseline="0" dirty="0" smtClean="0"/>
                        <a:t> </a:t>
                      </a:r>
                      <a:endParaRPr lang="en-US" sz="1000" b="1" dirty="0"/>
                    </a:p>
                    <a:p>
                      <a:r>
                        <a:rPr lang="en-US" sz="1000" b="1" dirty="0" err="1" smtClean="0"/>
                        <a:t>Dutywa</a:t>
                      </a:r>
                      <a:r>
                        <a:rPr lang="en-US" sz="1000" b="1" baseline="0" dirty="0" smtClean="0"/>
                        <a:t> </a:t>
                      </a:r>
                      <a:endParaRPr lang="en-US" sz="1000" b="1" dirty="0"/>
                    </a:p>
                    <a:p>
                      <a:r>
                        <a:rPr lang="en-US" sz="1000" b="1" dirty="0" smtClean="0"/>
                        <a:t>Lady Frere</a:t>
                      </a:r>
                      <a:endParaRPr lang="en-US" sz="1000" b="1" dirty="0"/>
                    </a:p>
                    <a:p>
                      <a:r>
                        <a:rPr lang="en-US" sz="1000" b="1" dirty="0" smtClean="0"/>
                        <a:t>Middelburg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Ngcobo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1" dirty="0" smtClean="0"/>
                        <a:t>Nqamakwe</a:t>
                      </a:r>
                      <a:endParaRPr lang="en-US" sz="1000" b="1" dirty="0"/>
                    </a:p>
                    <a:p>
                      <a:r>
                        <a:rPr lang="en-US" sz="1000" b="1" dirty="0" smtClean="0"/>
                        <a:t>Queenstown</a:t>
                      </a:r>
                      <a:r>
                        <a:rPr lang="en-US" sz="1000" b="1" baseline="0" dirty="0" smtClean="0"/>
                        <a:t> </a:t>
                      </a:r>
                      <a:endParaRPr lang="en-US" sz="1000" b="1" dirty="0"/>
                    </a:p>
                    <a:p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Sada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Sterkspruit 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Willowvale 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Limited engagement of inmates in programmes and services and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the contribution of </a:t>
                      </a:r>
                      <a:r>
                        <a:rPr lang="en-US" sz="1100" b="1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covid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19 regulations</a:t>
                      </a: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During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lock down Spiritual Workers did not render services</a:t>
                      </a: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Capacity for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rendering of services was depleted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 rowSpan="5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80%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1100" b="1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9.61%</a:t>
                      </a:r>
                    </a:p>
                    <a:p>
                      <a:pPr algn="ctr"/>
                      <a:r>
                        <a:rPr lang="en-ZA" sz="1100" b="1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(137/1425)</a:t>
                      </a:r>
                      <a:endParaRPr lang="en-ZA" sz="1100" b="1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St Albans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12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Med</a:t>
                      </a:r>
                      <a:r>
                        <a:rPr lang="en-ZA" sz="12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ium A</a:t>
                      </a:r>
                      <a:endParaRPr lang="en-ZA" sz="12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Limited engagement of inmates in programmes and services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During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lock down Spiritual Workers did not render services</a:t>
                      </a: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Capacity for</a:t>
                      </a:r>
                      <a:r>
                        <a:rPr lang="en-US" sz="11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rendering of services was depleted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1100" b="1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29.88%</a:t>
                      </a:r>
                    </a:p>
                    <a:p>
                      <a:pPr algn="ctr"/>
                      <a:r>
                        <a:rPr lang="en-ZA" sz="1100" b="1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(329/1101)</a:t>
                      </a:r>
                      <a:endParaRPr lang="en-ZA" sz="1100" b="1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Medium B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1100" b="1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13.55%</a:t>
                      </a:r>
                    </a:p>
                    <a:p>
                      <a:pPr algn="ctr"/>
                      <a:r>
                        <a:rPr lang="en-ZA" sz="1100" b="1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(256/1889)</a:t>
                      </a:r>
                      <a:endParaRPr lang="en-ZA" sz="1100" b="1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Maximum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1100" b="1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33.67%</a:t>
                      </a:r>
                    </a:p>
                    <a:p>
                      <a:pPr algn="ctr"/>
                      <a:r>
                        <a:rPr lang="en-ZA" sz="1100" b="1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(67/199)</a:t>
                      </a:r>
                      <a:endParaRPr lang="en-ZA" sz="1100" b="1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Patensie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1100" b="1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28.78%</a:t>
                      </a:r>
                    </a:p>
                    <a:p>
                      <a:pPr algn="ctr"/>
                      <a:r>
                        <a:rPr lang="en-ZA" sz="1100" b="1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(137/476)</a:t>
                      </a: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Port Elizabeth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Percentage  inmates receiving spiritual care services </a:t>
            </a:r>
          </a:p>
          <a:p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13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BE75937-E151-4B2B-8C64-9A22524FD06C}"/>
              </a:ext>
            </a:extLst>
          </p:cNvPr>
          <p:cNvSpPr/>
          <p:nvPr/>
        </p:nvSpPr>
        <p:spPr>
          <a:xfrm>
            <a:off x="0" y="4292600"/>
            <a:ext cx="12192000" cy="114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D9DE8BFE-FE5B-4B85-95C6-4BC24BEA18CB}"/>
              </a:ext>
            </a:extLst>
          </p:cNvPr>
          <p:cNvSpPr/>
          <p:nvPr/>
        </p:nvSpPr>
        <p:spPr>
          <a:xfrm>
            <a:off x="2311400" y="0"/>
            <a:ext cx="11887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43C31C0-A678-488B-954D-3C31F9292F64}"/>
              </a:ext>
            </a:extLst>
          </p:cNvPr>
          <p:cNvSpPr/>
          <p:nvPr/>
        </p:nvSpPr>
        <p:spPr>
          <a:xfrm>
            <a:off x="2420173" y="-1"/>
            <a:ext cx="9761728" cy="4292600"/>
          </a:xfrm>
          <a:prstGeom prst="rect">
            <a:avLst/>
          </a:prstGeom>
          <a:solidFill>
            <a:schemeClr val="accent6">
              <a:lumMod val="7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6B460027-1BF7-4B04-A53C-BB6E7681BBF8}"/>
              </a:ext>
            </a:extLst>
          </p:cNvPr>
          <p:cNvSpPr/>
          <p:nvPr/>
        </p:nvSpPr>
        <p:spPr>
          <a:xfrm>
            <a:off x="2420173" y="4415868"/>
            <a:ext cx="9761728" cy="2451101"/>
          </a:xfrm>
          <a:prstGeom prst="rect">
            <a:avLst/>
          </a:prstGeom>
          <a:solidFill>
            <a:schemeClr val="accent6">
              <a:lumMod val="60000"/>
              <a:lumOff val="4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07492E08-0E2F-4761-9D2E-B3813C92F001}"/>
              </a:ext>
            </a:extLst>
          </p:cNvPr>
          <p:cNvSpPr/>
          <p:nvPr/>
        </p:nvSpPr>
        <p:spPr>
          <a:xfrm>
            <a:off x="2908169" y="532169"/>
            <a:ext cx="7851332" cy="29546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4800" dirty="0">
                <a:solidFill>
                  <a:prstClr val="white"/>
                </a:solidFill>
                <a:latin typeface="Consolas" panose="020B0609020204030204"/>
              </a:rPr>
              <a:t>2020/21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4800" dirty="0">
                <a:solidFill>
                  <a:prstClr val="white"/>
                </a:solidFill>
                <a:latin typeface="Consolas" panose="020B0609020204030204"/>
              </a:rPr>
              <a:t>PERFORMANCE TARGETS NOT ACHIEVED </a:t>
            </a:r>
            <a:r>
              <a:rPr lang="en-US" sz="4800" dirty="0" smtClean="0">
                <a:solidFill>
                  <a:prstClr val="white"/>
                </a:solidFill>
                <a:latin typeface="Consolas" panose="020B0609020204030204"/>
              </a:rPr>
              <a:t>FOR </a:t>
            </a:r>
            <a:r>
              <a:rPr lang="en-US" sz="4800" dirty="0">
                <a:solidFill>
                  <a:prstClr val="white"/>
                </a:solidFill>
                <a:latin typeface="Consolas" panose="020B0609020204030204"/>
              </a:rPr>
              <a:t>	</a:t>
            </a:r>
            <a:r>
              <a:rPr lang="en-US" sz="4800" dirty="0" smtClean="0">
                <a:solidFill>
                  <a:prstClr val="white"/>
                </a:solidFill>
                <a:latin typeface="Consolas" panose="020B0609020204030204"/>
              </a:rPr>
              <a:t>Q4/ANNUAL REPORT </a:t>
            </a:r>
            <a:endParaRPr lang="en-US" sz="4800" dirty="0">
              <a:solidFill>
                <a:prstClr val="white"/>
              </a:solidFill>
              <a:latin typeface="Consolas" panose="020B0609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9460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5014801" y="-4998132"/>
            <a:ext cx="1052736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669" y="126314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4. PROJECT PLAN TO ADDRESS UNDER PERFORMANCE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711012"/>
              </p:ext>
            </p:extLst>
          </p:nvPr>
        </p:nvGraphicFramePr>
        <p:xfrm>
          <a:off x="187251" y="1829252"/>
          <a:ext cx="11061700" cy="3591294"/>
        </p:xfrm>
        <a:graphic>
          <a:graphicData uri="http://schemas.openxmlformats.org/drawingml/2006/table">
            <a:tbl>
              <a:tblPr firstRow="1" bandRow="1"/>
              <a:tblGrid>
                <a:gridCol w="207010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220980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8288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672168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3280832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ACTIVITY / ACTIVITIES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RESPONSIBILITY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TIME FRAME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PROGRESS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London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Rendering of Spiritual Care services to offenders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and availing  Spiritual and Moral Development Coordinators from Centres to   renders services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Area Commissioner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Head Development &amp; Care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Commissioner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Not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applicable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None </a:t>
                      </a:r>
                    </a:p>
                    <a:p>
                      <a:pPr algn="ctr"/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0242310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Mthatha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Rendering of Spiritual Care services to offenders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and avail  Moral Development Coordinators from Centres to   renders services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Area Commissioner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Head Development &amp; Care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Commissioner 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Not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applicable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None </a:t>
                      </a:r>
                    </a:p>
                    <a:p>
                      <a:pPr algn="ctr"/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94879642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Sada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Rendering of Spiritual Care services to offenders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and avail  Moral Development Coordinators from Centres to   renders services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Area Commissioner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Head Development &amp; Care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Commissioner 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Not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applicable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None </a:t>
                      </a:r>
                    </a:p>
                    <a:p>
                      <a:pPr algn="ctr"/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>
                  <a:txBody>
                    <a:bodyPr/>
                    <a:lstStyle/>
                    <a:p>
                      <a:r>
                        <a:rPr lang="en-ZA" sz="12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St Albans</a:t>
                      </a:r>
                      <a:endParaRPr lang="en-ZA" sz="12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Rendering of Spiritual Care services to offenders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and avail  Moral Development Coordinators from Centres to   renders services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Area Commissioner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Head Development &amp; Care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Commissioner 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Not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applicable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None </a:t>
                      </a:r>
                    </a:p>
                    <a:p>
                      <a:pPr algn="ctr"/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PLAN TO ADDRESS UNDER PERFORMANCE:</a:t>
            </a:r>
          </a:p>
          <a:p>
            <a:pPr>
              <a:spcAft>
                <a:spcPts val="600"/>
              </a:spcAft>
            </a:pPr>
            <a:r>
              <a:rPr lang="en-US" sz="24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Percentage  </a:t>
            </a:r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inmates receiving spiritual care services </a:t>
            </a:r>
          </a:p>
        </p:txBody>
      </p:sp>
    </p:spTree>
    <p:extLst>
      <p:ext uri="{BB962C8B-B14F-4D97-AF65-F5344CB8AC3E}">
        <p14:creationId xmlns:p14="http://schemas.microsoft.com/office/powerpoint/2010/main" val="273596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991584" y="-4974915"/>
            <a:ext cx="1052736" cy="11002565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3103" y="0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>
              <a:spcAft>
                <a:spcPts val="600"/>
              </a:spcAft>
            </a:pPr>
            <a:r>
              <a:rPr lang="en-US" sz="24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Percentage  inmates receiving psychological services</a:t>
            </a:r>
            <a:endParaRPr lang="en-US" sz="24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4509" y="1075067"/>
            <a:ext cx="11012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1. REGIONAL TARGET VERSUS </a:t>
            </a:r>
            <a:r>
              <a:rPr lang="en-GB" sz="1800" b="1" kern="0" dirty="0" smtClean="0">
                <a:solidFill>
                  <a:prstClr val="black"/>
                </a:solidFill>
              </a:rPr>
              <a:t> PERFORMANCE </a:t>
            </a:r>
            <a:r>
              <a:rPr lang="en-ZA" sz="1800" b="1" kern="0" dirty="0">
                <a:solidFill>
                  <a:prstClr val="black"/>
                </a:solidFill>
              </a:rPr>
              <a:t>QRT 4 /ANNUAL PEFORMANCE  (2020/2021)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1" kern="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29718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 smtClean="0">
                <a:solidFill>
                  <a:prstClr val="black"/>
                </a:solidFill>
              </a:rPr>
              <a:t>2</a:t>
            </a:r>
            <a:r>
              <a:rPr lang="en-GB" sz="1800" b="1" kern="0" dirty="0">
                <a:solidFill>
                  <a:prstClr val="black"/>
                </a:solidFill>
              </a:rPr>
              <a:t>. 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MANAGEMENT AREA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056772"/>
              </p:ext>
            </p:extLst>
          </p:nvPr>
        </p:nvGraphicFramePr>
        <p:xfrm>
          <a:off x="124509" y="1617658"/>
          <a:ext cx="11658600" cy="1338327"/>
        </p:xfrm>
        <a:graphic>
          <a:graphicData uri="http://schemas.openxmlformats.org/drawingml/2006/table">
            <a:tbl>
              <a:tblPr firstRow="1" bandRow="1"/>
              <a:tblGrid>
                <a:gridCol w="129540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150480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REGION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 QTR 4/ANNUAL 2020/2021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743967">
                <a:tc>
                  <a:txBody>
                    <a:bodyPr/>
                    <a:lstStyle/>
                    <a:p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</a:t>
                      </a:r>
                      <a:r>
                        <a:rPr lang="en-ZA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ern Cape </a:t>
                      </a:r>
                      <a:endParaRPr lang="en-ZA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1.20%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(228/18968)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1.30%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(246/18930)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1.58%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(300/18962)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16.45%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(3119/18962)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593930"/>
              </p:ext>
            </p:extLst>
          </p:nvPr>
        </p:nvGraphicFramePr>
        <p:xfrm>
          <a:off x="228600" y="3341132"/>
          <a:ext cx="11658600" cy="3154680"/>
        </p:xfrm>
        <a:graphic>
          <a:graphicData uri="http://schemas.openxmlformats.org/drawingml/2006/table">
            <a:tbl>
              <a:tblPr firstRow="1" bandRow="1"/>
              <a:tblGrid>
                <a:gridCol w="129540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QTR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4/ ANNUAL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 2020-2021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r>
                        <a:rPr lang="en-ZA" sz="12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Amathole</a:t>
                      </a:r>
                      <a:endParaRPr lang="en-ZA" sz="12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1.27%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(30/2356)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1.87%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(45/2407)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1.25%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(30/2398)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19.72%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(473/2398)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London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0.82%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(31/3790)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0.82%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(31/3763)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1.06%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(40/3773)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7.66%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(289/3773)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0242310"/>
                  </a:ext>
                </a:extLst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Kirkwood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3.06%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(33/1078)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2.81%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(30/1067)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2.87%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(31/1082)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33.27%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(360/1082)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8693148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Mthatha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0.08%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(3/3733)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0.41%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(15/3672)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1.20%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(44/3658)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12.36%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(452/3658)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375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Sada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(0/2926)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(0/2815)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(0/2970)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(0/2970)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375654">
                <a:tc>
                  <a:txBody>
                    <a:bodyPr/>
                    <a:lstStyle/>
                    <a:p>
                      <a:r>
                        <a:rPr lang="en-ZA" sz="12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St Albans</a:t>
                      </a:r>
                      <a:endParaRPr lang="en-ZA" sz="12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2.58%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(131/5085)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2.45%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(125/5092)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1%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3.05%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(155/5081)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39.41%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(1545/5081)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94879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69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978797" y="-4962128"/>
            <a:ext cx="1124744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216" y="13042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3. </a:t>
            </a:r>
            <a:r>
              <a:rPr lang="en-GB" sz="1800" b="1" kern="0" dirty="0">
                <a:solidFill>
                  <a:prstClr val="black"/>
                </a:solidFill>
              </a:rPr>
              <a:t>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CORRECTIONAL CENTRE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315198"/>
              </p:ext>
            </p:extLst>
          </p:nvPr>
        </p:nvGraphicFramePr>
        <p:xfrm>
          <a:off x="261679" y="1844824"/>
          <a:ext cx="11518899" cy="3429000"/>
        </p:xfrm>
        <a:graphic>
          <a:graphicData uri="http://schemas.openxmlformats.org/drawingml/2006/table">
            <a:tbl>
              <a:tblPr firstRow="1" bandRow="1"/>
              <a:tblGrid>
                <a:gridCol w="1271588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2019526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Q4</a:t>
                      </a: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 / ANNUAL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TARGET 2020/21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ANNUAL</a:t>
                      </a: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/>
                      </a:r>
                      <a:b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</a:b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AREAS THAT CONTRIBUTED TOWARDS UNDER-ACHIEVEMENT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REASONS FOR UNDER</a:t>
                      </a:r>
                    </a:p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ROOT CAUSES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ASSOCIATED RISKS 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20%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7.66%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(289/3773)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East London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London Maximum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Limited engagement of inmates in programmes and services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During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lock down psychological  services were rendered on an individual basis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Group work services to 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inmates 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were suspended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20%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12.36%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(458/3658)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Mthatha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 12 Correctional Centres 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Limited engagement of inmates in programmes and services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During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lock down psychological  services were rendered on an individual basis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Group work services to 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inmates 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were suspended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20%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(0/2970)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Sada 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 15 Correctional Centres </a:t>
                      </a:r>
                      <a:endParaRPr lang="en-US" sz="1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 engagement of inmates in  psychological </a:t>
                      </a:r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programmes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services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 Management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Area has not attracted  any skill  for psychologists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Management Area does not have a Psychologist to render services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Psychological needs of inmates are not being attended to.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Percentage  inmates receiving psychological services</a:t>
            </a:r>
          </a:p>
          <a:p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35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:a16="http://schemas.microsoft.com/office/drawing/2014/main" xmlns="" id="{935013CF-ED1D-4C99-9BBC-342742B95A80}"/>
              </a:ext>
            </a:extLst>
          </p:cNvPr>
          <p:cNvSpPr/>
          <p:nvPr/>
        </p:nvSpPr>
        <p:spPr>
          <a:xfrm rot="5400000">
            <a:off x="4942793" y="-4926124"/>
            <a:ext cx="1196752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5900" y="133818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3. </a:t>
            </a:r>
            <a:r>
              <a:rPr lang="en-GB" sz="1800" b="1" kern="0" dirty="0">
                <a:solidFill>
                  <a:prstClr val="black"/>
                </a:solidFill>
              </a:rPr>
              <a:t>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CORRECTIONAL CENTRE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55810"/>
              </p:ext>
            </p:extLst>
          </p:nvPr>
        </p:nvGraphicFramePr>
        <p:xfrm>
          <a:off x="215900" y="2042928"/>
          <a:ext cx="11518899" cy="4266393"/>
        </p:xfrm>
        <a:graphic>
          <a:graphicData uri="http://schemas.openxmlformats.org/drawingml/2006/table">
            <a:tbl>
              <a:tblPr firstRow="1" bandRow="1"/>
              <a:tblGrid>
                <a:gridCol w="1271588">
                  <a:extLst>
                    <a:ext uri="{9D8B030D-6E8A-4147-A177-3AD203B41FA5}">
                      <a16:colId xmlns:a16="http://schemas.microsoft.com/office/drawing/2014/main" xmlns="" val="3171785473"/>
                    </a:ext>
                  </a:extLst>
                </a:gridCol>
                <a:gridCol w="2019526">
                  <a:extLst>
                    <a:ext uri="{9D8B030D-6E8A-4147-A177-3AD203B41FA5}">
                      <a16:colId xmlns:a16="http://schemas.microsoft.com/office/drawing/2014/main" xmlns="" val="3307568538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3177246977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1905890460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551651354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106908959"/>
                    </a:ext>
                  </a:extLst>
                </a:gridCol>
                <a:gridCol w="1645557">
                  <a:extLst>
                    <a:ext uri="{9D8B030D-6E8A-4147-A177-3AD203B41FA5}">
                      <a16:colId xmlns:a16="http://schemas.microsoft.com/office/drawing/2014/main" xmlns="" val="2307743238"/>
                    </a:ext>
                  </a:extLst>
                </a:gridCol>
              </a:tblGrid>
              <a:tr h="1232513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Q4 TARGET 2020/21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QUARTER 4</a:t>
                      </a:r>
                      <a:b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</a:b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AREAS THAT CONTRIBUTED TOWARDS UNDER-ACHIEVEMENT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REASONS FOR UNDER</a:t>
                      </a:r>
                    </a:p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ROOT CAUSES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ASSOCIATED RISKS 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8647457"/>
                  </a:ext>
                </a:extLst>
              </a:tr>
              <a:tr h="1516940">
                <a:tc rowSpan="2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20%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17.63%  (244/1384)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East London Management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Area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London Maximum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Centre did not meet the target d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ue to COVID-19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outbreak which affected the Psychologist, officials and the offenders.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COVID-19 outbreak at the Centre.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 addressing Psychological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needs of offenders which will have a negative impact in behavioral aspects as well as overcrowding.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1516940"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16.18%  (33/204)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London Female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Centre does not have a Psychologist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Vacant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position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 addressing Psychological needs of offenders which will have a negative impact in behavioural aspects.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rgbClr val="FFFFFF"/>
                </a:solidFill>
                <a:latin typeface="Arial Black" panose="020B0A04020102020204" pitchFamily="34" charset="0"/>
              </a:rPr>
              <a:t>Percentage  inmates receiving psychological services</a:t>
            </a:r>
          </a:p>
          <a:p>
            <a:endParaRPr lang="en-GB" sz="3200" kern="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44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5050805" y="-5034136"/>
            <a:ext cx="980728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369" y="125819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4. PROJECT PLAN TO ADDRESS UNDER PERFORMANCE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252334"/>
              </p:ext>
            </p:extLst>
          </p:nvPr>
        </p:nvGraphicFramePr>
        <p:xfrm>
          <a:off x="215900" y="1921274"/>
          <a:ext cx="11671299" cy="2494014"/>
        </p:xfrm>
        <a:graphic>
          <a:graphicData uri="http://schemas.openxmlformats.org/drawingml/2006/table">
            <a:tbl>
              <a:tblPr firstRow="1" bandRow="1"/>
              <a:tblGrid>
                <a:gridCol w="233426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255524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23622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60020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2819399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ACTIVITY / ACTIVITIES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RESPONSIBILITY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TIME FRAME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PROGRESS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London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Filling of the vacant post at EL Female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Area Commissioner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Head Development &amp; Care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As soon as possible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Interviews have been conducted.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8693148"/>
                  </a:ext>
                </a:extLst>
              </a:tr>
              <a:tr h="9034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Mthatha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Rendering of Psychological Services to inmates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Area Commissioner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Head Development &amp; Care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Commissioner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March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2021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Even though   group work continued from Level 2 of the National Disaster ,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the resignation of a  psychologists resulted in the under performance 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The region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has not attracted  the services  of Community Service Psychologists.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Sada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Rendering of Psychological Services to inmates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Area Commissioner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Head Development &amp; Care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Regional Commissioner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March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2021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The Area has not attracted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any  Psychologists despite attempts of headhunting and  advertisements of the position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PLAN TO ADDRESS UNDER PERFORMANCE: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Percentage  inmates receiving psychological services</a:t>
            </a:r>
          </a:p>
        </p:txBody>
      </p:sp>
    </p:spTree>
    <p:extLst>
      <p:ext uri="{BB962C8B-B14F-4D97-AF65-F5344CB8AC3E}">
        <p14:creationId xmlns:p14="http://schemas.microsoft.com/office/powerpoint/2010/main" val="273596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/>
          <p:nvPr/>
        </p:nvGrpSpPr>
        <p:grpSpPr>
          <a:xfrm>
            <a:off x="65498" y="-21773"/>
            <a:ext cx="8392701" cy="6270173"/>
            <a:chOff x="65499" y="-21773"/>
            <a:chExt cx="7302314" cy="5185651"/>
          </a:xfrm>
        </p:grpSpPr>
        <p:sp>
          <p:nvSpPr>
            <p:cNvPr id="3" name="Rectangle: Top Corners Rounded 24">
              <a:extLst>
                <a:ext uri="{FF2B5EF4-FFF2-40B4-BE49-F238E27FC236}">
                  <a16:creationId xmlns="" xmlns:a16="http://schemas.microsoft.com/office/drawing/2014/main" id="{0DC4C310-37AB-43E0-9D8B-683A5AE91EB8}"/>
                </a:ext>
              </a:extLst>
            </p:cNvPr>
            <p:cNvSpPr/>
            <p:nvPr/>
          </p:nvSpPr>
          <p:spPr>
            <a:xfrm rot="10800000">
              <a:off x="575313" y="-10887"/>
              <a:ext cx="6282685" cy="5174765"/>
            </a:xfrm>
            <a:prstGeom prst="round2SameRect">
              <a:avLst>
                <a:gd name="adj1" fmla="val 13687"/>
                <a:gd name="adj2" fmla="val 0"/>
              </a:avLst>
            </a:prstGeom>
            <a:gradFill flip="none" rotWithShape="1">
              <a:gsLst>
                <a:gs pos="99000">
                  <a:srgbClr val="00CC99"/>
                </a:gs>
                <a:gs pos="1000">
                  <a:srgbClr val="009900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5" name="Isosceles Triangle 3"/>
            <p:cNvSpPr/>
            <p:nvPr/>
          </p:nvSpPr>
          <p:spPr bwMode="auto">
            <a:xfrm>
              <a:off x="6847113" y="-21773"/>
              <a:ext cx="520700" cy="1270000"/>
            </a:xfrm>
            <a:custGeom>
              <a:avLst/>
              <a:gdLst>
                <a:gd name="connsiteX0" fmla="*/ 0 w 431800"/>
                <a:gd name="connsiteY0" fmla="*/ 1143000 h 1143000"/>
                <a:gd name="connsiteX1" fmla="*/ 215900 w 431800"/>
                <a:gd name="connsiteY1" fmla="*/ 0 h 1143000"/>
                <a:gd name="connsiteX2" fmla="*/ 431800 w 431800"/>
                <a:gd name="connsiteY2" fmla="*/ 1143000 h 1143000"/>
                <a:gd name="connsiteX3" fmla="*/ 0 w 431800"/>
                <a:gd name="connsiteY3" fmla="*/ 1143000 h 1143000"/>
                <a:gd name="connsiteX0" fmla="*/ 0 w 647700"/>
                <a:gd name="connsiteY0" fmla="*/ 1117600 h 1117600"/>
                <a:gd name="connsiteX1" fmla="*/ 647700 w 647700"/>
                <a:gd name="connsiteY1" fmla="*/ 0 h 1117600"/>
                <a:gd name="connsiteX2" fmla="*/ 431800 w 647700"/>
                <a:gd name="connsiteY2" fmla="*/ 1117600 h 1117600"/>
                <a:gd name="connsiteX3" fmla="*/ 0 w 647700"/>
                <a:gd name="connsiteY3" fmla="*/ 1117600 h 1117600"/>
                <a:gd name="connsiteX0" fmla="*/ 0 w 647700"/>
                <a:gd name="connsiteY0" fmla="*/ 1117600 h 1244600"/>
                <a:gd name="connsiteX1" fmla="*/ 647700 w 647700"/>
                <a:gd name="connsiteY1" fmla="*/ 0 h 1244600"/>
                <a:gd name="connsiteX2" fmla="*/ 558800 w 647700"/>
                <a:gd name="connsiteY2" fmla="*/ 1244600 h 1244600"/>
                <a:gd name="connsiteX3" fmla="*/ 0 w 647700"/>
                <a:gd name="connsiteY3" fmla="*/ 1117600 h 1244600"/>
                <a:gd name="connsiteX0" fmla="*/ 0 w 647700"/>
                <a:gd name="connsiteY0" fmla="*/ 1270000 h 1397000"/>
                <a:gd name="connsiteX1" fmla="*/ 647700 w 647700"/>
                <a:gd name="connsiteY1" fmla="*/ 0 h 1397000"/>
                <a:gd name="connsiteX2" fmla="*/ 558800 w 647700"/>
                <a:gd name="connsiteY2" fmla="*/ 1397000 h 1397000"/>
                <a:gd name="connsiteX3" fmla="*/ 0 w 647700"/>
                <a:gd name="connsiteY3" fmla="*/ 1270000 h 1397000"/>
                <a:gd name="connsiteX0" fmla="*/ 0 w 469900"/>
                <a:gd name="connsiteY0" fmla="*/ 1701800 h 1701800"/>
                <a:gd name="connsiteX1" fmla="*/ 469900 w 469900"/>
                <a:gd name="connsiteY1" fmla="*/ 0 h 1701800"/>
                <a:gd name="connsiteX2" fmla="*/ 381000 w 469900"/>
                <a:gd name="connsiteY2" fmla="*/ 1397000 h 1701800"/>
                <a:gd name="connsiteX3" fmla="*/ 0 w 469900"/>
                <a:gd name="connsiteY3" fmla="*/ 1701800 h 17018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08000 w 596900"/>
                <a:gd name="connsiteY2" fmla="*/ 1397000 h 1397000"/>
                <a:gd name="connsiteX3" fmla="*/ 0 w 596900"/>
                <a:gd name="connsiteY3" fmla="*/ 1346200 h 13970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84200 w 596900"/>
                <a:gd name="connsiteY2" fmla="*/ 1397000 h 1397000"/>
                <a:gd name="connsiteX3" fmla="*/ 0 w 596900"/>
                <a:gd name="connsiteY3" fmla="*/ 1346200 h 1397000"/>
                <a:gd name="connsiteX0" fmla="*/ 0 w 584200"/>
                <a:gd name="connsiteY0" fmla="*/ 1193800 h 1244600"/>
                <a:gd name="connsiteX1" fmla="*/ 495300 w 584200"/>
                <a:gd name="connsiteY1" fmla="*/ 0 h 1244600"/>
                <a:gd name="connsiteX2" fmla="*/ 584200 w 584200"/>
                <a:gd name="connsiteY2" fmla="*/ 1244600 h 1244600"/>
                <a:gd name="connsiteX3" fmla="*/ 0 w 584200"/>
                <a:gd name="connsiteY3" fmla="*/ 1193800 h 1244600"/>
                <a:gd name="connsiteX0" fmla="*/ 0 w 584200"/>
                <a:gd name="connsiteY0" fmla="*/ 1219200 h 1270000"/>
                <a:gd name="connsiteX1" fmla="*/ 571500 w 584200"/>
                <a:gd name="connsiteY1" fmla="*/ 0 h 1270000"/>
                <a:gd name="connsiteX2" fmla="*/ 584200 w 584200"/>
                <a:gd name="connsiteY2" fmla="*/ 1270000 h 1270000"/>
                <a:gd name="connsiteX3" fmla="*/ 0 w 584200"/>
                <a:gd name="connsiteY3" fmla="*/ 12192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95300 w 495300"/>
                <a:gd name="connsiteY0" fmla="*/ 1193800 h 1270000"/>
                <a:gd name="connsiteX1" fmla="*/ 0 w 495300"/>
                <a:gd name="connsiteY1" fmla="*/ 0 h 1270000"/>
                <a:gd name="connsiteX2" fmla="*/ 12700 w 495300"/>
                <a:gd name="connsiteY2" fmla="*/ 1270000 h 1270000"/>
                <a:gd name="connsiteX3" fmla="*/ 495300 w 495300"/>
                <a:gd name="connsiteY3" fmla="*/ 1193800 h 1270000"/>
                <a:gd name="connsiteX0" fmla="*/ 520700 w 520700"/>
                <a:gd name="connsiteY0" fmla="*/ 1270000 h 1270000"/>
                <a:gd name="connsiteX1" fmla="*/ 0 w 520700"/>
                <a:gd name="connsiteY1" fmla="*/ 0 h 1270000"/>
                <a:gd name="connsiteX2" fmla="*/ 12700 w 520700"/>
                <a:gd name="connsiteY2" fmla="*/ 1270000 h 1270000"/>
                <a:gd name="connsiteX3" fmla="*/ 520700 w 520700"/>
                <a:gd name="connsiteY3" fmla="*/ 1270000 h 127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700" h="1270000">
                  <a:moveTo>
                    <a:pt x="520700" y="1270000"/>
                  </a:moveTo>
                  <a:lnTo>
                    <a:pt x="0" y="0"/>
                  </a:lnTo>
                  <a:lnTo>
                    <a:pt x="12700" y="1270000"/>
                  </a:lnTo>
                  <a:lnTo>
                    <a:pt x="520700" y="1270000"/>
                  </a:lnTo>
                  <a:close/>
                </a:path>
              </a:pathLst>
            </a:custGeom>
            <a:solidFill>
              <a:srgbClr val="0099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  <a:buClr>
                  <a:srgbClr val="7D0900"/>
                </a:buClr>
              </a:pPr>
              <a:endParaRPr lang="en-ZA" dirty="0" smtClean="0">
                <a:solidFill>
                  <a:srgbClr val="000000"/>
                </a:solidFill>
              </a:endParaRPr>
            </a:p>
          </p:txBody>
        </p:sp>
        <p:sp>
          <p:nvSpPr>
            <p:cNvPr id="6" name="Isosceles Triangle 3"/>
            <p:cNvSpPr/>
            <p:nvPr/>
          </p:nvSpPr>
          <p:spPr bwMode="auto">
            <a:xfrm rot="10800000" flipV="1">
              <a:off x="65499" y="-10887"/>
              <a:ext cx="520700" cy="1270000"/>
            </a:xfrm>
            <a:custGeom>
              <a:avLst/>
              <a:gdLst>
                <a:gd name="connsiteX0" fmla="*/ 0 w 431800"/>
                <a:gd name="connsiteY0" fmla="*/ 1143000 h 1143000"/>
                <a:gd name="connsiteX1" fmla="*/ 215900 w 431800"/>
                <a:gd name="connsiteY1" fmla="*/ 0 h 1143000"/>
                <a:gd name="connsiteX2" fmla="*/ 431800 w 431800"/>
                <a:gd name="connsiteY2" fmla="*/ 1143000 h 1143000"/>
                <a:gd name="connsiteX3" fmla="*/ 0 w 431800"/>
                <a:gd name="connsiteY3" fmla="*/ 1143000 h 1143000"/>
                <a:gd name="connsiteX0" fmla="*/ 0 w 647700"/>
                <a:gd name="connsiteY0" fmla="*/ 1117600 h 1117600"/>
                <a:gd name="connsiteX1" fmla="*/ 647700 w 647700"/>
                <a:gd name="connsiteY1" fmla="*/ 0 h 1117600"/>
                <a:gd name="connsiteX2" fmla="*/ 431800 w 647700"/>
                <a:gd name="connsiteY2" fmla="*/ 1117600 h 1117600"/>
                <a:gd name="connsiteX3" fmla="*/ 0 w 647700"/>
                <a:gd name="connsiteY3" fmla="*/ 1117600 h 1117600"/>
                <a:gd name="connsiteX0" fmla="*/ 0 w 647700"/>
                <a:gd name="connsiteY0" fmla="*/ 1117600 h 1244600"/>
                <a:gd name="connsiteX1" fmla="*/ 647700 w 647700"/>
                <a:gd name="connsiteY1" fmla="*/ 0 h 1244600"/>
                <a:gd name="connsiteX2" fmla="*/ 558800 w 647700"/>
                <a:gd name="connsiteY2" fmla="*/ 1244600 h 1244600"/>
                <a:gd name="connsiteX3" fmla="*/ 0 w 647700"/>
                <a:gd name="connsiteY3" fmla="*/ 1117600 h 1244600"/>
                <a:gd name="connsiteX0" fmla="*/ 0 w 647700"/>
                <a:gd name="connsiteY0" fmla="*/ 1270000 h 1397000"/>
                <a:gd name="connsiteX1" fmla="*/ 647700 w 647700"/>
                <a:gd name="connsiteY1" fmla="*/ 0 h 1397000"/>
                <a:gd name="connsiteX2" fmla="*/ 558800 w 647700"/>
                <a:gd name="connsiteY2" fmla="*/ 1397000 h 1397000"/>
                <a:gd name="connsiteX3" fmla="*/ 0 w 647700"/>
                <a:gd name="connsiteY3" fmla="*/ 1270000 h 1397000"/>
                <a:gd name="connsiteX0" fmla="*/ 0 w 469900"/>
                <a:gd name="connsiteY0" fmla="*/ 1701800 h 1701800"/>
                <a:gd name="connsiteX1" fmla="*/ 469900 w 469900"/>
                <a:gd name="connsiteY1" fmla="*/ 0 h 1701800"/>
                <a:gd name="connsiteX2" fmla="*/ 381000 w 469900"/>
                <a:gd name="connsiteY2" fmla="*/ 1397000 h 1701800"/>
                <a:gd name="connsiteX3" fmla="*/ 0 w 469900"/>
                <a:gd name="connsiteY3" fmla="*/ 1701800 h 17018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08000 w 596900"/>
                <a:gd name="connsiteY2" fmla="*/ 1397000 h 1397000"/>
                <a:gd name="connsiteX3" fmla="*/ 0 w 596900"/>
                <a:gd name="connsiteY3" fmla="*/ 1346200 h 13970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84200 w 596900"/>
                <a:gd name="connsiteY2" fmla="*/ 1397000 h 1397000"/>
                <a:gd name="connsiteX3" fmla="*/ 0 w 596900"/>
                <a:gd name="connsiteY3" fmla="*/ 1346200 h 1397000"/>
                <a:gd name="connsiteX0" fmla="*/ 0 w 584200"/>
                <a:gd name="connsiteY0" fmla="*/ 1193800 h 1244600"/>
                <a:gd name="connsiteX1" fmla="*/ 495300 w 584200"/>
                <a:gd name="connsiteY1" fmla="*/ 0 h 1244600"/>
                <a:gd name="connsiteX2" fmla="*/ 584200 w 584200"/>
                <a:gd name="connsiteY2" fmla="*/ 1244600 h 1244600"/>
                <a:gd name="connsiteX3" fmla="*/ 0 w 584200"/>
                <a:gd name="connsiteY3" fmla="*/ 1193800 h 1244600"/>
                <a:gd name="connsiteX0" fmla="*/ 0 w 584200"/>
                <a:gd name="connsiteY0" fmla="*/ 1219200 h 1270000"/>
                <a:gd name="connsiteX1" fmla="*/ 571500 w 584200"/>
                <a:gd name="connsiteY1" fmla="*/ 0 h 1270000"/>
                <a:gd name="connsiteX2" fmla="*/ 584200 w 584200"/>
                <a:gd name="connsiteY2" fmla="*/ 1270000 h 1270000"/>
                <a:gd name="connsiteX3" fmla="*/ 0 w 584200"/>
                <a:gd name="connsiteY3" fmla="*/ 12192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95300 w 495300"/>
                <a:gd name="connsiteY0" fmla="*/ 1193800 h 1270000"/>
                <a:gd name="connsiteX1" fmla="*/ 0 w 495300"/>
                <a:gd name="connsiteY1" fmla="*/ 0 h 1270000"/>
                <a:gd name="connsiteX2" fmla="*/ 12700 w 495300"/>
                <a:gd name="connsiteY2" fmla="*/ 1270000 h 1270000"/>
                <a:gd name="connsiteX3" fmla="*/ 495300 w 495300"/>
                <a:gd name="connsiteY3" fmla="*/ 1193800 h 1270000"/>
                <a:gd name="connsiteX0" fmla="*/ 520700 w 520700"/>
                <a:gd name="connsiteY0" fmla="*/ 1270000 h 1270000"/>
                <a:gd name="connsiteX1" fmla="*/ 0 w 520700"/>
                <a:gd name="connsiteY1" fmla="*/ 0 h 1270000"/>
                <a:gd name="connsiteX2" fmla="*/ 12700 w 520700"/>
                <a:gd name="connsiteY2" fmla="*/ 1270000 h 1270000"/>
                <a:gd name="connsiteX3" fmla="*/ 520700 w 520700"/>
                <a:gd name="connsiteY3" fmla="*/ 1270000 h 127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700" h="1270000">
                  <a:moveTo>
                    <a:pt x="520700" y="1270000"/>
                  </a:moveTo>
                  <a:lnTo>
                    <a:pt x="0" y="0"/>
                  </a:lnTo>
                  <a:lnTo>
                    <a:pt x="12700" y="1270000"/>
                  </a:lnTo>
                  <a:lnTo>
                    <a:pt x="520700" y="1270000"/>
                  </a:lnTo>
                  <a:close/>
                </a:path>
              </a:pathLst>
            </a:custGeom>
            <a:solidFill>
              <a:srgbClr val="0099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  <a:buClr>
                  <a:srgbClr val="7D0900"/>
                </a:buClr>
              </a:pPr>
              <a:endParaRPr lang="en-ZA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51437" y="1088571"/>
            <a:ext cx="709774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6600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PROGRAMME 5</a:t>
            </a:r>
          </a:p>
          <a:p>
            <a:pPr algn="ctr"/>
            <a:endParaRPr lang="en-ZA" sz="6600" dirty="0">
              <a:solidFill>
                <a:prstClr val="white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ZA" sz="5400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SOCIAL REINTEGRATION</a:t>
            </a:r>
            <a:endParaRPr lang="en-ZA" sz="5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66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5158258" y="-5141590"/>
            <a:ext cx="1268760" cy="11551939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3103" y="0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>
              <a:spcAft>
                <a:spcPts val="600"/>
              </a:spcAft>
            </a:pPr>
            <a:r>
              <a:rPr lang="en-US" sz="24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Percentage increase of victims participating in Restorative Justice programme </a:t>
            </a:r>
            <a:endParaRPr lang="en-US" sz="24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en-ZA" sz="3200" kern="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7585" y="1340768"/>
            <a:ext cx="9144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1. REGIONAL TARGET VERSUS PERFORMANCE </a:t>
            </a:r>
            <a:r>
              <a:rPr lang="en-ZA" sz="1800" b="1" kern="0" dirty="0">
                <a:solidFill>
                  <a:prstClr val="black"/>
                </a:solidFill>
              </a:rPr>
              <a:t>QRT 4 /ANNUAL PEFORMANCE  (2020/2021)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 smtClean="0">
                <a:solidFill>
                  <a:prstClr val="black"/>
                </a:solidFill>
              </a:rPr>
              <a:t>(</a:t>
            </a:r>
            <a:r>
              <a:rPr lang="en-GB" sz="1800" b="1" kern="0" dirty="0">
                <a:solidFill>
                  <a:prstClr val="black"/>
                </a:solidFill>
              </a:rPr>
              <a:t>2020/2021)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6700" y="312580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</a:t>
            </a:r>
            <a:r>
              <a:rPr lang="en-GB" sz="1800" b="1" kern="0" dirty="0" smtClean="0">
                <a:solidFill>
                  <a:prstClr val="black"/>
                </a:solidFill>
              </a:rPr>
              <a:t>2</a:t>
            </a:r>
            <a:r>
              <a:rPr lang="en-GB" sz="1800" b="1" kern="0" dirty="0">
                <a:solidFill>
                  <a:prstClr val="black"/>
                </a:solidFill>
              </a:rPr>
              <a:t>. 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MANAGEMENT AREA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306914"/>
              </p:ext>
            </p:extLst>
          </p:nvPr>
        </p:nvGraphicFramePr>
        <p:xfrm>
          <a:off x="152400" y="1848366"/>
          <a:ext cx="11772900" cy="1311121"/>
        </p:xfrm>
        <a:graphic>
          <a:graphicData uri="http://schemas.openxmlformats.org/drawingml/2006/table">
            <a:tbl>
              <a:tblPr firstRow="1" bandRow="1"/>
              <a:tblGrid>
                <a:gridCol w="130810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514597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REGION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QTR 4 / ANNUAL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2020-2021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716761">
                <a:tc>
                  <a:txBody>
                    <a:bodyPr/>
                    <a:lstStyle/>
                    <a:p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Eastern Cape </a:t>
                      </a:r>
                      <a:endParaRPr lang="en-ZA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706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748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982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2.21%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(982/3106)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81433"/>
              </p:ext>
            </p:extLst>
          </p:nvPr>
        </p:nvGraphicFramePr>
        <p:xfrm>
          <a:off x="266699" y="3503600"/>
          <a:ext cx="11616264" cy="3212430"/>
        </p:xfrm>
        <a:graphic>
          <a:graphicData uri="http://schemas.openxmlformats.org/drawingml/2006/table">
            <a:tbl>
              <a:tblPr firstRow="1" bandRow="1"/>
              <a:tblGrid>
                <a:gridCol w="1290696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413886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QTR 4 / ANNUAL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2020-2021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413886">
                <a:tc>
                  <a:txBody>
                    <a:bodyPr/>
                    <a:lstStyle/>
                    <a:p>
                      <a:r>
                        <a:rPr lang="en-ZA" sz="12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Amathole</a:t>
                      </a:r>
                      <a:endParaRPr lang="en-ZA" sz="12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1.18%</a:t>
                      </a:r>
                    </a:p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(128/762)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413886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London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0.94%</a:t>
                      </a:r>
                    </a:p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(60/448)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413886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Kirkwood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139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139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168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7.74%</a:t>
                      </a:r>
                    </a:p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(168/152)</a:t>
                      </a:r>
                    </a:p>
                    <a:p>
                      <a:pPr algn="ctr" fontAlgn="ctr"/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50242310"/>
                  </a:ext>
                </a:extLst>
              </a:tr>
              <a:tr h="4138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Mthatha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237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260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396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2.98%</a:t>
                      </a:r>
                    </a:p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(396/930)</a:t>
                      </a:r>
                      <a:endParaRPr lang="en-ZA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4138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Sada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0.95%</a:t>
                      </a:r>
                    </a:p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(76/563)</a:t>
                      </a:r>
                      <a:endParaRPr lang="en-ZA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8693148"/>
                  </a:ext>
                </a:extLst>
              </a:tr>
              <a:tr h="413886">
                <a:tc>
                  <a:txBody>
                    <a:bodyPr/>
                    <a:lstStyle/>
                    <a:p>
                      <a:r>
                        <a:rPr lang="en-ZA" sz="12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St Albans</a:t>
                      </a:r>
                      <a:endParaRPr lang="en-ZA" sz="12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130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140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154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4.29%</a:t>
                      </a:r>
                    </a:p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(154/251)</a:t>
                      </a:r>
                      <a:endParaRPr lang="en-ZA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94879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006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821169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369" y="1603452"/>
            <a:ext cx="890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3. </a:t>
            </a:r>
            <a:r>
              <a:rPr lang="en-GB" sz="1800" b="1" kern="0" dirty="0">
                <a:solidFill>
                  <a:prstClr val="black"/>
                </a:solidFill>
              </a:rPr>
              <a:t>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CORRECTIONAL CENTRE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843107"/>
              </p:ext>
            </p:extLst>
          </p:nvPr>
        </p:nvGraphicFramePr>
        <p:xfrm>
          <a:off x="215900" y="2132856"/>
          <a:ext cx="11518899" cy="3478085"/>
        </p:xfrm>
        <a:graphic>
          <a:graphicData uri="http://schemas.openxmlformats.org/drawingml/2006/table">
            <a:tbl>
              <a:tblPr firstRow="1" bandRow="1"/>
              <a:tblGrid>
                <a:gridCol w="1271588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2019526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</a:tblGrid>
              <a:tr h="792088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Q4/ANNUAL 2020/21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QUARTER 4</a:t>
                      </a: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 / ANNUAL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/>
                      </a:r>
                      <a:b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</a:b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AREAS THAT CONTRIBUTED TOWARDS UNDER-ACHIEVEMENT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REASONS FOR UNDER</a:t>
                      </a:r>
                    </a:p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ROOT CAUSES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ASSOCIATED RISKS 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766947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1.18%</a:t>
                      </a:r>
                    </a:p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(128/762)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Amathole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 Centres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Restorative Justice programme affected by lockdown regulations for COVID-19</a:t>
                      </a:r>
                    </a:p>
                  </a:txBody>
                  <a:tcPr marT="45721" marB="45721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Facilitate Restorative Justice programme at relevant level as per regulations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Restorative justice programme affected by lockdown</a:t>
                      </a:r>
                    </a:p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0.94%</a:t>
                      </a:r>
                    </a:p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(60/448)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East London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426328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2.98%</a:t>
                      </a:r>
                    </a:p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(396/930)</a:t>
                      </a:r>
                      <a:endParaRPr lang="en-ZA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Mthatha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0.95%</a:t>
                      </a:r>
                    </a:p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(76/563)</a:t>
                      </a:r>
                      <a:endParaRPr lang="en-ZA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Sada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751308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4.29%</a:t>
                      </a:r>
                    </a:p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(154/251)</a:t>
                      </a:r>
                      <a:endParaRPr lang="en-ZA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Albans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Percentage increase of victims participating in Restorative Justice programme </a:t>
            </a:r>
          </a:p>
          <a:p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44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:a16="http://schemas.microsoft.com/office/drawing/2014/main" xmlns="" id="{935013CF-ED1D-4C99-9BBC-342742B95A80}"/>
              </a:ext>
            </a:extLst>
          </p:cNvPr>
          <p:cNvSpPr/>
          <p:nvPr/>
        </p:nvSpPr>
        <p:spPr>
          <a:xfrm rot="5400000">
            <a:off x="4821169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48893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4. PROJECT PLAN TO ADDRESS UNDER PERFORMANCE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442585"/>
              </p:ext>
            </p:extLst>
          </p:nvPr>
        </p:nvGraphicFramePr>
        <p:xfrm>
          <a:off x="215900" y="2143117"/>
          <a:ext cx="10849770" cy="3599530"/>
        </p:xfrm>
        <a:graphic>
          <a:graphicData uri="http://schemas.openxmlformats.org/drawingml/2006/table">
            <a:tbl>
              <a:tblPr firstRow="1" bandRow="1"/>
              <a:tblGrid>
                <a:gridCol w="2654565">
                  <a:extLst>
                    <a:ext uri="{9D8B030D-6E8A-4147-A177-3AD203B41FA5}">
                      <a16:colId xmlns:a16="http://schemas.microsoft.com/office/drawing/2014/main" xmlns="" val="3171785473"/>
                    </a:ext>
                  </a:extLst>
                </a:gridCol>
                <a:gridCol w="1685343">
                  <a:extLst>
                    <a:ext uri="{9D8B030D-6E8A-4147-A177-3AD203B41FA5}">
                      <a16:colId xmlns:a16="http://schemas.microsoft.com/office/drawing/2014/main" xmlns="" val="3177246977"/>
                    </a:ext>
                  </a:extLst>
                </a:gridCol>
                <a:gridCol w="2169954">
                  <a:extLst>
                    <a:ext uri="{9D8B030D-6E8A-4147-A177-3AD203B41FA5}">
                      <a16:colId xmlns:a16="http://schemas.microsoft.com/office/drawing/2014/main" xmlns="" val="1905890460"/>
                    </a:ext>
                  </a:extLst>
                </a:gridCol>
                <a:gridCol w="2169954">
                  <a:extLst>
                    <a:ext uri="{9D8B030D-6E8A-4147-A177-3AD203B41FA5}">
                      <a16:colId xmlns:a16="http://schemas.microsoft.com/office/drawing/2014/main" xmlns="" val="551651354"/>
                    </a:ext>
                  </a:extLst>
                </a:gridCol>
                <a:gridCol w="2169954">
                  <a:extLst>
                    <a:ext uri="{9D8B030D-6E8A-4147-A177-3AD203B41FA5}">
                      <a16:colId xmlns:a16="http://schemas.microsoft.com/office/drawing/2014/main" xmlns="" val="106908959"/>
                    </a:ext>
                  </a:extLst>
                </a:gridCol>
              </a:tblGrid>
              <a:tr h="40861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ACTIVITY / ACTIVITIES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RESPONSIBILITY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TIME FRAME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PROGRESS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8647457"/>
                  </a:ext>
                </a:extLst>
              </a:tr>
              <a:tr h="440192"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itchFamily="34" charset="0"/>
                        </a:rPr>
                        <a:t>Amathole</a:t>
                      </a:r>
                    </a:p>
                    <a:p>
                      <a:pPr algn="ctr" fontAlgn="t"/>
                      <a:endParaRPr lang="en-US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Afford victims an opportunity to engage with offenders , parolees and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 probationers through the Restorative Justice Popgramme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Area Commissioner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Regional Head Corrections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Regional Commissioner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March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 2021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Due to COVID-19  Regulations Restorative Justice programmes remained suspended  as well as contact sessions with parolees/ probationers could not be conducted  effectively. Restorative Justice  processes will be increased under lockdown level 1 </a:t>
                      </a:r>
                    </a:p>
                    <a:p>
                      <a:pPr algn="ctr"/>
                      <a:endParaRPr lang="en-ZA" sz="1100" b="1" dirty="0" smtClean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43213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itchFamily="34" charset="0"/>
                        </a:rPr>
                        <a:t>East London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96501867"/>
                  </a:ext>
                </a:extLst>
              </a:tr>
              <a:tr h="43213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itchFamily="34" charset="0"/>
                        </a:rPr>
                        <a:t>Mthatha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0242310"/>
                  </a:ext>
                </a:extLst>
              </a:tr>
              <a:tr h="39969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itchFamily="34" charset="0"/>
                        </a:rPr>
                        <a:t>Sada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432134">
                <a:tc>
                  <a:txBody>
                    <a:bodyPr/>
                    <a:lstStyle/>
                    <a:p>
                      <a:pPr marL="0" marR="0" lvl="0" indent="0" algn="l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 Light" pitchFamily="34" charset="0"/>
                          <a:ea typeface="+mn-ea"/>
                          <a:cs typeface="+mn-cs"/>
                        </a:rPr>
                        <a:t>                             St. Albans</a:t>
                      </a:r>
                    </a:p>
                    <a:p>
                      <a:endParaRPr lang="en-ZA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1026998">
                <a:tc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PLAN TO ADDRESS UNDER PERFORMANCE:</a:t>
            </a:r>
          </a:p>
          <a:p>
            <a:pPr>
              <a:spcAft>
                <a:spcPts val="600"/>
              </a:spcAft>
            </a:pPr>
            <a:r>
              <a:rPr lang="en-US" sz="24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Percentage increase of victims participating in Restorative Justice programme </a:t>
            </a:r>
          </a:p>
          <a:p>
            <a:endParaRPr lang="en-GB" sz="3200" kern="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9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821169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3103" y="0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>
              <a:spcAft>
                <a:spcPts val="600"/>
              </a:spcAft>
            </a:pPr>
            <a:r>
              <a:rPr lang="en-ZA" sz="24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Percentage increase of offenders, parolees and probationers participating in Restorative Justice Programme</a:t>
            </a:r>
            <a:endParaRPr lang="en-ZA" sz="3200" kern="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699" y="1479034"/>
            <a:ext cx="105098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1. REGIONAL TARGET VERSUS PERFORMANCE FOR </a:t>
            </a:r>
            <a:r>
              <a:rPr lang="en-ZA" sz="1800" b="1" kern="0" dirty="0">
                <a:solidFill>
                  <a:prstClr val="black"/>
                </a:solidFill>
              </a:rPr>
              <a:t>QRT 4 /ANNUAL PEFORMANCE  (2020/2021)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 smtClean="0">
                <a:solidFill>
                  <a:prstClr val="black"/>
                </a:solidFill>
              </a:rPr>
              <a:t>(2020/2021</a:t>
            </a:r>
            <a:r>
              <a:rPr lang="en-GB" sz="1800" b="1" kern="0" dirty="0">
                <a:solidFill>
                  <a:prstClr val="black"/>
                </a:solidFill>
              </a:rPr>
              <a:t>) 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" y="312580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</a:t>
            </a:r>
            <a:r>
              <a:rPr lang="en-GB" sz="1800" b="1" kern="0" dirty="0" smtClean="0">
                <a:solidFill>
                  <a:prstClr val="black"/>
                </a:solidFill>
              </a:rPr>
              <a:t>2</a:t>
            </a:r>
            <a:r>
              <a:rPr lang="en-GB" sz="1800" b="1" kern="0" dirty="0">
                <a:solidFill>
                  <a:prstClr val="black"/>
                </a:solidFill>
              </a:rPr>
              <a:t>. 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MANAGEMENT AREA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31935"/>
              </p:ext>
            </p:extLst>
          </p:nvPr>
        </p:nvGraphicFramePr>
        <p:xfrm>
          <a:off x="152400" y="1848366"/>
          <a:ext cx="11772900" cy="1311121"/>
        </p:xfrm>
        <a:graphic>
          <a:graphicData uri="http://schemas.openxmlformats.org/drawingml/2006/table">
            <a:tbl>
              <a:tblPr firstRow="1" bandRow="1"/>
              <a:tblGrid>
                <a:gridCol w="130810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514597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REGION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QTR 4 / ANNUAL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2020-2021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716761">
                <a:tc>
                  <a:txBody>
                    <a:bodyPr/>
                    <a:lstStyle/>
                    <a:p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Eastern Cape </a:t>
                      </a:r>
                      <a:endParaRPr lang="en-ZA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3.00</a:t>
                      </a:r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375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3.00</a:t>
                      </a:r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404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3.00</a:t>
                      </a:r>
                      <a:r>
                        <a:rPr lang="en-Z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488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3.00%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1.14%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(488/1284)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193563"/>
              </p:ext>
            </p:extLst>
          </p:nvPr>
        </p:nvGraphicFramePr>
        <p:xfrm>
          <a:off x="266699" y="3503600"/>
          <a:ext cx="11616264" cy="2910036"/>
        </p:xfrm>
        <a:graphic>
          <a:graphicData uri="http://schemas.openxmlformats.org/drawingml/2006/table">
            <a:tbl>
              <a:tblPr firstRow="1" bandRow="1"/>
              <a:tblGrid>
                <a:gridCol w="1290696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413886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kern="1200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"/>
                          <a:cs typeface="Arial"/>
                        </a:rPr>
                        <a:t>MANAGEMENT AREA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Calibri Light" panose="020F0302020204030204" pitchFamily="34" charset="0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JANUARY</a:t>
                      </a:r>
                      <a:r>
                        <a:rPr lang="en-ZA" sz="1100" b="1" baseline="0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en-ZA" sz="1100" b="1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2021</a:t>
                      </a:r>
                      <a:br>
                        <a:rPr lang="en-ZA" sz="1100" b="1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</a:br>
                      <a:r>
                        <a:rPr lang="en-ZA" sz="1100" b="1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TARGET</a:t>
                      </a:r>
                      <a:endParaRPr lang="en-ZA" sz="1100" b="1" dirty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JANUARY PERFORMANCE</a:t>
                      </a:r>
                      <a:endParaRPr lang="en-ZA" sz="1100" b="1" dirty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FEBRUARY 2021</a:t>
                      </a:r>
                      <a:br>
                        <a:rPr lang="en-ZA" sz="1100" b="1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</a:br>
                      <a:r>
                        <a:rPr lang="en-ZA" sz="1100" b="1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TARGET</a:t>
                      </a:r>
                      <a:endParaRPr lang="en-ZA" sz="1100" b="1" dirty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FEBRUARY PERFORMANCE</a:t>
                      </a:r>
                      <a:endParaRPr lang="en-ZA" sz="1100" b="1" dirty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MARCH</a:t>
                      </a:r>
                      <a:r>
                        <a:rPr lang="en-ZA" sz="1100" b="1" baseline="0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en-ZA" sz="1100" b="1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2021 TARGET</a:t>
                      </a:r>
                      <a:endParaRPr lang="en-ZA" sz="1100" b="1" dirty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MARCH PERFORMANCE</a:t>
                      </a:r>
                      <a:endParaRPr lang="en-ZA" sz="1100" b="1" dirty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QTR 4 ANNUAL : 2020-2021</a:t>
                      </a:r>
                      <a:endParaRPr lang="en-ZA" sz="1100" b="1" dirty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PERFORMANCE</a:t>
                      </a:r>
                      <a:endParaRPr lang="en-ZA" sz="1100" b="1" dirty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413886">
                <a:tc>
                  <a:txBody>
                    <a:bodyPr/>
                    <a:lstStyle/>
                    <a:p>
                      <a:r>
                        <a:rPr lang="en-ZA" sz="12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Amathole</a:t>
                      </a:r>
                      <a:endParaRPr lang="en-ZA" sz="12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0.60%</a:t>
                      </a:r>
                    </a:p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(54/270)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413886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London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0.39%</a:t>
                      </a:r>
                    </a:p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(26/200)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413886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Kirkwood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89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89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4.53%</a:t>
                      </a:r>
                    </a:p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(112/74)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50242310"/>
                  </a:ext>
                </a:extLst>
              </a:tr>
              <a:tr h="4138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Mthatha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116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132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153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1.09%</a:t>
                      </a:r>
                    </a:p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(153/421)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4138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Sada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0.78%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(46/176)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8693148"/>
                  </a:ext>
                </a:extLst>
              </a:tr>
              <a:tr h="413886">
                <a:tc>
                  <a:txBody>
                    <a:bodyPr/>
                    <a:lstStyle/>
                    <a:p>
                      <a:r>
                        <a:rPr lang="en-ZA" sz="12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St Albans</a:t>
                      </a:r>
                      <a:endParaRPr lang="en-ZA" sz="12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3.00%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2.03%</a:t>
                      </a:r>
                    </a:p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(97/143)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94879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006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FF"/>
          </a:fgClr>
          <a:bgClr>
            <a:srgbClr val="BCEABC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5498" y="-21773"/>
            <a:ext cx="8392701" cy="6270173"/>
            <a:chOff x="65499" y="-21773"/>
            <a:chExt cx="7302314" cy="5185651"/>
          </a:xfrm>
        </p:grpSpPr>
        <p:sp>
          <p:nvSpPr>
            <p:cNvPr id="3" name="Rectangle: Top Corners Rounded 24">
              <a:extLst>
                <a:ext uri="{FF2B5EF4-FFF2-40B4-BE49-F238E27FC236}">
                  <a16:creationId xmlns="" xmlns:a16="http://schemas.microsoft.com/office/drawing/2014/main" id="{0DC4C310-37AB-43E0-9D8B-683A5AE91EB8}"/>
                </a:ext>
              </a:extLst>
            </p:cNvPr>
            <p:cNvSpPr/>
            <p:nvPr/>
          </p:nvSpPr>
          <p:spPr>
            <a:xfrm rot="10800000">
              <a:off x="575313" y="-10887"/>
              <a:ext cx="6282685" cy="5174765"/>
            </a:xfrm>
            <a:prstGeom prst="round2SameRect">
              <a:avLst>
                <a:gd name="adj1" fmla="val 13687"/>
                <a:gd name="adj2" fmla="val 0"/>
              </a:avLst>
            </a:prstGeom>
            <a:gradFill flip="none" rotWithShape="1">
              <a:gsLst>
                <a:gs pos="99000">
                  <a:srgbClr val="00CC99"/>
                </a:gs>
                <a:gs pos="1000">
                  <a:srgbClr val="009900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" name="Isosceles Triangle 3"/>
            <p:cNvSpPr/>
            <p:nvPr/>
          </p:nvSpPr>
          <p:spPr bwMode="auto">
            <a:xfrm>
              <a:off x="6847113" y="-21773"/>
              <a:ext cx="520700" cy="1270000"/>
            </a:xfrm>
            <a:custGeom>
              <a:avLst/>
              <a:gdLst>
                <a:gd name="connsiteX0" fmla="*/ 0 w 431800"/>
                <a:gd name="connsiteY0" fmla="*/ 1143000 h 1143000"/>
                <a:gd name="connsiteX1" fmla="*/ 215900 w 431800"/>
                <a:gd name="connsiteY1" fmla="*/ 0 h 1143000"/>
                <a:gd name="connsiteX2" fmla="*/ 431800 w 431800"/>
                <a:gd name="connsiteY2" fmla="*/ 1143000 h 1143000"/>
                <a:gd name="connsiteX3" fmla="*/ 0 w 431800"/>
                <a:gd name="connsiteY3" fmla="*/ 1143000 h 1143000"/>
                <a:gd name="connsiteX0" fmla="*/ 0 w 647700"/>
                <a:gd name="connsiteY0" fmla="*/ 1117600 h 1117600"/>
                <a:gd name="connsiteX1" fmla="*/ 647700 w 647700"/>
                <a:gd name="connsiteY1" fmla="*/ 0 h 1117600"/>
                <a:gd name="connsiteX2" fmla="*/ 431800 w 647700"/>
                <a:gd name="connsiteY2" fmla="*/ 1117600 h 1117600"/>
                <a:gd name="connsiteX3" fmla="*/ 0 w 647700"/>
                <a:gd name="connsiteY3" fmla="*/ 1117600 h 1117600"/>
                <a:gd name="connsiteX0" fmla="*/ 0 w 647700"/>
                <a:gd name="connsiteY0" fmla="*/ 1117600 h 1244600"/>
                <a:gd name="connsiteX1" fmla="*/ 647700 w 647700"/>
                <a:gd name="connsiteY1" fmla="*/ 0 h 1244600"/>
                <a:gd name="connsiteX2" fmla="*/ 558800 w 647700"/>
                <a:gd name="connsiteY2" fmla="*/ 1244600 h 1244600"/>
                <a:gd name="connsiteX3" fmla="*/ 0 w 647700"/>
                <a:gd name="connsiteY3" fmla="*/ 1117600 h 1244600"/>
                <a:gd name="connsiteX0" fmla="*/ 0 w 647700"/>
                <a:gd name="connsiteY0" fmla="*/ 1270000 h 1397000"/>
                <a:gd name="connsiteX1" fmla="*/ 647700 w 647700"/>
                <a:gd name="connsiteY1" fmla="*/ 0 h 1397000"/>
                <a:gd name="connsiteX2" fmla="*/ 558800 w 647700"/>
                <a:gd name="connsiteY2" fmla="*/ 1397000 h 1397000"/>
                <a:gd name="connsiteX3" fmla="*/ 0 w 647700"/>
                <a:gd name="connsiteY3" fmla="*/ 1270000 h 1397000"/>
                <a:gd name="connsiteX0" fmla="*/ 0 w 469900"/>
                <a:gd name="connsiteY0" fmla="*/ 1701800 h 1701800"/>
                <a:gd name="connsiteX1" fmla="*/ 469900 w 469900"/>
                <a:gd name="connsiteY1" fmla="*/ 0 h 1701800"/>
                <a:gd name="connsiteX2" fmla="*/ 381000 w 469900"/>
                <a:gd name="connsiteY2" fmla="*/ 1397000 h 1701800"/>
                <a:gd name="connsiteX3" fmla="*/ 0 w 469900"/>
                <a:gd name="connsiteY3" fmla="*/ 1701800 h 17018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08000 w 596900"/>
                <a:gd name="connsiteY2" fmla="*/ 1397000 h 1397000"/>
                <a:gd name="connsiteX3" fmla="*/ 0 w 596900"/>
                <a:gd name="connsiteY3" fmla="*/ 1346200 h 13970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84200 w 596900"/>
                <a:gd name="connsiteY2" fmla="*/ 1397000 h 1397000"/>
                <a:gd name="connsiteX3" fmla="*/ 0 w 596900"/>
                <a:gd name="connsiteY3" fmla="*/ 1346200 h 1397000"/>
                <a:gd name="connsiteX0" fmla="*/ 0 w 584200"/>
                <a:gd name="connsiteY0" fmla="*/ 1193800 h 1244600"/>
                <a:gd name="connsiteX1" fmla="*/ 495300 w 584200"/>
                <a:gd name="connsiteY1" fmla="*/ 0 h 1244600"/>
                <a:gd name="connsiteX2" fmla="*/ 584200 w 584200"/>
                <a:gd name="connsiteY2" fmla="*/ 1244600 h 1244600"/>
                <a:gd name="connsiteX3" fmla="*/ 0 w 584200"/>
                <a:gd name="connsiteY3" fmla="*/ 1193800 h 1244600"/>
                <a:gd name="connsiteX0" fmla="*/ 0 w 584200"/>
                <a:gd name="connsiteY0" fmla="*/ 1219200 h 1270000"/>
                <a:gd name="connsiteX1" fmla="*/ 571500 w 584200"/>
                <a:gd name="connsiteY1" fmla="*/ 0 h 1270000"/>
                <a:gd name="connsiteX2" fmla="*/ 584200 w 584200"/>
                <a:gd name="connsiteY2" fmla="*/ 1270000 h 1270000"/>
                <a:gd name="connsiteX3" fmla="*/ 0 w 584200"/>
                <a:gd name="connsiteY3" fmla="*/ 12192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95300 w 495300"/>
                <a:gd name="connsiteY0" fmla="*/ 1193800 h 1270000"/>
                <a:gd name="connsiteX1" fmla="*/ 0 w 495300"/>
                <a:gd name="connsiteY1" fmla="*/ 0 h 1270000"/>
                <a:gd name="connsiteX2" fmla="*/ 12700 w 495300"/>
                <a:gd name="connsiteY2" fmla="*/ 1270000 h 1270000"/>
                <a:gd name="connsiteX3" fmla="*/ 495300 w 495300"/>
                <a:gd name="connsiteY3" fmla="*/ 1193800 h 1270000"/>
                <a:gd name="connsiteX0" fmla="*/ 520700 w 520700"/>
                <a:gd name="connsiteY0" fmla="*/ 1270000 h 1270000"/>
                <a:gd name="connsiteX1" fmla="*/ 0 w 520700"/>
                <a:gd name="connsiteY1" fmla="*/ 0 h 1270000"/>
                <a:gd name="connsiteX2" fmla="*/ 12700 w 520700"/>
                <a:gd name="connsiteY2" fmla="*/ 1270000 h 1270000"/>
                <a:gd name="connsiteX3" fmla="*/ 520700 w 520700"/>
                <a:gd name="connsiteY3" fmla="*/ 1270000 h 127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700" h="1270000">
                  <a:moveTo>
                    <a:pt x="520700" y="1270000"/>
                  </a:moveTo>
                  <a:lnTo>
                    <a:pt x="0" y="0"/>
                  </a:lnTo>
                  <a:lnTo>
                    <a:pt x="12700" y="1270000"/>
                  </a:lnTo>
                  <a:lnTo>
                    <a:pt x="520700" y="1270000"/>
                  </a:lnTo>
                  <a:close/>
                </a:path>
              </a:pathLst>
            </a:custGeom>
            <a:solidFill>
              <a:srgbClr val="0099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  <a:buClr>
                  <a:srgbClr val="7D0900"/>
                </a:buClr>
              </a:pPr>
              <a:endParaRPr lang="en-ZA" smtClean="0">
                <a:solidFill>
                  <a:srgbClr val="000000"/>
                </a:solidFill>
              </a:endParaRPr>
            </a:p>
          </p:txBody>
        </p:sp>
        <p:sp>
          <p:nvSpPr>
            <p:cNvPr id="6" name="Isosceles Triangle 3"/>
            <p:cNvSpPr/>
            <p:nvPr/>
          </p:nvSpPr>
          <p:spPr bwMode="auto">
            <a:xfrm rot="10800000" flipV="1">
              <a:off x="65499" y="-10887"/>
              <a:ext cx="520700" cy="1270000"/>
            </a:xfrm>
            <a:custGeom>
              <a:avLst/>
              <a:gdLst>
                <a:gd name="connsiteX0" fmla="*/ 0 w 431800"/>
                <a:gd name="connsiteY0" fmla="*/ 1143000 h 1143000"/>
                <a:gd name="connsiteX1" fmla="*/ 215900 w 431800"/>
                <a:gd name="connsiteY1" fmla="*/ 0 h 1143000"/>
                <a:gd name="connsiteX2" fmla="*/ 431800 w 431800"/>
                <a:gd name="connsiteY2" fmla="*/ 1143000 h 1143000"/>
                <a:gd name="connsiteX3" fmla="*/ 0 w 431800"/>
                <a:gd name="connsiteY3" fmla="*/ 1143000 h 1143000"/>
                <a:gd name="connsiteX0" fmla="*/ 0 w 647700"/>
                <a:gd name="connsiteY0" fmla="*/ 1117600 h 1117600"/>
                <a:gd name="connsiteX1" fmla="*/ 647700 w 647700"/>
                <a:gd name="connsiteY1" fmla="*/ 0 h 1117600"/>
                <a:gd name="connsiteX2" fmla="*/ 431800 w 647700"/>
                <a:gd name="connsiteY2" fmla="*/ 1117600 h 1117600"/>
                <a:gd name="connsiteX3" fmla="*/ 0 w 647700"/>
                <a:gd name="connsiteY3" fmla="*/ 1117600 h 1117600"/>
                <a:gd name="connsiteX0" fmla="*/ 0 w 647700"/>
                <a:gd name="connsiteY0" fmla="*/ 1117600 h 1244600"/>
                <a:gd name="connsiteX1" fmla="*/ 647700 w 647700"/>
                <a:gd name="connsiteY1" fmla="*/ 0 h 1244600"/>
                <a:gd name="connsiteX2" fmla="*/ 558800 w 647700"/>
                <a:gd name="connsiteY2" fmla="*/ 1244600 h 1244600"/>
                <a:gd name="connsiteX3" fmla="*/ 0 w 647700"/>
                <a:gd name="connsiteY3" fmla="*/ 1117600 h 1244600"/>
                <a:gd name="connsiteX0" fmla="*/ 0 w 647700"/>
                <a:gd name="connsiteY0" fmla="*/ 1270000 h 1397000"/>
                <a:gd name="connsiteX1" fmla="*/ 647700 w 647700"/>
                <a:gd name="connsiteY1" fmla="*/ 0 h 1397000"/>
                <a:gd name="connsiteX2" fmla="*/ 558800 w 647700"/>
                <a:gd name="connsiteY2" fmla="*/ 1397000 h 1397000"/>
                <a:gd name="connsiteX3" fmla="*/ 0 w 647700"/>
                <a:gd name="connsiteY3" fmla="*/ 1270000 h 1397000"/>
                <a:gd name="connsiteX0" fmla="*/ 0 w 469900"/>
                <a:gd name="connsiteY0" fmla="*/ 1701800 h 1701800"/>
                <a:gd name="connsiteX1" fmla="*/ 469900 w 469900"/>
                <a:gd name="connsiteY1" fmla="*/ 0 h 1701800"/>
                <a:gd name="connsiteX2" fmla="*/ 381000 w 469900"/>
                <a:gd name="connsiteY2" fmla="*/ 1397000 h 1701800"/>
                <a:gd name="connsiteX3" fmla="*/ 0 w 469900"/>
                <a:gd name="connsiteY3" fmla="*/ 1701800 h 17018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08000 w 596900"/>
                <a:gd name="connsiteY2" fmla="*/ 1397000 h 1397000"/>
                <a:gd name="connsiteX3" fmla="*/ 0 w 596900"/>
                <a:gd name="connsiteY3" fmla="*/ 1346200 h 1397000"/>
                <a:gd name="connsiteX0" fmla="*/ 0 w 596900"/>
                <a:gd name="connsiteY0" fmla="*/ 1346200 h 1397000"/>
                <a:gd name="connsiteX1" fmla="*/ 596900 w 596900"/>
                <a:gd name="connsiteY1" fmla="*/ 0 h 1397000"/>
                <a:gd name="connsiteX2" fmla="*/ 584200 w 596900"/>
                <a:gd name="connsiteY2" fmla="*/ 1397000 h 1397000"/>
                <a:gd name="connsiteX3" fmla="*/ 0 w 596900"/>
                <a:gd name="connsiteY3" fmla="*/ 1346200 h 1397000"/>
                <a:gd name="connsiteX0" fmla="*/ 0 w 584200"/>
                <a:gd name="connsiteY0" fmla="*/ 1193800 h 1244600"/>
                <a:gd name="connsiteX1" fmla="*/ 495300 w 584200"/>
                <a:gd name="connsiteY1" fmla="*/ 0 h 1244600"/>
                <a:gd name="connsiteX2" fmla="*/ 584200 w 584200"/>
                <a:gd name="connsiteY2" fmla="*/ 1244600 h 1244600"/>
                <a:gd name="connsiteX3" fmla="*/ 0 w 584200"/>
                <a:gd name="connsiteY3" fmla="*/ 1193800 h 1244600"/>
                <a:gd name="connsiteX0" fmla="*/ 0 w 584200"/>
                <a:gd name="connsiteY0" fmla="*/ 1219200 h 1270000"/>
                <a:gd name="connsiteX1" fmla="*/ 571500 w 584200"/>
                <a:gd name="connsiteY1" fmla="*/ 0 h 1270000"/>
                <a:gd name="connsiteX2" fmla="*/ 584200 w 584200"/>
                <a:gd name="connsiteY2" fmla="*/ 1270000 h 1270000"/>
                <a:gd name="connsiteX3" fmla="*/ 0 w 584200"/>
                <a:gd name="connsiteY3" fmla="*/ 12192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69900 w 469900"/>
                <a:gd name="connsiteY0" fmla="*/ 1193800 h 1270000"/>
                <a:gd name="connsiteX1" fmla="*/ 0 w 469900"/>
                <a:gd name="connsiteY1" fmla="*/ 0 h 1270000"/>
                <a:gd name="connsiteX2" fmla="*/ 12700 w 469900"/>
                <a:gd name="connsiteY2" fmla="*/ 1270000 h 1270000"/>
                <a:gd name="connsiteX3" fmla="*/ 469900 w 469900"/>
                <a:gd name="connsiteY3" fmla="*/ 1193800 h 1270000"/>
                <a:gd name="connsiteX0" fmla="*/ 495300 w 495300"/>
                <a:gd name="connsiteY0" fmla="*/ 1193800 h 1270000"/>
                <a:gd name="connsiteX1" fmla="*/ 0 w 495300"/>
                <a:gd name="connsiteY1" fmla="*/ 0 h 1270000"/>
                <a:gd name="connsiteX2" fmla="*/ 12700 w 495300"/>
                <a:gd name="connsiteY2" fmla="*/ 1270000 h 1270000"/>
                <a:gd name="connsiteX3" fmla="*/ 495300 w 495300"/>
                <a:gd name="connsiteY3" fmla="*/ 1193800 h 1270000"/>
                <a:gd name="connsiteX0" fmla="*/ 520700 w 520700"/>
                <a:gd name="connsiteY0" fmla="*/ 1270000 h 1270000"/>
                <a:gd name="connsiteX1" fmla="*/ 0 w 520700"/>
                <a:gd name="connsiteY1" fmla="*/ 0 h 1270000"/>
                <a:gd name="connsiteX2" fmla="*/ 12700 w 520700"/>
                <a:gd name="connsiteY2" fmla="*/ 1270000 h 1270000"/>
                <a:gd name="connsiteX3" fmla="*/ 520700 w 520700"/>
                <a:gd name="connsiteY3" fmla="*/ 1270000 h 127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700" h="1270000">
                  <a:moveTo>
                    <a:pt x="520700" y="1270000"/>
                  </a:moveTo>
                  <a:lnTo>
                    <a:pt x="0" y="0"/>
                  </a:lnTo>
                  <a:lnTo>
                    <a:pt x="12700" y="1270000"/>
                  </a:lnTo>
                  <a:lnTo>
                    <a:pt x="520700" y="1270000"/>
                  </a:lnTo>
                  <a:close/>
                </a:path>
              </a:pathLst>
            </a:custGeom>
            <a:solidFill>
              <a:srgbClr val="0099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  <a:buClr>
                  <a:srgbClr val="7D0900"/>
                </a:buClr>
              </a:pPr>
              <a:endParaRPr lang="en-ZA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51437" y="1088571"/>
            <a:ext cx="70977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6600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PROGRAMME 2</a:t>
            </a:r>
          </a:p>
          <a:p>
            <a:pPr algn="ctr"/>
            <a:endParaRPr lang="en-ZA" sz="6600" dirty="0">
              <a:solidFill>
                <a:prstClr val="white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ZA" sz="5400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INCARCERATION</a:t>
            </a:r>
            <a:endParaRPr lang="en-ZA" sz="5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66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821169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28600" y="16735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3. </a:t>
            </a:r>
            <a:r>
              <a:rPr lang="en-GB" sz="1800" b="1" kern="0" dirty="0">
                <a:solidFill>
                  <a:prstClr val="black"/>
                </a:solidFill>
              </a:rPr>
              <a:t>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CORRECTIONAL CENTRE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237153"/>
              </p:ext>
            </p:extLst>
          </p:nvPr>
        </p:nvGraphicFramePr>
        <p:xfrm>
          <a:off x="215900" y="1939692"/>
          <a:ext cx="11518899" cy="3186272"/>
        </p:xfrm>
        <a:graphic>
          <a:graphicData uri="http://schemas.openxmlformats.org/drawingml/2006/table">
            <a:tbl>
              <a:tblPr firstRow="1" bandRow="1"/>
              <a:tblGrid>
                <a:gridCol w="1415604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875510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Q4/ANNUAL</a:t>
                      </a: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 TARGET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2020/21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QUARTER 4</a:t>
                      </a: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 / ANNUAL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/>
                      </a:r>
                      <a:b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</a:b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AREAS THAT CONTRIBUTED TOWARDS UNDER-ACHIEVEMENT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REASONS FOR UNDER</a:t>
                      </a:r>
                    </a:p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ROOT CAUSES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ASSOCIATED RISKS 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766947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3.00%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0.60%</a:t>
                      </a:r>
                    </a:p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(54/270)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Amathole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 Centres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Restorative Justice programme affected by lockdown regulations for COVID-19</a:t>
                      </a:r>
                    </a:p>
                  </a:txBody>
                  <a:tcPr marT="45721" marB="45721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Facilitate Restorative Justice programme at relevant level as per regulations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Restorative justice programme affected by lockdown</a:t>
                      </a:r>
                    </a:p>
                  </a:txBody>
                  <a:tcPr marT="45721" marB="45721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3.00%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0.39%</a:t>
                      </a:r>
                    </a:p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(26/200)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East London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426328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3.00%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1.09%</a:t>
                      </a:r>
                    </a:p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(153/421)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Mthatha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3.00%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0.78%</a:t>
                      </a:r>
                      <a:endParaRPr lang="en-ZA" sz="1100" b="1" i="0" u="none" strike="noStrike" dirty="0" smtClean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(46/176)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Sada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638178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3.00%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2.03%</a:t>
                      </a:r>
                    </a:p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(97/143)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Albans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>
              <a:spcAft>
                <a:spcPts val="600"/>
              </a:spcAft>
            </a:pPr>
            <a:r>
              <a:rPr lang="en-ZA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Percentage increase of offenders, parolees and probationers participating in Restorative Justice Programme</a:t>
            </a:r>
            <a:endParaRPr lang="en-ZA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46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:a16="http://schemas.microsoft.com/office/drawing/2014/main" xmlns="" id="{935013CF-ED1D-4C99-9BBC-342742B95A80}"/>
              </a:ext>
            </a:extLst>
          </p:cNvPr>
          <p:cNvSpPr/>
          <p:nvPr/>
        </p:nvSpPr>
        <p:spPr>
          <a:xfrm rot="5400000">
            <a:off x="4821169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48893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4. PROJECT PLAN TO ADDRESS UNDER PERFORMANCE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300048"/>
              </p:ext>
            </p:extLst>
          </p:nvPr>
        </p:nvGraphicFramePr>
        <p:xfrm>
          <a:off x="215900" y="2143117"/>
          <a:ext cx="10849770" cy="3700796"/>
        </p:xfrm>
        <a:graphic>
          <a:graphicData uri="http://schemas.openxmlformats.org/drawingml/2006/table">
            <a:tbl>
              <a:tblPr firstRow="1" bandRow="1"/>
              <a:tblGrid>
                <a:gridCol w="2654565">
                  <a:extLst>
                    <a:ext uri="{9D8B030D-6E8A-4147-A177-3AD203B41FA5}">
                      <a16:colId xmlns:a16="http://schemas.microsoft.com/office/drawing/2014/main" xmlns="" val="3171785473"/>
                    </a:ext>
                  </a:extLst>
                </a:gridCol>
                <a:gridCol w="1685343">
                  <a:extLst>
                    <a:ext uri="{9D8B030D-6E8A-4147-A177-3AD203B41FA5}">
                      <a16:colId xmlns:a16="http://schemas.microsoft.com/office/drawing/2014/main" xmlns="" val="3177246977"/>
                    </a:ext>
                  </a:extLst>
                </a:gridCol>
                <a:gridCol w="2169954">
                  <a:extLst>
                    <a:ext uri="{9D8B030D-6E8A-4147-A177-3AD203B41FA5}">
                      <a16:colId xmlns:a16="http://schemas.microsoft.com/office/drawing/2014/main" xmlns="" val="1905890460"/>
                    </a:ext>
                  </a:extLst>
                </a:gridCol>
                <a:gridCol w="2169954">
                  <a:extLst>
                    <a:ext uri="{9D8B030D-6E8A-4147-A177-3AD203B41FA5}">
                      <a16:colId xmlns:a16="http://schemas.microsoft.com/office/drawing/2014/main" xmlns="" val="551651354"/>
                    </a:ext>
                  </a:extLst>
                </a:gridCol>
                <a:gridCol w="2169954">
                  <a:extLst>
                    <a:ext uri="{9D8B030D-6E8A-4147-A177-3AD203B41FA5}">
                      <a16:colId xmlns:a16="http://schemas.microsoft.com/office/drawing/2014/main" xmlns="" val="106908959"/>
                    </a:ext>
                  </a:extLst>
                </a:gridCol>
              </a:tblGrid>
              <a:tr h="40861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ACTIVITY / ACTIVITIES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RESPONSIBILITY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TIME FRAME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PROGRESS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8647457"/>
                  </a:ext>
                </a:extLst>
              </a:tr>
              <a:tr h="440192"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itchFamily="34" charset="0"/>
                        </a:rPr>
                        <a:t>Amathole</a:t>
                      </a:r>
                    </a:p>
                    <a:p>
                      <a:pPr algn="ctr" fontAlgn="t"/>
                      <a:endParaRPr lang="en-US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Afford  offenders , parolees and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 probationers 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an opportunity to engage with victims 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through the Restorative Justice Popgramme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Area Commissioner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Regional Head Corrections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Regional Commissioner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March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 2021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Due to COVID-19  Regulations Restorative Justice programmes remained suspended  as well as contact sessions with parolees/ probationers could not be conducted  effectively. Restorative Justice  processes will be increased under lockdown level 1 </a:t>
                      </a:r>
                    </a:p>
                    <a:p>
                      <a:pPr algn="ctr"/>
                      <a:endParaRPr lang="en-ZA" sz="1100" b="1" dirty="0" smtClean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43213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itchFamily="34" charset="0"/>
                        </a:rPr>
                        <a:t>East London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96501867"/>
                  </a:ext>
                </a:extLst>
              </a:tr>
              <a:tr h="43213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itchFamily="34" charset="0"/>
                        </a:rPr>
                        <a:t>Mthatha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0242310"/>
                  </a:ext>
                </a:extLst>
              </a:tr>
              <a:tr h="39969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itchFamily="34" charset="0"/>
                        </a:rPr>
                        <a:t>Sada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432134">
                <a:tc>
                  <a:txBody>
                    <a:bodyPr/>
                    <a:lstStyle/>
                    <a:p>
                      <a:pPr marL="0" marR="0" lvl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 Light" pitchFamily="34" charset="0"/>
                          <a:ea typeface="+mn-ea"/>
                          <a:cs typeface="+mn-cs"/>
                        </a:rPr>
                        <a:t>St. Albans</a:t>
                      </a:r>
                    </a:p>
                    <a:p>
                      <a:endParaRPr lang="en-ZA" dirty="0"/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1026998">
                <a:tc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PLAN TO ADDRESS UNDER PERFORMANCE:</a:t>
            </a:r>
          </a:p>
          <a:p>
            <a:pPr>
              <a:spcAft>
                <a:spcPts val="600"/>
              </a:spcAft>
            </a:pPr>
            <a:r>
              <a:rPr lang="en-ZA" sz="24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Percentage increase of offenders, parolees and probationers participating in Restorative Justice Programme</a:t>
            </a:r>
            <a:endParaRPr lang="en-ZA" sz="3200" kern="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en-GB" sz="3200" kern="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9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821169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3103" y="0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'Number of parolees and probationers participating in community initiatives </a:t>
            </a:r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699" y="1479034"/>
            <a:ext cx="107525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1. REGIONAL TARGET VERSUS PERFORMANCE FOR </a:t>
            </a:r>
            <a:r>
              <a:rPr lang="en-ZA" sz="1800" b="1" kern="0" dirty="0">
                <a:solidFill>
                  <a:prstClr val="black"/>
                </a:solidFill>
              </a:rPr>
              <a:t>QRT 4 /ANNUAL PEFORMANCE  (2020/2021)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 smtClean="0">
                <a:solidFill>
                  <a:prstClr val="black"/>
                </a:solidFill>
              </a:rPr>
              <a:t>(2020/2021</a:t>
            </a:r>
            <a:r>
              <a:rPr lang="en-GB" sz="1800" b="1" kern="0" dirty="0">
                <a:solidFill>
                  <a:prstClr val="black"/>
                </a:solidFill>
              </a:rPr>
              <a:t>) 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" y="312580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</a:t>
            </a:r>
            <a:r>
              <a:rPr lang="en-GB" sz="1800" b="1" kern="0" dirty="0" smtClean="0">
                <a:solidFill>
                  <a:prstClr val="black"/>
                </a:solidFill>
              </a:rPr>
              <a:t>2</a:t>
            </a:r>
            <a:r>
              <a:rPr lang="en-GB" sz="1800" b="1" kern="0" dirty="0">
                <a:solidFill>
                  <a:prstClr val="black"/>
                </a:solidFill>
              </a:rPr>
              <a:t>. 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MANAGEMENT AREA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06253"/>
              </p:ext>
            </p:extLst>
          </p:nvPr>
        </p:nvGraphicFramePr>
        <p:xfrm>
          <a:off x="152400" y="1848366"/>
          <a:ext cx="11772900" cy="1311121"/>
        </p:xfrm>
        <a:graphic>
          <a:graphicData uri="http://schemas.openxmlformats.org/drawingml/2006/table">
            <a:tbl>
              <a:tblPr firstRow="1" bandRow="1"/>
              <a:tblGrid>
                <a:gridCol w="130810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308100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514597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REGION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QTR 4 / ANNUAL 2020-2021</a:t>
                      </a: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716761">
                <a:tc>
                  <a:txBody>
                    <a:bodyPr/>
                    <a:lstStyle/>
                    <a:p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Eastern Cape </a:t>
                      </a:r>
                      <a:endParaRPr lang="en-ZA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921977"/>
              </p:ext>
            </p:extLst>
          </p:nvPr>
        </p:nvGraphicFramePr>
        <p:xfrm>
          <a:off x="266699" y="3503600"/>
          <a:ext cx="11616264" cy="3077676"/>
        </p:xfrm>
        <a:graphic>
          <a:graphicData uri="http://schemas.openxmlformats.org/drawingml/2006/table">
            <a:tbl>
              <a:tblPr firstRow="1" bandRow="1"/>
              <a:tblGrid>
                <a:gridCol w="1290696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290696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413886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QTR 4 / ANNUAL 2020-2021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413886">
                <a:tc>
                  <a:txBody>
                    <a:bodyPr/>
                    <a:lstStyle/>
                    <a:p>
                      <a:r>
                        <a:rPr lang="en-ZA" sz="12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Amathole</a:t>
                      </a:r>
                      <a:endParaRPr lang="en-ZA" sz="12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413886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London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413886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Kirkwood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0242310"/>
                  </a:ext>
                </a:extLst>
              </a:tr>
              <a:tr h="4138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Mthatha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4138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Sada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8693148"/>
                  </a:ext>
                </a:extLst>
              </a:tr>
              <a:tr h="413886">
                <a:tc>
                  <a:txBody>
                    <a:bodyPr/>
                    <a:lstStyle/>
                    <a:p>
                      <a:r>
                        <a:rPr lang="en-ZA" sz="12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St Albans</a:t>
                      </a:r>
                      <a:endParaRPr lang="en-ZA" sz="12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210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210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94879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340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821169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28600" y="16735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3. </a:t>
            </a:r>
            <a:r>
              <a:rPr lang="en-GB" sz="1800" b="1" kern="0" dirty="0">
                <a:solidFill>
                  <a:prstClr val="black"/>
                </a:solidFill>
              </a:rPr>
              <a:t>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CORRECTIONAL CENTRE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81177"/>
              </p:ext>
            </p:extLst>
          </p:nvPr>
        </p:nvGraphicFramePr>
        <p:xfrm>
          <a:off x="215900" y="2042928"/>
          <a:ext cx="11518899" cy="3320357"/>
        </p:xfrm>
        <a:graphic>
          <a:graphicData uri="http://schemas.openxmlformats.org/drawingml/2006/table">
            <a:tbl>
              <a:tblPr firstRow="1" bandRow="1"/>
              <a:tblGrid>
                <a:gridCol w="1271588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2019526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Q4/ANNUAL TARGET 2020/21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QUARTER 4</a:t>
                      </a: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 / ANNUAL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/>
                      </a:r>
                      <a:b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</a:b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AREAS THAT CONTRIBUTED TOWARDS UNDER-ACHIEVEMENT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REASONS FOR UNDER</a:t>
                      </a:r>
                    </a:p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ROOT CAUSES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ASSOCIATED RISKS 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766947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Amathole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 Community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Corrections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Limited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engagements in Community Initiatives 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 Adjusted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Strategy  on Disaster Management (Covid 19)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Community participation in community initiatives  will be increased under lockdown level 1 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East London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426328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1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en-ZA" sz="1200" b="1" i="0" u="none" strike="noStrike" dirty="0" smtClean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Kirkwood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Mthatha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Sada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ZA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210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200" b="1" i="0" u="none" strike="noStrike" dirty="0" smtClean="0">
                          <a:solidFill>
                            <a:srgbClr val="000000"/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Albans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'Number of parolees and probationers participating in community initiatives </a:t>
            </a:r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51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:a16="http://schemas.microsoft.com/office/drawing/2014/main" xmlns="" id="{935013CF-ED1D-4C99-9BBC-342742B95A80}"/>
              </a:ext>
            </a:extLst>
          </p:cNvPr>
          <p:cNvSpPr/>
          <p:nvPr/>
        </p:nvSpPr>
        <p:spPr>
          <a:xfrm rot="5400000">
            <a:off x="4821169" y="-4804500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48893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4. PROJECT PLAN TO ADDRESS UNDER PERFORMANCE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731249"/>
              </p:ext>
            </p:extLst>
          </p:nvPr>
        </p:nvGraphicFramePr>
        <p:xfrm>
          <a:off x="215900" y="2143117"/>
          <a:ext cx="10849770" cy="3626557"/>
        </p:xfrm>
        <a:graphic>
          <a:graphicData uri="http://schemas.openxmlformats.org/drawingml/2006/table">
            <a:tbl>
              <a:tblPr firstRow="1" bandRow="1"/>
              <a:tblGrid>
                <a:gridCol w="2654565">
                  <a:extLst>
                    <a:ext uri="{9D8B030D-6E8A-4147-A177-3AD203B41FA5}">
                      <a16:colId xmlns:a16="http://schemas.microsoft.com/office/drawing/2014/main" xmlns="" val="3171785473"/>
                    </a:ext>
                  </a:extLst>
                </a:gridCol>
                <a:gridCol w="1685343">
                  <a:extLst>
                    <a:ext uri="{9D8B030D-6E8A-4147-A177-3AD203B41FA5}">
                      <a16:colId xmlns:a16="http://schemas.microsoft.com/office/drawing/2014/main" xmlns="" val="3177246977"/>
                    </a:ext>
                  </a:extLst>
                </a:gridCol>
                <a:gridCol w="2169954">
                  <a:extLst>
                    <a:ext uri="{9D8B030D-6E8A-4147-A177-3AD203B41FA5}">
                      <a16:colId xmlns:a16="http://schemas.microsoft.com/office/drawing/2014/main" xmlns="" val="1905890460"/>
                    </a:ext>
                  </a:extLst>
                </a:gridCol>
                <a:gridCol w="2169954">
                  <a:extLst>
                    <a:ext uri="{9D8B030D-6E8A-4147-A177-3AD203B41FA5}">
                      <a16:colId xmlns:a16="http://schemas.microsoft.com/office/drawing/2014/main" xmlns="" val="551651354"/>
                    </a:ext>
                  </a:extLst>
                </a:gridCol>
                <a:gridCol w="2169954">
                  <a:extLst>
                    <a:ext uri="{9D8B030D-6E8A-4147-A177-3AD203B41FA5}">
                      <a16:colId xmlns:a16="http://schemas.microsoft.com/office/drawing/2014/main" xmlns="" val="106908959"/>
                    </a:ext>
                  </a:extLst>
                </a:gridCol>
              </a:tblGrid>
              <a:tr h="40861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ACTIVITY / ACTIVITIES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RESPONSIBILITY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TIME FRAME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PROGRESS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8" marR="91438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8647457"/>
                  </a:ext>
                </a:extLst>
              </a:tr>
              <a:tr h="440192"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itchFamily="34" charset="0"/>
                        </a:rPr>
                        <a:t>Amathole</a:t>
                      </a:r>
                    </a:p>
                    <a:p>
                      <a:pPr algn="ctr" fontAlgn="t"/>
                      <a:endParaRPr lang="en-US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Afford  offenders , parolees and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 probationers 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an opportunity to engage with Community Initiatives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Area Commissioner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Regional Head Corrections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Regional Commissioner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March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 2021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endParaRPr lang="en-ZA" sz="1100" b="1" dirty="0" smtClean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  <a:p>
                      <a:pPr marL="0" marR="0" lvl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Community participation in community initiatives  will </a:t>
                      </a:r>
                    </a:p>
                    <a:p>
                      <a:pPr marL="0" marR="0" lvl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100" b="1" baseline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be </a:t>
                      </a:r>
                      <a:r>
                        <a:rPr lang="en-ZA" sz="1100" b="1" baseline="0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monitored continuously guided by COVID-19 Regulations </a:t>
                      </a:r>
                      <a:endParaRPr lang="en-ZA" sz="1100" b="1" dirty="0" smtClean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  <a:p>
                      <a:pPr marL="0" marR="0" lvl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itchFamily="34" charset="0"/>
                        </a:rPr>
                        <a:t>1 </a:t>
                      </a:r>
                    </a:p>
                    <a:p>
                      <a:pPr marL="0" marR="0" lvl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en-ZA" sz="1100" b="1" dirty="0" smtClean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  <a:p>
                      <a:pPr algn="ctr"/>
                      <a:endParaRPr lang="en-ZA" sz="1100" b="1" dirty="0" smtClean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43213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itchFamily="34" charset="0"/>
                        </a:rPr>
                        <a:t>East London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96501867"/>
                  </a:ext>
                </a:extLst>
              </a:tr>
              <a:tr h="43213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itchFamily="34" charset="0"/>
                        </a:rPr>
                        <a:t>Kirkwood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0242310"/>
                  </a:ext>
                </a:extLst>
              </a:tr>
              <a:tr h="39969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itchFamily="34" charset="0"/>
                        </a:rPr>
                        <a:t>Mthatha</a:t>
                      </a:r>
                    </a:p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43213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itchFamily="34" charset="0"/>
                        </a:rPr>
                        <a:t>Sada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102699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itchFamily="34" charset="0"/>
                        </a:rPr>
                        <a:t>St. Albans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 Light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'Number of parolees and probationers participating in community initiatives </a:t>
            </a:r>
            <a:endParaRPr lang="en-GB" sz="24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en-GB" sz="3200" kern="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ide1 Template_1.2_ba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40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58529" y="271596"/>
            <a:ext cx="4522887" cy="707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solidFill>
                  <a:prstClr val="white"/>
                </a:solidFill>
                <a:latin typeface="Calibri"/>
                <a:cs typeface="Arial Black"/>
              </a:rPr>
              <a:t>Thank You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03500" y="423997"/>
            <a:ext cx="63381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ZA" sz="2000" b="1" dirty="0">
                <a:solidFill>
                  <a:srgbClr val="005300"/>
                </a:solidFill>
                <a:latin typeface="Calibri"/>
                <a:cs typeface="Arial Black"/>
              </a:rPr>
              <a:t>THANK YOU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ZA" sz="2000" b="1" dirty="0">
              <a:solidFill>
                <a:srgbClr val="005300"/>
              </a:solidFill>
              <a:latin typeface="Calibri"/>
              <a:cs typeface="Arial Black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ZA" sz="2000" b="1" dirty="0">
                <a:solidFill>
                  <a:srgbClr val="005300"/>
                </a:solidFill>
                <a:latin typeface="Calibri"/>
                <a:cs typeface="Arial Black"/>
              </a:rPr>
              <a:t>STRIVING FOR A SOUTH AFRICA IN WHICH PEOPLE ARE AND FEEL SAFE</a:t>
            </a:r>
          </a:p>
        </p:txBody>
      </p:sp>
    </p:spTree>
    <p:extLst>
      <p:ext uri="{BB962C8B-B14F-4D97-AF65-F5344CB8AC3E}">
        <p14:creationId xmlns:p14="http://schemas.microsoft.com/office/powerpoint/2010/main" val="116540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978797" y="-4962128"/>
            <a:ext cx="1124744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3103" y="0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pPr algn="ctr" fontAlgn="t"/>
            <a:r>
              <a:rPr lang="en-ZA" sz="24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Percentage </a:t>
            </a:r>
            <a:r>
              <a:rPr lang="en-ZA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of inmates who escaped from Correctional Facilities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" y="1294368"/>
            <a:ext cx="10221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1</a:t>
            </a:r>
            <a:r>
              <a:rPr lang="en-GB" sz="1600" b="1" kern="0" dirty="0">
                <a:solidFill>
                  <a:prstClr val="black"/>
                </a:solidFill>
              </a:rPr>
              <a:t>. REGIONAL TARGET VERSUS PERFORMANCE FOR </a:t>
            </a:r>
            <a:r>
              <a:rPr lang="en-GB" sz="1600" b="1" kern="0" dirty="0" smtClean="0">
                <a:solidFill>
                  <a:prstClr val="black"/>
                </a:solidFill>
              </a:rPr>
              <a:t>QRT 4 /ANNUAL PEFORMANCE  </a:t>
            </a:r>
            <a:r>
              <a:rPr lang="en-GB" sz="1600" b="1" kern="0" dirty="0">
                <a:solidFill>
                  <a:prstClr val="black"/>
                </a:solidFill>
              </a:rPr>
              <a:t>(2020/2021</a:t>
            </a:r>
            <a:r>
              <a:rPr lang="en-GB" sz="1800" b="1" kern="0" dirty="0">
                <a:solidFill>
                  <a:prstClr val="black"/>
                </a:solidFill>
              </a:rPr>
              <a:t>) 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8219" y="294113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</a:t>
            </a:r>
            <a:r>
              <a:rPr lang="en-GB" sz="1800" b="1" kern="0" dirty="0" smtClean="0">
                <a:solidFill>
                  <a:prstClr val="black"/>
                </a:solidFill>
              </a:rPr>
              <a:t>2</a:t>
            </a:r>
            <a:r>
              <a:rPr lang="en-GB" sz="1800" b="1" kern="0" dirty="0">
                <a:solidFill>
                  <a:prstClr val="black"/>
                </a:solidFill>
              </a:rPr>
              <a:t>. 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MANAGEMENT AREA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19253"/>
              </p:ext>
            </p:extLst>
          </p:nvPr>
        </p:nvGraphicFramePr>
        <p:xfrm>
          <a:off x="278219" y="1752415"/>
          <a:ext cx="11658600" cy="1188720"/>
        </p:xfrm>
        <a:graphic>
          <a:graphicData uri="http://schemas.openxmlformats.org/drawingml/2006/table">
            <a:tbl>
              <a:tblPr firstRow="1" bandRow="1"/>
              <a:tblGrid>
                <a:gridCol w="129540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546385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REGION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QTR 4 /ANNUAL 2020-2021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546385">
                <a:tc>
                  <a:txBody>
                    <a:bodyPr/>
                    <a:lstStyle/>
                    <a:p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Eastern Cape </a:t>
                      </a:r>
                      <a:endParaRPr lang="en-ZA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0.027%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0.047%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9/18968)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0.029%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0.053%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(10/18930)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0.033%</a:t>
                      </a:r>
                      <a:br>
                        <a:rPr lang="en-US" sz="1100" b="1" dirty="0" smtClean="0">
                          <a:solidFill>
                            <a:schemeClr val="tx1"/>
                          </a:solidFill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0.053%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(10/18962)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0.033%</a:t>
                      </a:r>
                      <a:br>
                        <a:rPr lang="en-US" sz="1100" b="1" dirty="0" smtClean="0">
                          <a:solidFill>
                            <a:schemeClr val="tx1"/>
                          </a:solidFill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0.053%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(10/18962)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25575"/>
              </p:ext>
            </p:extLst>
          </p:nvPr>
        </p:nvGraphicFramePr>
        <p:xfrm>
          <a:off x="278219" y="3310467"/>
          <a:ext cx="11658600" cy="3154680"/>
        </p:xfrm>
        <a:graphic>
          <a:graphicData uri="http://schemas.openxmlformats.org/drawingml/2006/table">
            <a:tbl>
              <a:tblPr firstRow="1" bandRow="1"/>
              <a:tblGrid>
                <a:gridCol w="129540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</a:p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QTR 4 /ANNUAL</a:t>
                      </a:r>
                    </a:p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2022</a:t>
                      </a: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r>
                        <a:rPr lang="en-ZA" sz="12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Amathole</a:t>
                      </a:r>
                      <a:endParaRPr lang="en-ZA" sz="12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0.027%</a:t>
                      </a:r>
                      <a:endParaRPr lang="en-US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0.127%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(3/2356)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0.029%</a:t>
                      </a:r>
                      <a:endParaRPr lang="en-US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0.125%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(3/2407)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0.033%</a:t>
                      </a:r>
                      <a:br>
                        <a:rPr lang="en-US" sz="1100" b="1" smtClean="0">
                          <a:solidFill>
                            <a:schemeClr val="tx1"/>
                          </a:solidFill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0.125%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(3/2398)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0.033%</a:t>
                      </a:r>
                      <a:br>
                        <a:rPr lang="en-US" sz="1100" b="1" smtClean="0">
                          <a:solidFill>
                            <a:schemeClr val="tx1"/>
                          </a:solidFill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0.125%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(3/2398)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London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0.027%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(0/3790)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0.029%</a:t>
                      </a:r>
                      <a:endParaRPr lang="en-US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(0/3763)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0.033%</a:t>
                      </a:r>
                      <a:br>
                        <a:rPr lang="en-US" sz="1100" b="1" smtClean="0">
                          <a:solidFill>
                            <a:schemeClr val="tx1"/>
                          </a:solidFill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(0/3773)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0.033%</a:t>
                      </a:r>
                      <a:br>
                        <a:rPr lang="en-US" sz="1100" b="1" smtClean="0">
                          <a:solidFill>
                            <a:schemeClr val="tx1"/>
                          </a:solidFill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(0/3773)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Kirkwood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0.027%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(0/1078)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0.029%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(0/1067)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0.033%</a:t>
                      </a:r>
                      <a:br>
                        <a:rPr lang="en-US" sz="1100" b="1" smtClean="0">
                          <a:solidFill>
                            <a:schemeClr val="tx1"/>
                          </a:solidFill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(0/1082)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0.033%</a:t>
                      </a:r>
                      <a:br>
                        <a:rPr lang="en-US" sz="1100" b="1" smtClean="0">
                          <a:solidFill>
                            <a:schemeClr val="tx1"/>
                          </a:solidFill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(0/1082)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0242310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Mthatha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0.027%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(0/3733)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0.029%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0.027%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(1/3272)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0.033%</a:t>
                      </a:r>
                      <a:br>
                        <a:rPr lang="en-US" sz="1100" b="1" smtClean="0">
                          <a:solidFill>
                            <a:schemeClr val="tx1"/>
                          </a:solidFill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0.027%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(1/3658)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0.033%</a:t>
                      </a:r>
                      <a:br>
                        <a:rPr lang="en-US" sz="1100" b="1" smtClean="0">
                          <a:solidFill>
                            <a:schemeClr val="tx1"/>
                          </a:solidFill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0.027%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(1/3658)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5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Sada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0.027%</a:t>
                      </a:r>
                      <a:endParaRPr lang="en-US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0.205%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(6/2926)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0.029%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0.205%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(6/2929)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0.033%</a:t>
                      </a:r>
                      <a:br>
                        <a:rPr lang="en-US" sz="1100" b="1" dirty="0" smtClean="0">
                          <a:solidFill>
                            <a:schemeClr val="tx1"/>
                          </a:solidFill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0.202%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(6/2970)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</a:rPr>
                        <a:t>0.033%</a:t>
                      </a:r>
                      <a:br>
                        <a:rPr lang="en-US" sz="1100" b="1" smtClean="0">
                          <a:solidFill>
                            <a:schemeClr val="tx1"/>
                          </a:solidFill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0.202%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(6/2970)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8693148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r>
                        <a:rPr lang="en-ZA" sz="12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St Albans</a:t>
                      </a:r>
                      <a:endParaRPr lang="en-ZA" sz="12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0.027%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(0/5085)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0.029%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(0/5092)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0.033%</a:t>
                      </a:r>
                      <a:br>
                        <a:rPr lang="en-US" sz="1100" b="1" dirty="0" smtClean="0">
                          <a:solidFill>
                            <a:schemeClr val="tx1"/>
                          </a:solidFill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(0/5081)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0.033%</a:t>
                      </a:r>
                      <a:br>
                        <a:rPr lang="en-US" sz="1100" b="1" dirty="0" smtClean="0">
                          <a:solidFill>
                            <a:schemeClr val="tx1"/>
                          </a:solidFill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0.000%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(0/5081)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94879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627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5253435" y="-5236766"/>
            <a:ext cx="990600" cy="11464131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3031" y="1143000"/>
            <a:ext cx="11590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</a:t>
            </a:r>
            <a:r>
              <a:rPr lang="en-GB" sz="1800" b="1" kern="0" dirty="0" smtClean="0">
                <a:solidFill>
                  <a:prstClr val="black"/>
                </a:solidFill>
              </a:rPr>
              <a:t>3. </a:t>
            </a:r>
            <a:r>
              <a:rPr lang="en-GB" sz="1800" b="1" kern="0" dirty="0">
                <a:solidFill>
                  <a:prstClr val="black"/>
                </a:solidFill>
              </a:rPr>
              <a:t>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CORRECTIONAL CENTRE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015777"/>
              </p:ext>
            </p:extLst>
          </p:nvPr>
        </p:nvGraphicFramePr>
        <p:xfrm>
          <a:off x="304800" y="1600203"/>
          <a:ext cx="11518899" cy="3484245"/>
        </p:xfrm>
        <a:graphic>
          <a:graphicData uri="http://schemas.openxmlformats.org/drawingml/2006/table">
            <a:tbl>
              <a:tblPr firstRow="1" bandRow="1"/>
              <a:tblGrid>
                <a:gridCol w="1645557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Q4 TARGET / ANNUAL 2020/21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ANNUAL </a:t>
                      </a:r>
                      <a:b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</a:b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AREAS THAT CONTRIBUTED TOWARDS UNDER-ACHIEVEMENT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REASONS FOR UNDER</a:t>
                      </a:r>
                    </a:p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9" marR="91439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ROOT CAUSES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9" marR="91439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ASSOCIATED RISKS 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9" marR="91439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0.033%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0.027%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(1/3658)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Mthatha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Mthatha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Negligence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 the execution  of duties on the implementation of escape prevention  plans and  n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on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adherence to security policies and procedures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Poor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infrastructure   and negligence of officials in executing  their responsibilities and elements of corruption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Further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escapes leading to recidivism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Increasing the opportunities to commit crime 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Safety of communities is compromised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0.033%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0.202%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(6/2970)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Sada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Sada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Negligence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 the execution  of duties on the implementation of escape prevention  plans and  n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on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adherence to security policies and procedures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Poor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infrastructure   and negligence of officials in executing  their responsibilities and elements of corruption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Further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escapes leading to recidivism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Increasing the opportunities to commit crime 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Safety of communities is compromised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Percentage </a:t>
            </a:r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of inmates who escaped from Correctional Facilities </a:t>
            </a:r>
            <a:endParaRPr lang="en-ZA" sz="3200" kern="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66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5402386" y="-5385717"/>
            <a:ext cx="692698" cy="11464131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3031" y="825427"/>
            <a:ext cx="11590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</a:t>
            </a:r>
            <a:r>
              <a:rPr lang="en-GB" sz="1800" b="1" kern="0" dirty="0" smtClean="0">
                <a:solidFill>
                  <a:prstClr val="black"/>
                </a:solidFill>
              </a:rPr>
              <a:t>3. </a:t>
            </a:r>
            <a:r>
              <a:rPr lang="en-GB" sz="1800" b="1" kern="0" dirty="0">
                <a:solidFill>
                  <a:prstClr val="black"/>
                </a:solidFill>
              </a:rPr>
              <a:t>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CORRECTIONAL CENTRE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467032"/>
              </p:ext>
            </p:extLst>
          </p:nvPr>
        </p:nvGraphicFramePr>
        <p:xfrm>
          <a:off x="304800" y="1600201"/>
          <a:ext cx="11518899" cy="3484245"/>
        </p:xfrm>
        <a:graphic>
          <a:graphicData uri="http://schemas.openxmlformats.org/drawingml/2006/table">
            <a:tbl>
              <a:tblPr firstRow="1" bandRow="1"/>
              <a:tblGrid>
                <a:gridCol w="1645557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645557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Q4 TARGET / ANNUAL 2020/21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ANNUAL </a:t>
                      </a:r>
                      <a:b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</a:b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AREAS THAT CONTRIBUTED TOWARDS UNDER-ACHIEVEMENT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REASONS FOR UNDER</a:t>
                      </a:r>
                    </a:p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PERFORMANCE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9" marR="91439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ROOT CAUSES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9" marR="91439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ASSOCIATED RISKS 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9" marR="91439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0.033%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0.408%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(2/490)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Amathole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Grahamstown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Negligence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 the execution  of duties, non  implementation of escape prevention  plans and  n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on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adherence to security policies and procedures 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Negligence of officials in executing  their responsibilities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oor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infrastructure as the court yard is not covered and the fencing in not in line with the Security Standard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Further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escapes leading to recidivism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Increasing the opportunities to commit crime 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Safety of communities is compromised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0.033%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2.439%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(1/41)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Stutterheim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Negligence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 the execution of duties on the implementation of escape prevention  plans and  n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on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adherence to security policies and procedures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Negligence of officials in executing  their responsibilities, elements of corruption and 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Poor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infrastructure  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Further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escapes leading to recidivism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Increasing the opportunities to commit crime 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Safety of communities is compromised 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Percentage </a:t>
            </a:r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of inmates who escaped from Correctional Facilities </a:t>
            </a:r>
            <a:endParaRPr lang="en-ZA" sz="3200" kern="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12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:a16="http://schemas.microsoft.com/office/drawing/2014/main" xmlns="" id="{935013CF-ED1D-4C99-9BBC-342742B95A80}"/>
              </a:ext>
            </a:extLst>
          </p:cNvPr>
          <p:cNvSpPr/>
          <p:nvPr/>
        </p:nvSpPr>
        <p:spPr>
          <a:xfrm rot="5400000">
            <a:off x="5134769" y="-5206043"/>
            <a:ext cx="8382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3200" y="80593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4. PROJECT PLAN TO ADDRESS UNDER PERFORMANCE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607376"/>
              </p:ext>
            </p:extLst>
          </p:nvPr>
        </p:nvGraphicFramePr>
        <p:xfrm>
          <a:off x="203201" y="1147937"/>
          <a:ext cx="11671302" cy="5989320"/>
        </p:xfrm>
        <a:graphic>
          <a:graphicData uri="http://schemas.openxmlformats.org/drawingml/2006/table">
            <a:tbl>
              <a:tblPr firstRow="1" bandRow="1"/>
              <a:tblGrid>
                <a:gridCol w="1945217">
                  <a:extLst>
                    <a:ext uri="{9D8B030D-6E8A-4147-A177-3AD203B41FA5}">
                      <a16:colId xmlns:a16="http://schemas.microsoft.com/office/drawing/2014/main" xmlns="" val="3171785473"/>
                    </a:ext>
                  </a:extLst>
                </a:gridCol>
                <a:gridCol w="1945217">
                  <a:extLst>
                    <a:ext uri="{9D8B030D-6E8A-4147-A177-3AD203B41FA5}">
                      <a16:colId xmlns:a16="http://schemas.microsoft.com/office/drawing/2014/main" xmlns="" val="3307568538"/>
                    </a:ext>
                  </a:extLst>
                </a:gridCol>
                <a:gridCol w="1945217">
                  <a:extLst>
                    <a:ext uri="{9D8B030D-6E8A-4147-A177-3AD203B41FA5}">
                      <a16:colId xmlns:a16="http://schemas.microsoft.com/office/drawing/2014/main" xmlns="" val="3177246977"/>
                    </a:ext>
                  </a:extLst>
                </a:gridCol>
                <a:gridCol w="1945217">
                  <a:extLst>
                    <a:ext uri="{9D8B030D-6E8A-4147-A177-3AD203B41FA5}">
                      <a16:colId xmlns:a16="http://schemas.microsoft.com/office/drawing/2014/main" xmlns="" val="1905890460"/>
                    </a:ext>
                  </a:extLst>
                </a:gridCol>
                <a:gridCol w="1945217">
                  <a:extLst>
                    <a:ext uri="{9D8B030D-6E8A-4147-A177-3AD203B41FA5}">
                      <a16:colId xmlns:a16="http://schemas.microsoft.com/office/drawing/2014/main" xmlns="" val="551651354"/>
                    </a:ext>
                  </a:extLst>
                </a:gridCol>
                <a:gridCol w="1945217">
                  <a:extLst>
                    <a:ext uri="{9D8B030D-6E8A-4147-A177-3AD203B41FA5}">
                      <a16:colId xmlns:a16="http://schemas.microsoft.com/office/drawing/2014/main" xmlns="" val="106908959"/>
                    </a:ext>
                  </a:extLst>
                </a:gridCol>
              </a:tblGrid>
              <a:tr h="491271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ACTIVITY / ACTIVITIES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RESPONSIBILITY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TIME FRAME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9" marR="91439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PROGRESS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9" marR="91439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8647457"/>
                  </a:ext>
                </a:extLst>
              </a:tr>
              <a:tr h="1199278">
                <a:tc rowSpan="2"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Amathole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Sutterheim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Upgrading of infrastructure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Continuous sensitizing of  officials  on security matters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Increase in search operations 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Intensify the implementation of the Escape Prevention Plan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Area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 Commissioner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Regional Head Corrections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Regional Head Facilities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Regional Commissioner 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Immediately and ongoing 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Increase in visits by senior officials.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Special search operations conducted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Roof, c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eiling 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 and fence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 was repaired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96501867"/>
                  </a:ext>
                </a:extLst>
              </a:tr>
              <a:tr h="1199278">
                <a:tc v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Grahamstown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Upgrading of infrastructure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Continuous sensitizing of  officials on security matters .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Increase in search operations 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Intensify the implementation of the Escape Prevention Plan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Area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 Commissioner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Regional Head Corrections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Regional Head Facilities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Regional Commissioner 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Immediately and ongoing 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Increase in visits by senior officials.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Special search operations conducted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Roof, c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eiling 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 and fence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 was repaired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9325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Mthatha 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Mthaha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Rotation of officials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Upgrading of infrastructure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Continuous risk assessment of RDs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Continuous sensitizing of  officials on security matters 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Intensify the implementation of the Escape Prevention Plan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Area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 Commissioner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Regional Head Corrections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Regional Head Facilities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Regional Commissioner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Immediately and ongoing 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Access control was repaired.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Centre has initiated the upgrading of perimeter fence.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Members sensitized regularly 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kern="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Percentage </a:t>
            </a:r>
            <a:r>
              <a:rPr lang="en-US" sz="2400" kern="0" dirty="0">
                <a:solidFill>
                  <a:srgbClr val="FFFFFF"/>
                </a:solidFill>
                <a:latin typeface="Arial Black" panose="020B0A04020102020204" pitchFamily="34" charset="0"/>
              </a:rPr>
              <a:t>of inmates who escaped from Correctional Facilities </a:t>
            </a:r>
            <a:endParaRPr lang="en-ZA" sz="3200" kern="0" dirty="0" smtClean="0">
              <a:solidFill>
                <a:srgbClr val="FFFFFF"/>
              </a:solidFill>
              <a:latin typeface="Arial Black" panose="020B0A04020102020204" pitchFamily="34" charset="0"/>
            </a:endParaRPr>
          </a:p>
          <a:p>
            <a:endParaRPr lang="en-GB" sz="3200" kern="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5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:a16="http://schemas.microsoft.com/office/drawing/2014/main" xmlns="" id="{935013CF-ED1D-4C99-9BBC-342742B95A80}"/>
              </a:ext>
            </a:extLst>
          </p:cNvPr>
          <p:cNvSpPr/>
          <p:nvPr/>
        </p:nvSpPr>
        <p:spPr>
          <a:xfrm rot="5400000">
            <a:off x="5122069" y="-5105400"/>
            <a:ext cx="8382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3200" y="9906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  </a:t>
            </a:r>
            <a:r>
              <a:rPr lang="en-GB" sz="1800" b="1" kern="0" dirty="0" smtClean="0">
                <a:solidFill>
                  <a:prstClr val="black"/>
                </a:solidFill>
              </a:rPr>
              <a:t>4. PROJECT PLAN TO ADDRESS UNDER PERFORMANCE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122997"/>
              </p:ext>
            </p:extLst>
          </p:nvPr>
        </p:nvGraphicFramePr>
        <p:xfrm>
          <a:off x="203201" y="1524000"/>
          <a:ext cx="11671302" cy="2286000"/>
        </p:xfrm>
        <a:graphic>
          <a:graphicData uri="http://schemas.openxmlformats.org/drawingml/2006/table">
            <a:tbl>
              <a:tblPr firstRow="1" bandRow="1"/>
              <a:tblGrid>
                <a:gridCol w="1945217">
                  <a:extLst>
                    <a:ext uri="{9D8B030D-6E8A-4147-A177-3AD203B41FA5}">
                      <a16:colId xmlns:a16="http://schemas.microsoft.com/office/drawing/2014/main" xmlns="" val="3171785473"/>
                    </a:ext>
                  </a:extLst>
                </a:gridCol>
                <a:gridCol w="1945217">
                  <a:extLst>
                    <a:ext uri="{9D8B030D-6E8A-4147-A177-3AD203B41FA5}">
                      <a16:colId xmlns:a16="http://schemas.microsoft.com/office/drawing/2014/main" xmlns="" val="3307568538"/>
                    </a:ext>
                  </a:extLst>
                </a:gridCol>
                <a:gridCol w="1945217">
                  <a:extLst>
                    <a:ext uri="{9D8B030D-6E8A-4147-A177-3AD203B41FA5}">
                      <a16:colId xmlns:a16="http://schemas.microsoft.com/office/drawing/2014/main" xmlns="" val="3177246977"/>
                    </a:ext>
                  </a:extLst>
                </a:gridCol>
                <a:gridCol w="1945217">
                  <a:extLst>
                    <a:ext uri="{9D8B030D-6E8A-4147-A177-3AD203B41FA5}">
                      <a16:colId xmlns:a16="http://schemas.microsoft.com/office/drawing/2014/main" xmlns="" val="1905890460"/>
                    </a:ext>
                  </a:extLst>
                </a:gridCol>
                <a:gridCol w="1945217">
                  <a:extLst>
                    <a:ext uri="{9D8B030D-6E8A-4147-A177-3AD203B41FA5}">
                      <a16:colId xmlns:a16="http://schemas.microsoft.com/office/drawing/2014/main" xmlns="" val="551651354"/>
                    </a:ext>
                  </a:extLst>
                </a:gridCol>
                <a:gridCol w="1945217">
                  <a:extLst>
                    <a:ext uri="{9D8B030D-6E8A-4147-A177-3AD203B41FA5}">
                      <a16:colId xmlns:a16="http://schemas.microsoft.com/office/drawing/2014/main" xmlns="" val="106908959"/>
                    </a:ext>
                  </a:extLst>
                </a:gridCol>
              </a:tblGrid>
              <a:tr h="491271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CORRECTIONAL CENTRE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ACTIVITY / ACTIVITIES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RESPONSIBILITY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TIME FRAME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9" marR="91439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PROGRESS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marL="91439" marR="91439" marT="45724" marB="45724"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2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8647457"/>
                  </a:ext>
                </a:extLst>
              </a:tr>
              <a:tr h="1358219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Sada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Sada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Rotation of officials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Upgrading of infrastructure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Continuous risk assessment of RDS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Continuous sensitizing of  officials </a:t>
                      </a:r>
                    </a:p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Intensify the implementation of the Escape Prevention Plan</a:t>
                      </a: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Area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 Commissioner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Regional Head Corrections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Regional Head Facilities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Regional Commissioner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Immediately and ongoing 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Access control was repaired.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Centre has initiated the upgrading of perimeter fence.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Members sensitized regularly </a:t>
                      </a:r>
                    </a:p>
                    <a:p>
                      <a:pPr algn="ctr"/>
                      <a:endParaRPr lang="en-US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0242310"/>
                  </a:ext>
                </a:extLst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9369" y="56775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kern="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Percentage </a:t>
            </a:r>
            <a:r>
              <a:rPr lang="en-US" sz="2400" kern="0" dirty="0">
                <a:solidFill>
                  <a:srgbClr val="FFFFFF"/>
                </a:solidFill>
                <a:latin typeface="Arial Black" panose="020B0A04020102020204" pitchFamily="34" charset="0"/>
              </a:rPr>
              <a:t>of inmates who escaped from Correctional Facilities </a:t>
            </a:r>
            <a:endParaRPr lang="en-ZA" sz="3200" kern="0" dirty="0" smtClean="0">
              <a:solidFill>
                <a:srgbClr val="FFFFFF"/>
              </a:solidFill>
              <a:latin typeface="Arial Black" panose="020B0A04020102020204" pitchFamily="34" charset="0"/>
            </a:endParaRPr>
          </a:p>
          <a:p>
            <a:endParaRPr lang="en-GB" sz="3200" kern="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98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60">
            <a:extLst>
              <a:ext uri="{FF2B5EF4-FFF2-40B4-BE49-F238E27FC236}">
                <a16:creationId xmlns="" xmlns:a16="http://schemas.microsoft.com/office/drawing/2014/main" id="{935013CF-ED1D-4C99-9BBC-342742B95A80}"/>
              </a:ext>
            </a:extLst>
          </p:cNvPr>
          <p:cNvSpPr/>
          <p:nvPr/>
        </p:nvSpPr>
        <p:spPr>
          <a:xfrm rot="5400000">
            <a:off x="4867603" y="-4765466"/>
            <a:ext cx="1440000" cy="11049000"/>
          </a:xfrm>
          <a:prstGeom prst="round2SameRect">
            <a:avLst>
              <a:gd name="adj1" fmla="val 23278"/>
              <a:gd name="adj2" fmla="val 0"/>
            </a:avLst>
          </a:prstGeom>
          <a:gradFill flip="none" rotWithShape="1">
            <a:gsLst>
              <a:gs pos="100000">
                <a:srgbClr val="00CC99">
                  <a:alpha val="67000"/>
                  <a:lumMod val="92000"/>
                </a:srgbClr>
              </a:gs>
              <a:gs pos="30000">
                <a:srgbClr val="006600">
                  <a:alpha val="75000"/>
                </a:srgbClr>
              </a:gs>
              <a:gs pos="59000">
                <a:srgbClr val="009900">
                  <a:alpha val="71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3103" y="0"/>
            <a:ext cx="10956131" cy="5233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3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ZA" sz="32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PERFORMANCE INDICATOR NOT ACHIEVED:</a:t>
            </a:r>
          </a:p>
          <a:p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Percentage of overcrowding in correctional facilities in excess of approved  </a:t>
            </a:r>
            <a:r>
              <a:rPr lang="en-US" sz="2400" kern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bed-space </a:t>
            </a:r>
            <a:r>
              <a:rPr lang="en-US" sz="2400" kern="0" dirty="0">
                <a:solidFill>
                  <a:schemeClr val="bg1"/>
                </a:solidFill>
                <a:latin typeface="Arial Black" panose="020B0A04020102020204" pitchFamily="34" charset="0"/>
              </a:rPr>
              <a:t>capacity</a:t>
            </a:r>
            <a:endParaRPr lang="en-GB" sz="3200" kern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699" y="1383083"/>
            <a:ext cx="1084540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1</a:t>
            </a:r>
            <a:r>
              <a:rPr lang="en-GB" sz="1600" b="1" kern="0" dirty="0">
                <a:solidFill>
                  <a:prstClr val="black"/>
                </a:solidFill>
              </a:rPr>
              <a:t>. REGIONAL TARGET VERSUS PERFORMANCE </a:t>
            </a:r>
            <a:r>
              <a:rPr lang="en-GB" sz="1600" b="1" kern="0" dirty="0" smtClean="0">
                <a:solidFill>
                  <a:prstClr val="black"/>
                </a:solidFill>
              </a:rPr>
              <a:t>FOR </a:t>
            </a:r>
            <a:r>
              <a:rPr lang="en-ZA" sz="1600" b="1" kern="0" dirty="0">
                <a:solidFill>
                  <a:prstClr val="black"/>
                </a:solidFill>
              </a:rPr>
              <a:t>QRT 4 /ANNUAL PEFORMANCE  (2020/2021)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="1" kern="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8219" y="294113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>
                <a:solidFill>
                  <a:prstClr val="black"/>
                </a:solidFill>
              </a:rPr>
              <a:t>   </a:t>
            </a:r>
            <a:r>
              <a:rPr lang="en-GB" sz="1800" b="1" kern="0" dirty="0" smtClean="0">
                <a:solidFill>
                  <a:prstClr val="black"/>
                </a:solidFill>
              </a:rPr>
              <a:t>2</a:t>
            </a:r>
            <a:r>
              <a:rPr lang="en-GB" sz="1800" b="1" kern="0" dirty="0">
                <a:solidFill>
                  <a:prstClr val="black"/>
                </a:solidFill>
              </a:rPr>
              <a:t>. SOURCE OF </a:t>
            </a:r>
            <a:r>
              <a:rPr lang="en-GB" sz="1800" b="1" kern="0" dirty="0" smtClean="0">
                <a:solidFill>
                  <a:prstClr val="black"/>
                </a:solidFill>
              </a:rPr>
              <a:t>UNDER-ACHIEVEMENT AT MANAGEMENT AREA LEVEL</a:t>
            </a:r>
            <a:endParaRPr lang="en-ZA" sz="18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153173"/>
              </p:ext>
            </p:extLst>
          </p:nvPr>
        </p:nvGraphicFramePr>
        <p:xfrm>
          <a:off x="278219" y="1752415"/>
          <a:ext cx="11658600" cy="1188720"/>
        </p:xfrm>
        <a:graphic>
          <a:graphicData uri="http://schemas.openxmlformats.org/drawingml/2006/table">
            <a:tbl>
              <a:tblPr firstRow="1" bandRow="1"/>
              <a:tblGrid>
                <a:gridCol w="129540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286485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304315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546385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REGION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QTR 4 /ANNUAL</a:t>
                      </a:r>
                    </a:p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: 2020-2021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191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546385">
                <a:tc>
                  <a:txBody>
                    <a:bodyPr/>
                    <a:lstStyle/>
                    <a:p>
                      <a:r>
                        <a:rPr lang="en-ZA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Eastern Cape </a:t>
                      </a:r>
                      <a:endParaRPr lang="en-ZA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38%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47.66%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(6122/12846)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3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38%</a:t>
                      </a:r>
                    </a:p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47.36%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(6084/12897)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38%</a:t>
                      </a:r>
                      <a:br>
                        <a:rPr lang="en-US" sz="1100" b="1" dirty="0" smtClean="0">
                          <a:solidFill>
                            <a:schemeClr val="tx1"/>
                          </a:solidFill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47.61%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(6116/12846)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38%</a:t>
                      </a:r>
                      <a:br>
                        <a:rPr lang="en-US" sz="1100" b="1" dirty="0" smtClean="0">
                          <a:solidFill>
                            <a:schemeClr val="tx1"/>
                          </a:solidFill>
                        </a:rPr>
                      </a:b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47.61%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(6116/12897)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086364"/>
              </p:ext>
            </p:extLst>
          </p:nvPr>
        </p:nvGraphicFramePr>
        <p:xfrm>
          <a:off x="278219" y="3310467"/>
          <a:ext cx="11658600" cy="3154680"/>
        </p:xfrm>
        <a:graphic>
          <a:graphicData uri="http://schemas.openxmlformats.org/drawingml/2006/table">
            <a:tbl>
              <a:tblPr firstRow="1" bandRow="1"/>
              <a:tblGrid>
                <a:gridCol w="1295400">
                  <a:extLst>
                    <a:ext uri="{9D8B030D-6E8A-4147-A177-3AD203B41FA5}">
                      <a16:colId xmlns="" xmlns:a16="http://schemas.microsoft.com/office/drawing/2014/main" val="3171785473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3075685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317724697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905890460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551651354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106908959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307743238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723634297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971921"/>
                    </a:ext>
                  </a:extLst>
                </a:gridCol>
              </a:tblGrid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b="1" kern="1200" dirty="0" smtClean="0">
                          <a:solidFill>
                            <a:schemeClr val="bg1"/>
                          </a:solidFill>
                          <a:latin typeface="Arial"/>
                          <a:ea typeface=""/>
                          <a:cs typeface="Arial"/>
                        </a:rPr>
                        <a:t>MANAGEMENT AREA</a:t>
                      </a:r>
                      <a:endParaRPr lang="en-ZA" sz="1100" b="1" kern="1200" dirty="0">
                        <a:solidFill>
                          <a:schemeClr val="bg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JANUARYP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2021</a:t>
                      </a:r>
                      <a:br>
                        <a:rPr lang="en-ZA" sz="11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FEBRUARY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r>
                        <a:rPr lang="en-ZA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2021 TARGET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MARCH 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QTR 4 / ANNUAL</a:t>
                      </a:r>
                    </a:p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: 2020-2021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16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33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495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66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582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2990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156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321" algn="l" defTabSz="914331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en-ZA" sz="1100" dirty="0" smtClean="0">
                          <a:solidFill>
                            <a:schemeClr val="bg1"/>
                          </a:solidFill>
                        </a:rPr>
                        <a:t>PERFORMANCE</a:t>
                      </a:r>
                      <a:endParaRPr lang="en-ZA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BF7B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8647457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r>
                        <a:rPr lang="en-ZA" sz="12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Amathole</a:t>
                      </a:r>
                      <a:endParaRPr lang="en-ZA" sz="12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58.76%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(872/1484)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62.20%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(923/1484)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61.59%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(914/1484)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61.59%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(914/1484)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6501867"/>
                  </a:ext>
                </a:extLst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East London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65.86%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(1505/2285)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64.68%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(1478/2285)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65.12%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(1488/2285)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65.12%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(1488/2285)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375654"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Kirkwood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3.85%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(40/1038)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2.79%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(29/1038)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4.24%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(44/1038)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4.24%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(44/1038)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0242310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Mthatha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75.26%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(1603/2130)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72.39%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(1542/2130)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71.74%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(1528/2130)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71.74%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(1528/2130)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375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Sada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60.07%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(1098/1828)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60.23%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(1101/1828)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62.47%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(1142/1828)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62.47%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(1142/1828)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8693148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r>
                        <a:rPr lang="en-ZA" sz="12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St Albans</a:t>
                      </a:r>
                      <a:endParaRPr lang="en-ZA" sz="12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24.60%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(1004/4081)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24.77%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(1011/4081)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24.50%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(1000/4081)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38%</a:t>
                      </a: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1pPr>
                      <a:lvl2pPr marL="45716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2pPr>
                      <a:lvl3pPr marL="91433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3pPr>
                      <a:lvl4pPr marL="1371495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4pPr>
                      <a:lvl5pPr marL="182866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5pPr>
                      <a:lvl6pPr marL="228582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6pPr>
                      <a:lvl7pPr marL="2742990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7pPr>
                      <a:lvl8pPr marL="3200156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8pPr>
                      <a:lvl9pPr marL="3657321" algn="l" defTabSz="914331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Ligh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24.50%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(1000/4081)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E19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94879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95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  <p:tag name="THINKCELLSTATEDONOTDELETE" val="7xKqHXCsmEqpYS9D3W9JOA"/>
</p:tagLst>
</file>

<file path=ppt/theme/theme1.xml><?xml version="1.0" encoding="utf-8"?>
<a:theme xmlns:a="http://schemas.openxmlformats.org/drawingml/2006/main" name="3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7D0900"/>
      </a:lt2>
      <a:accent1>
        <a:srgbClr val="808080"/>
      </a:accent1>
      <a:accent2>
        <a:srgbClr val="A0A0A0"/>
      </a:accent2>
      <a:accent3>
        <a:srgbClr val="FFFFFF"/>
      </a:accent3>
      <a:accent4>
        <a:srgbClr val="000000"/>
      </a:accent4>
      <a:accent5>
        <a:srgbClr val="C0C0C0"/>
      </a:accent5>
      <a:accent6>
        <a:srgbClr val="919191"/>
      </a:accent6>
      <a:hlink>
        <a:srgbClr val="B9B9B9"/>
      </a:hlink>
      <a:folHlink>
        <a:srgbClr val="DCDCDC"/>
      </a:folHlink>
    </a:clrScheme>
    <a:fontScheme name="Blan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2000" tIns="72000" rIns="72000" bIns="72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>
            <a:schemeClr val="bg2"/>
          </a:buClr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2000" tIns="72000" rIns="72000" bIns="72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>
            <a:schemeClr val="bg2"/>
          </a:buClr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7D0900"/>
        </a:lt2>
        <a:accent1>
          <a:srgbClr val="808080"/>
        </a:accent1>
        <a:accent2>
          <a:srgbClr val="A0A0A0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919191"/>
        </a:accent6>
        <a:hlink>
          <a:srgbClr val="B9B9B9"/>
        </a:hlink>
        <a:folHlink>
          <a:srgbClr val="DCDC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ustom 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ABAB"/>
      </a:accent1>
      <a:accent2>
        <a:srgbClr val="E2583D"/>
      </a:accent2>
      <a:accent3>
        <a:srgbClr val="78D2D2"/>
      </a:accent3>
      <a:accent4>
        <a:srgbClr val="3B393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39443</TotalTime>
  <Words>4999</Words>
  <Application>Microsoft Office PowerPoint</Application>
  <PresentationFormat>Custom</PresentationFormat>
  <Paragraphs>1485</Paragraphs>
  <Slides>35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3_Blank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high level vision will be developed which will determine the required operating model…  Scope will include all core elements of DCS</dc:title>
  <dc:creator>Rowan Smyth</dc:creator>
  <cp:lastModifiedBy>Ntungufhadzeni Mafenya</cp:lastModifiedBy>
  <cp:revision>4161</cp:revision>
  <cp:lastPrinted>2021-05-11T06:00:43Z</cp:lastPrinted>
  <dcterms:created xsi:type="dcterms:W3CDTF">2011-05-16T12:44:01Z</dcterms:created>
  <dcterms:modified xsi:type="dcterms:W3CDTF">2021-05-13T19:37:18Z</dcterms:modified>
</cp:coreProperties>
</file>