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8" r:id="rId3"/>
  </p:sldMasterIdLst>
  <p:notesMasterIdLst>
    <p:notesMasterId r:id="rId24"/>
  </p:notesMasterIdLst>
  <p:sldIdLst>
    <p:sldId id="257" r:id="rId4"/>
    <p:sldId id="256" r:id="rId5"/>
    <p:sldId id="258" r:id="rId6"/>
    <p:sldId id="259" r:id="rId7"/>
    <p:sldId id="264" r:id="rId8"/>
    <p:sldId id="260" r:id="rId9"/>
    <p:sldId id="277" r:id="rId10"/>
    <p:sldId id="261" r:id="rId11"/>
    <p:sldId id="265" r:id="rId12"/>
    <p:sldId id="262" r:id="rId13"/>
    <p:sldId id="263" r:id="rId14"/>
    <p:sldId id="266" r:id="rId15"/>
    <p:sldId id="271" r:id="rId16"/>
    <p:sldId id="267" r:id="rId17"/>
    <p:sldId id="272" r:id="rId18"/>
    <p:sldId id="269" r:id="rId19"/>
    <p:sldId id="273" r:id="rId20"/>
    <p:sldId id="270" r:id="rId21"/>
    <p:sldId id="275" r:id="rId22"/>
    <p:sldId id="27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a:srgbClr val="D80F79"/>
    <a:srgbClr val="009BD2"/>
    <a:srgbClr val="4CC7C4"/>
    <a:srgbClr val="BF95DF"/>
    <a:srgbClr val="FF6600"/>
    <a:srgbClr val="EB927D"/>
    <a:srgbClr val="E3684B"/>
    <a:srgbClr val="FBE9E5"/>
    <a:srgbClr val="E258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4242" autoAdjust="0"/>
  </p:normalViewPr>
  <p:slideViewPr>
    <p:cSldViewPr snapToGrid="0">
      <p:cViewPr varScale="1">
        <p:scale>
          <a:sx n="71" d="100"/>
          <a:sy n="71" d="100"/>
        </p:scale>
        <p:origin x="374" y="8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09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236BDE-065E-4FC0-8AEF-F062964FEDC5}"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GB"/>
        </a:p>
      </dgm:t>
    </dgm:pt>
    <dgm:pt modelId="{7FFBFFA7-8C32-4C79-8686-A3CE7E9D11A6}">
      <dgm:prSet phldrT="[Text]" custT="1"/>
      <dgm:spPr>
        <a:solidFill>
          <a:srgbClr val="8497B0"/>
        </a:solidFill>
      </dgm:spPr>
      <dgm:t>
        <a:bodyPr/>
        <a:lstStyle/>
        <a:p>
          <a:r>
            <a:rPr lang="en-GB" sz="1400" b="0" dirty="0" smtClean="0">
              <a:latin typeface="Century Gothic" panose="020B0502020202020204" pitchFamily="34" charset="0"/>
            </a:rPr>
            <a:t>Lack of economic transformation, continued economic exclusion, skewed ownership patterns and slow land redistribution</a:t>
          </a:r>
          <a:endParaRPr lang="en-GB" sz="1400" b="0" dirty="0">
            <a:latin typeface="Century Gothic" panose="020B0502020202020204" pitchFamily="34" charset="0"/>
          </a:endParaRPr>
        </a:p>
      </dgm:t>
    </dgm:pt>
    <dgm:pt modelId="{724C3FE3-1CBA-4F7B-A675-A588847B5144}" type="parTrans" cxnId="{BCE107C8-7E75-4598-BE6B-84EFD7E1B447}">
      <dgm:prSet/>
      <dgm:spPr/>
      <dgm:t>
        <a:bodyPr/>
        <a:lstStyle/>
        <a:p>
          <a:endParaRPr lang="en-GB" sz="2000" b="0">
            <a:latin typeface="Century Gothic" panose="020B0502020202020204" pitchFamily="34" charset="0"/>
          </a:endParaRPr>
        </a:p>
      </dgm:t>
    </dgm:pt>
    <dgm:pt modelId="{CD519F41-ABAC-468B-B58F-3D1C4BE9A8D2}" type="sibTrans" cxnId="{BCE107C8-7E75-4598-BE6B-84EFD7E1B447}">
      <dgm:prSet/>
      <dgm:spPr/>
      <dgm:t>
        <a:bodyPr/>
        <a:lstStyle/>
        <a:p>
          <a:endParaRPr lang="en-GB" sz="2000" b="0">
            <a:latin typeface="Century Gothic" panose="020B0502020202020204" pitchFamily="34" charset="0"/>
          </a:endParaRPr>
        </a:p>
      </dgm:t>
    </dgm:pt>
    <dgm:pt modelId="{FB2D2EDA-BED8-4340-9681-6D86388FAC6B}">
      <dgm:prSet phldrT="[Text]" custT="1"/>
      <dgm:spPr>
        <a:solidFill>
          <a:srgbClr val="8497B0"/>
        </a:solidFill>
      </dgm:spPr>
      <dgm:t>
        <a:bodyPr/>
        <a:lstStyle/>
        <a:p>
          <a:r>
            <a:rPr lang="en-GB" sz="1600" b="0" dirty="0" smtClean="0">
              <a:latin typeface="Century Gothic" panose="020B0502020202020204" pitchFamily="34" charset="0"/>
            </a:rPr>
            <a:t>High levels of unemployment, poverty and hunger exacerbated by COVID 19</a:t>
          </a:r>
          <a:endParaRPr lang="en-GB" sz="1600" b="0" dirty="0">
            <a:latin typeface="Century Gothic" panose="020B0502020202020204" pitchFamily="34" charset="0"/>
          </a:endParaRPr>
        </a:p>
      </dgm:t>
    </dgm:pt>
    <dgm:pt modelId="{9FD40384-AD20-4009-A0AA-FCB48549A39D}" type="parTrans" cxnId="{A7A393C5-613C-49B5-AE95-BEF8A79068A2}">
      <dgm:prSet/>
      <dgm:spPr/>
      <dgm:t>
        <a:bodyPr/>
        <a:lstStyle/>
        <a:p>
          <a:endParaRPr lang="en-GB" sz="2000" b="0">
            <a:latin typeface="Century Gothic" panose="020B0502020202020204" pitchFamily="34" charset="0"/>
          </a:endParaRPr>
        </a:p>
      </dgm:t>
    </dgm:pt>
    <dgm:pt modelId="{6C1098FA-287A-42DB-A5F9-591CC883B286}" type="sibTrans" cxnId="{A7A393C5-613C-49B5-AE95-BEF8A79068A2}">
      <dgm:prSet/>
      <dgm:spPr/>
      <dgm:t>
        <a:bodyPr/>
        <a:lstStyle/>
        <a:p>
          <a:endParaRPr lang="en-GB" sz="2000" b="0">
            <a:latin typeface="Century Gothic" panose="020B0502020202020204" pitchFamily="34" charset="0"/>
          </a:endParaRPr>
        </a:p>
      </dgm:t>
    </dgm:pt>
    <dgm:pt modelId="{453C6E43-11DA-41DE-9AE0-DEFCF3CB0D6B}">
      <dgm:prSet phldrT="[Text]" custT="1"/>
      <dgm:spPr>
        <a:solidFill>
          <a:srgbClr val="8497B0"/>
        </a:solidFill>
      </dgm:spPr>
      <dgm:t>
        <a:bodyPr/>
        <a:lstStyle/>
        <a:p>
          <a:r>
            <a:rPr lang="en-GB" sz="1600" b="0" dirty="0" smtClean="0">
              <a:latin typeface="Century Gothic" panose="020B0502020202020204" pitchFamily="34" charset="0"/>
            </a:rPr>
            <a:t>Weaknesses in building a capable state and implementing NDP priorities</a:t>
          </a:r>
          <a:endParaRPr lang="en-GB" sz="1600" b="0" dirty="0">
            <a:latin typeface="Century Gothic" panose="020B0502020202020204" pitchFamily="34" charset="0"/>
          </a:endParaRPr>
        </a:p>
      </dgm:t>
    </dgm:pt>
    <dgm:pt modelId="{C7A0945A-E8BF-4110-84F9-56B15EA6DD69}" type="parTrans" cxnId="{58AA1D30-6779-44C3-B290-853E37676421}">
      <dgm:prSet/>
      <dgm:spPr/>
      <dgm:t>
        <a:bodyPr/>
        <a:lstStyle/>
        <a:p>
          <a:endParaRPr lang="en-GB" sz="2000" b="0">
            <a:latin typeface="Century Gothic" panose="020B0502020202020204" pitchFamily="34" charset="0"/>
          </a:endParaRPr>
        </a:p>
      </dgm:t>
    </dgm:pt>
    <dgm:pt modelId="{AFD3E274-D5E2-4051-B6A2-661332A580F1}" type="sibTrans" cxnId="{58AA1D30-6779-44C3-B290-853E37676421}">
      <dgm:prSet/>
      <dgm:spPr/>
      <dgm:t>
        <a:bodyPr/>
        <a:lstStyle/>
        <a:p>
          <a:endParaRPr lang="en-GB" sz="2000" b="0">
            <a:latin typeface="Century Gothic" panose="020B0502020202020204" pitchFamily="34" charset="0"/>
          </a:endParaRPr>
        </a:p>
      </dgm:t>
    </dgm:pt>
    <dgm:pt modelId="{2C4D8BEE-5055-4986-81BC-8E48CAC13A37}">
      <dgm:prSet phldrT="[Text]" custT="1"/>
      <dgm:spPr>
        <a:solidFill>
          <a:srgbClr val="8497B0"/>
        </a:solidFill>
      </dgm:spPr>
      <dgm:t>
        <a:bodyPr/>
        <a:lstStyle/>
        <a:p>
          <a:r>
            <a:rPr lang="en-GB" sz="1600" b="0" dirty="0" smtClean="0">
              <a:latin typeface="Century Gothic" panose="020B0502020202020204" pitchFamily="34" charset="0"/>
            </a:rPr>
            <a:t>Insufficient reach and impact of government programmes and public</a:t>
          </a:r>
        </a:p>
        <a:p>
          <a:r>
            <a:rPr lang="en-GB" sz="1600" b="0" dirty="0" smtClean="0">
              <a:latin typeface="Century Gothic" panose="020B0502020202020204" pitchFamily="34" charset="0"/>
            </a:rPr>
            <a:t>Expenditure </a:t>
          </a:r>
          <a:endParaRPr lang="en-GB" sz="1600" b="0" dirty="0">
            <a:latin typeface="Century Gothic" panose="020B0502020202020204" pitchFamily="34" charset="0"/>
          </a:endParaRPr>
        </a:p>
      </dgm:t>
    </dgm:pt>
    <dgm:pt modelId="{1068AE54-8E12-41E3-B9CE-AD6F112EC044}" type="parTrans" cxnId="{6C6B6618-99A3-4CDA-BFFC-F75A7DB219AB}">
      <dgm:prSet/>
      <dgm:spPr/>
      <dgm:t>
        <a:bodyPr/>
        <a:lstStyle/>
        <a:p>
          <a:endParaRPr lang="en-GB" sz="2000" b="0">
            <a:latin typeface="Century Gothic" panose="020B0502020202020204" pitchFamily="34" charset="0"/>
          </a:endParaRPr>
        </a:p>
      </dgm:t>
    </dgm:pt>
    <dgm:pt modelId="{F5CBA996-C6BF-40CB-BF87-11B9C6FD9C40}" type="sibTrans" cxnId="{6C6B6618-99A3-4CDA-BFFC-F75A7DB219AB}">
      <dgm:prSet/>
      <dgm:spPr/>
      <dgm:t>
        <a:bodyPr/>
        <a:lstStyle/>
        <a:p>
          <a:endParaRPr lang="en-GB" sz="2000" b="0">
            <a:latin typeface="Century Gothic" panose="020B0502020202020204" pitchFamily="34" charset="0"/>
          </a:endParaRPr>
        </a:p>
      </dgm:t>
    </dgm:pt>
    <dgm:pt modelId="{9B870DE5-9807-43EE-8514-65406B9C1460}">
      <dgm:prSet phldrT="[Text]" custT="1"/>
      <dgm:spPr>
        <a:solidFill>
          <a:srgbClr val="D80F79"/>
        </a:solidFill>
      </dgm:spPr>
      <dgm:t>
        <a:bodyPr/>
        <a:lstStyle/>
        <a:p>
          <a:r>
            <a:rPr lang="en-GB" sz="1600" b="0" dirty="0" smtClean="0">
              <a:latin typeface="Century Gothic" panose="020B0502020202020204" pitchFamily="34" charset="0"/>
            </a:rPr>
            <a:t>Persistence of wealth, income and gender  inequality</a:t>
          </a:r>
          <a:endParaRPr lang="en-GB" sz="1600" b="0" dirty="0">
            <a:latin typeface="Century Gothic" panose="020B0502020202020204" pitchFamily="34" charset="0"/>
          </a:endParaRPr>
        </a:p>
      </dgm:t>
    </dgm:pt>
    <dgm:pt modelId="{6BFB50BE-C881-40D6-B476-C765394C8C37}" type="parTrans" cxnId="{290F89F1-8FD6-44A8-B067-481EC50C4BFB}">
      <dgm:prSet/>
      <dgm:spPr/>
      <dgm:t>
        <a:bodyPr/>
        <a:lstStyle/>
        <a:p>
          <a:endParaRPr lang="en-GB" sz="2000" b="0">
            <a:latin typeface="Century Gothic" panose="020B0502020202020204" pitchFamily="34" charset="0"/>
          </a:endParaRPr>
        </a:p>
      </dgm:t>
    </dgm:pt>
    <dgm:pt modelId="{A0B5C188-6A1C-44BA-B319-015D5DC9F258}" type="sibTrans" cxnId="{290F89F1-8FD6-44A8-B067-481EC50C4BFB}">
      <dgm:prSet/>
      <dgm:spPr/>
      <dgm:t>
        <a:bodyPr/>
        <a:lstStyle/>
        <a:p>
          <a:endParaRPr lang="en-GB" sz="2000" b="0">
            <a:latin typeface="Century Gothic" panose="020B0502020202020204" pitchFamily="34" charset="0"/>
          </a:endParaRPr>
        </a:p>
      </dgm:t>
    </dgm:pt>
    <dgm:pt modelId="{6DD6EC57-E0DA-4660-BDCA-8A64F1FBA015}">
      <dgm:prSet phldrT="[Text]" custT="1"/>
      <dgm:spPr>
        <a:solidFill>
          <a:srgbClr val="D80F79"/>
        </a:solidFill>
      </dgm:spPr>
      <dgm:t>
        <a:bodyPr/>
        <a:lstStyle/>
        <a:p>
          <a:r>
            <a:rPr lang="en-GB" sz="1600" b="0" dirty="0" smtClean="0">
              <a:latin typeface="Century Gothic" panose="020B0502020202020204" pitchFamily="34" charset="0"/>
            </a:rPr>
            <a:t>Imbalance between redistribution and productive capacity</a:t>
          </a:r>
          <a:endParaRPr lang="en-GB" sz="1600" b="0" dirty="0">
            <a:latin typeface="Century Gothic" panose="020B0502020202020204" pitchFamily="34" charset="0"/>
          </a:endParaRPr>
        </a:p>
      </dgm:t>
    </dgm:pt>
    <dgm:pt modelId="{615986EC-5409-4B5F-B11F-CFEB4630759B}" type="parTrans" cxnId="{D0592616-7AA8-49ED-A25F-7B6B578A17F2}">
      <dgm:prSet/>
      <dgm:spPr/>
      <dgm:t>
        <a:bodyPr/>
        <a:lstStyle/>
        <a:p>
          <a:endParaRPr lang="en-GB" sz="2000" b="0">
            <a:latin typeface="Century Gothic" panose="020B0502020202020204" pitchFamily="34" charset="0"/>
          </a:endParaRPr>
        </a:p>
      </dgm:t>
    </dgm:pt>
    <dgm:pt modelId="{2E0CF30B-A057-4954-8D06-10CB66FA3999}" type="sibTrans" cxnId="{D0592616-7AA8-49ED-A25F-7B6B578A17F2}">
      <dgm:prSet/>
      <dgm:spPr/>
      <dgm:t>
        <a:bodyPr/>
        <a:lstStyle/>
        <a:p>
          <a:endParaRPr lang="en-GB" sz="2000" b="0">
            <a:latin typeface="Century Gothic" panose="020B0502020202020204" pitchFamily="34" charset="0"/>
          </a:endParaRPr>
        </a:p>
      </dgm:t>
    </dgm:pt>
    <dgm:pt modelId="{D8BF9EF4-7C65-4526-ABFF-E03D007A8B83}">
      <dgm:prSet custT="1"/>
      <dgm:spPr>
        <a:solidFill>
          <a:srgbClr val="D80F79"/>
        </a:solidFill>
      </dgm:spPr>
      <dgm:t>
        <a:bodyPr/>
        <a:lstStyle/>
        <a:p>
          <a:r>
            <a:rPr lang="en-GB" sz="1600" b="0" dirty="0" smtClean="0">
              <a:latin typeface="Century Gothic" panose="020B0502020202020204" pitchFamily="34" charset="0"/>
            </a:rPr>
            <a:t>Spatial disparity and persistence of  apartheid spatial planning</a:t>
          </a:r>
          <a:endParaRPr lang="en-GB" sz="1600" b="0" dirty="0">
            <a:latin typeface="Century Gothic" panose="020B0502020202020204" pitchFamily="34" charset="0"/>
          </a:endParaRPr>
        </a:p>
      </dgm:t>
    </dgm:pt>
    <dgm:pt modelId="{7C861ACA-F3EB-4D83-9E0F-FB85EE006E43}" type="parTrans" cxnId="{3762D226-4F3E-4307-AF60-9BCD4DA3DD96}">
      <dgm:prSet/>
      <dgm:spPr/>
      <dgm:t>
        <a:bodyPr/>
        <a:lstStyle/>
        <a:p>
          <a:endParaRPr lang="en-GB" sz="2000" b="0">
            <a:latin typeface="Century Gothic" panose="020B0502020202020204" pitchFamily="34" charset="0"/>
          </a:endParaRPr>
        </a:p>
      </dgm:t>
    </dgm:pt>
    <dgm:pt modelId="{9266734A-E93A-4E59-A9A4-E7C92DA7B750}" type="sibTrans" cxnId="{3762D226-4F3E-4307-AF60-9BCD4DA3DD96}">
      <dgm:prSet/>
      <dgm:spPr/>
      <dgm:t>
        <a:bodyPr/>
        <a:lstStyle/>
        <a:p>
          <a:endParaRPr lang="en-GB" sz="2000" b="0">
            <a:latin typeface="Century Gothic" panose="020B0502020202020204" pitchFamily="34" charset="0"/>
          </a:endParaRPr>
        </a:p>
      </dgm:t>
    </dgm:pt>
    <dgm:pt modelId="{D4A186A5-D2E4-46C4-9E59-C633C9D7028C}">
      <dgm:prSet custT="1"/>
      <dgm:spPr>
        <a:solidFill>
          <a:srgbClr val="D80F79"/>
        </a:solidFill>
      </dgm:spPr>
      <dgm:t>
        <a:bodyPr/>
        <a:lstStyle/>
        <a:p>
          <a:r>
            <a:rPr lang="en-GB" sz="1600" b="0" dirty="0" smtClean="0">
              <a:latin typeface="Century Gothic" panose="020B0502020202020204" pitchFamily="34" charset="0"/>
            </a:rPr>
            <a:t>Continued inequality in </a:t>
          </a:r>
          <a:r>
            <a:rPr lang="en-US" sz="1600" b="0" dirty="0" smtClean="0">
              <a:latin typeface="Century Gothic" panose="020B0502020202020204" pitchFamily="34" charset="0"/>
            </a:rPr>
            <a:t>access to and quality of </a:t>
          </a:r>
          <a:r>
            <a:rPr lang="en-GB" sz="1600" b="0" dirty="0" smtClean="0">
              <a:latin typeface="Century Gothic" panose="020B0502020202020204" pitchFamily="34" charset="0"/>
            </a:rPr>
            <a:t>public services, education &amp; health systems</a:t>
          </a:r>
          <a:endParaRPr lang="en-GB" sz="1600" b="0" dirty="0">
            <a:latin typeface="Century Gothic" panose="020B0502020202020204" pitchFamily="34" charset="0"/>
          </a:endParaRPr>
        </a:p>
      </dgm:t>
    </dgm:pt>
    <dgm:pt modelId="{46269E07-389D-4653-92C7-0360B9CCABAB}" type="parTrans" cxnId="{AAC02F46-3654-4E99-9B4E-41FC077699FC}">
      <dgm:prSet/>
      <dgm:spPr/>
      <dgm:t>
        <a:bodyPr/>
        <a:lstStyle/>
        <a:p>
          <a:endParaRPr lang="en-GB" sz="2000" b="0">
            <a:latin typeface="Century Gothic" panose="020B0502020202020204" pitchFamily="34" charset="0"/>
          </a:endParaRPr>
        </a:p>
      </dgm:t>
    </dgm:pt>
    <dgm:pt modelId="{5851C3B4-38C0-413A-93BF-6B064E82F9E6}" type="sibTrans" cxnId="{AAC02F46-3654-4E99-9B4E-41FC077699FC}">
      <dgm:prSet/>
      <dgm:spPr/>
      <dgm:t>
        <a:bodyPr/>
        <a:lstStyle/>
        <a:p>
          <a:endParaRPr lang="en-GB" sz="2000" b="0">
            <a:latin typeface="Century Gothic" panose="020B0502020202020204" pitchFamily="34" charset="0"/>
          </a:endParaRPr>
        </a:p>
      </dgm:t>
    </dgm:pt>
    <dgm:pt modelId="{1BDA9D9D-3761-418A-8809-9FEA1B7FCC83}">
      <dgm:prSet custT="1"/>
      <dgm:spPr>
        <a:solidFill>
          <a:srgbClr val="0C344C"/>
        </a:solidFill>
      </dgm:spPr>
      <dgm:t>
        <a:bodyPr/>
        <a:lstStyle/>
        <a:p>
          <a:r>
            <a:rPr lang="en-GB" sz="1600" b="0" dirty="0" smtClean="0">
              <a:latin typeface="Century Gothic" panose="020B0502020202020204" pitchFamily="34" charset="0"/>
            </a:rPr>
            <a:t>Low growth rates, economic contraction and decline in revenue</a:t>
          </a:r>
          <a:endParaRPr lang="en-GB" sz="1600" b="0" dirty="0">
            <a:latin typeface="Century Gothic" panose="020B0502020202020204" pitchFamily="34" charset="0"/>
          </a:endParaRPr>
        </a:p>
      </dgm:t>
    </dgm:pt>
    <dgm:pt modelId="{F47DC348-E552-46BD-81CF-54AB832FD241}" type="parTrans" cxnId="{D85005D3-4E11-402D-81B8-94B282579BFF}">
      <dgm:prSet/>
      <dgm:spPr/>
      <dgm:t>
        <a:bodyPr/>
        <a:lstStyle/>
        <a:p>
          <a:endParaRPr lang="en-GB" sz="2000" b="0">
            <a:latin typeface="Century Gothic" panose="020B0502020202020204" pitchFamily="34" charset="0"/>
          </a:endParaRPr>
        </a:p>
      </dgm:t>
    </dgm:pt>
    <dgm:pt modelId="{3AD0AD16-2B9A-481E-AFCE-A5D4DDE94458}" type="sibTrans" cxnId="{D85005D3-4E11-402D-81B8-94B282579BFF}">
      <dgm:prSet/>
      <dgm:spPr/>
      <dgm:t>
        <a:bodyPr/>
        <a:lstStyle/>
        <a:p>
          <a:endParaRPr lang="en-GB" sz="2000" b="0">
            <a:latin typeface="Century Gothic" panose="020B0502020202020204" pitchFamily="34" charset="0"/>
          </a:endParaRPr>
        </a:p>
      </dgm:t>
    </dgm:pt>
    <dgm:pt modelId="{DF439E9E-C9BA-4AD4-B32B-E0EE73442A5F}">
      <dgm:prSet custT="1"/>
      <dgm:spPr>
        <a:solidFill>
          <a:srgbClr val="0C344C"/>
        </a:solidFill>
      </dgm:spPr>
      <dgm:t>
        <a:bodyPr/>
        <a:lstStyle/>
        <a:p>
          <a:r>
            <a:rPr lang="en-GB" sz="1600" b="0" dirty="0" smtClean="0">
              <a:latin typeface="Century Gothic" panose="020B0502020202020204" pitchFamily="34" charset="0"/>
            </a:rPr>
            <a:t>Lack of digital readiness</a:t>
          </a:r>
          <a:endParaRPr lang="en-GB" sz="1600" b="0" dirty="0">
            <a:latin typeface="Century Gothic" panose="020B0502020202020204" pitchFamily="34" charset="0"/>
          </a:endParaRPr>
        </a:p>
      </dgm:t>
    </dgm:pt>
    <dgm:pt modelId="{55F96EB6-6B2D-4DC1-9F26-266885021785}" type="parTrans" cxnId="{A89B2138-C20E-4F8B-A95A-920FFCFF536A}">
      <dgm:prSet/>
      <dgm:spPr/>
      <dgm:t>
        <a:bodyPr/>
        <a:lstStyle/>
        <a:p>
          <a:endParaRPr lang="en-GB" sz="2000" b="0">
            <a:latin typeface="Century Gothic" panose="020B0502020202020204" pitchFamily="34" charset="0"/>
          </a:endParaRPr>
        </a:p>
      </dgm:t>
    </dgm:pt>
    <dgm:pt modelId="{0EA9C205-4A35-4FAF-85E6-4BC37C85CF64}" type="sibTrans" cxnId="{A89B2138-C20E-4F8B-A95A-920FFCFF536A}">
      <dgm:prSet/>
      <dgm:spPr/>
      <dgm:t>
        <a:bodyPr/>
        <a:lstStyle/>
        <a:p>
          <a:endParaRPr lang="en-GB" sz="2000" b="0">
            <a:latin typeface="Century Gothic" panose="020B0502020202020204" pitchFamily="34" charset="0"/>
          </a:endParaRPr>
        </a:p>
      </dgm:t>
    </dgm:pt>
    <dgm:pt modelId="{C14224D0-65F0-4234-9AE7-74271F619779}">
      <dgm:prSet custT="1"/>
      <dgm:spPr>
        <a:solidFill>
          <a:srgbClr val="0C344C"/>
        </a:solidFill>
      </dgm:spPr>
      <dgm:t>
        <a:bodyPr/>
        <a:lstStyle/>
        <a:p>
          <a:r>
            <a:rPr lang="en-GB" sz="1600" b="0" dirty="0" smtClean="0">
              <a:latin typeface="Century Gothic" panose="020B0502020202020204" pitchFamily="34" charset="0"/>
            </a:rPr>
            <a:t>Persistence of GBVF and violent crime</a:t>
          </a:r>
          <a:endParaRPr lang="en-GB" sz="1600" b="0" dirty="0">
            <a:latin typeface="Century Gothic" panose="020B0502020202020204" pitchFamily="34" charset="0"/>
          </a:endParaRPr>
        </a:p>
      </dgm:t>
    </dgm:pt>
    <dgm:pt modelId="{0C368052-7EA9-44AC-9356-F8EA309B0D7E}" type="parTrans" cxnId="{5872FA7E-1BE6-45A7-8643-518245AA0CD4}">
      <dgm:prSet/>
      <dgm:spPr/>
      <dgm:t>
        <a:bodyPr/>
        <a:lstStyle/>
        <a:p>
          <a:endParaRPr lang="en-GB" sz="2000" b="0">
            <a:latin typeface="Century Gothic" panose="020B0502020202020204" pitchFamily="34" charset="0"/>
          </a:endParaRPr>
        </a:p>
      </dgm:t>
    </dgm:pt>
    <dgm:pt modelId="{5081ACC4-3B1A-4956-9A75-36EB5E58A695}" type="sibTrans" cxnId="{5872FA7E-1BE6-45A7-8643-518245AA0CD4}">
      <dgm:prSet/>
      <dgm:spPr/>
      <dgm:t>
        <a:bodyPr/>
        <a:lstStyle/>
        <a:p>
          <a:endParaRPr lang="en-GB" sz="2000" b="0">
            <a:latin typeface="Century Gothic" panose="020B0502020202020204" pitchFamily="34" charset="0"/>
          </a:endParaRPr>
        </a:p>
      </dgm:t>
    </dgm:pt>
    <dgm:pt modelId="{1FD4211D-5998-41DB-B891-52C82E844FAB}">
      <dgm:prSet custT="1"/>
      <dgm:spPr>
        <a:solidFill>
          <a:srgbClr val="0C344C"/>
        </a:solidFill>
      </dgm:spPr>
      <dgm:t>
        <a:bodyPr/>
        <a:lstStyle/>
        <a:p>
          <a:r>
            <a:rPr lang="en-GB" sz="1600" b="0" dirty="0" smtClean="0">
              <a:latin typeface="Century Gothic" panose="020B0502020202020204" pitchFamily="34" charset="0"/>
            </a:rPr>
            <a:t>Corruption threatening moral and ethical basis of democracy and undermining public trust</a:t>
          </a:r>
          <a:endParaRPr lang="en-GB" sz="1600" b="0" dirty="0">
            <a:latin typeface="Century Gothic" panose="020B0502020202020204" pitchFamily="34" charset="0"/>
          </a:endParaRPr>
        </a:p>
      </dgm:t>
    </dgm:pt>
    <dgm:pt modelId="{9CBE9D0F-69A5-4863-B25D-7D555925E578}" type="parTrans" cxnId="{896A8776-BBE0-45C9-AA41-ED5EEC206488}">
      <dgm:prSet/>
      <dgm:spPr/>
      <dgm:t>
        <a:bodyPr/>
        <a:lstStyle/>
        <a:p>
          <a:endParaRPr lang="en-GB" sz="2000" b="0">
            <a:latin typeface="Century Gothic" panose="020B0502020202020204" pitchFamily="34" charset="0"/>
          </a:endParaRPr>
        </a:p>
      </dgm:t>
    </dgm:pt>
    <dgm:pt modelId="{A6B8B99E-235E-4B2D-A761-D55B6A4131F6}" type="sibTrans" cxnId="{896A8776-BBE0-45C9-AA41-ED5EEC206488}">
      <dgm:prSet/>
      <dgm:spPr/>
      <dgm:t>
        <a:bodyPr/>
        <a:lstStyle/>
        <a:p>
          <a:endParaRPr lang="en-GB" sz="2000" b="0">
            <a:latin typeface="Century Gothic" panose="020B0502020202020204" pitchFamily="34" charset="0"/>
          </a:endParaRPr>
        </a:p>
      </dgm:t>
    </dgm:pt>
    <dgm:pt modelId="{2F4F437F-8D46-410E-97E7-E41FA3D3CFB2}" type="pres">
      <dgm:prSet presAssocID="{08236BDE-065E-4FC0-8AEF-F062964FEDC5}" presName="diagram" presStyleCnt="0">
        <dgm:presLayoutVars>
          <dgm:dir/>
          <dgm:resizeHandles val="exact"/>
        </dgm:presLayoutVars>
      </dgm:prSet>
      <dgm:spPr/>
      <dgm:t>
        <a:bodyPr/>
        <a:lstStyle/>
        <a:p>
          <a:endParaRPr lang="en-GB"/>
        </a:p>
      </dgm:t>
    </dgm:pt>
    <dgm:pt modelId="{D4C71E50-E566-48FC-831B-A1D279DA7F6E}" type="pres">
      <dgm:prSet presAssocID="{7FFBFFA7-8C32-4C79-8686-A3CE7E9D11A6}" presName="node" presStyleLbl="node1" presStyleIdx="0" presStyleCnt="12">
        <dgm:presLayoutVars>
          <dgm:bulletEnabled val="1"/>
        </dgm:presLayoutVars>
      </dgm:prSet>
      <dgm:spPr/>
      <dgm:t>
        <a:bodyPr/>
        <a:lstStyle/>
        <a:p>
          <a:endParaRPr lang="en-GB"/>
        </a:p>
      </dgm:t>
    </dgm:pt>
    <dgm:pt modelId="{C09608EF-500E-4DE2-856C-BA4AE0CF662E}" type="pres">
      <dgm:prSet presAssocID="{CD519F41-ABAC-468B-B58F-3D1C4BE9A8D2}" presName="sibTrans" presStyleCnt="0"/>
      <dgm:spPr/>
    </dgm:pt>
    <dgm:pt modelId="{23F0B723-B154-4FCD-A3AD-5F10BDB52A46}" type="pres">
      <dgm:prSet presAssocID="{FB2D2EDA-BED8-4340-9681-6D86388FAC6B}" presName="node" presStyleLbl="node1" presStyleIdx="1" presStyleCnt="12">
        <dgm:presLayoutVars>
          <dgm:bulletEnabled val="1"/>
        </dgm:presLayoutVars>
      </dgm:prSet>
      <dgm:spPr/>
      <dgm:t>
        <a:bodyPr/>
        <a:lstStyle/>
        <a:p>
          <a:endParaRPr lang="en-GB"/>
        </a:p>
      </dgm:t>
    </dgm:pt>
    <dgm:pt modelId="{7CB44B54-FEB3-4C0D-839D-DF6905E9FE95}" type="pres">
      <dgm:prSet presAssocID="{6C1098FA-287A-42DB-A5F9-591CC883B286}" presName="sibTrans" presStyleCnt="0"/>
      <dgm:spPr/>
    </dgm:pt>
    <dgm:pt modelId="{B082FAB8-AB5C-4C1B-84AE-73603923E141}" type="pres">
      <dgm:prSet presAssocID="{453C6E43-11DA-41DE-9AE0-DEFCF3CB0D6B}" presName="node" presStyleLbl="node1" presStyleIdx="2" presStyleCnt="12">
        <dgm:presLayoutVars>
          <dgm:bulletEnabled val="1"/>
        </dgm:presLayoutVars>
      </dgm:prSet>
      <dgm:spPr/>
      <dgm:t>
        <a:bodyPr/>
        <a:lstStyle/>
        <a:p>
          <a:endParaRPr lang="en-GB"/>
        </a:p>
      </dgm:t>
    </dgm:pt>
    <dgm:pt modelId="{5A3A5E5D-A687-4C58-93FC-ECE7CF6CD4FC}" type="pres">
      <dgm:prSet presAssocID="{AFD3E274-D5E2-4051-B6A2-661332A580F1}" presName="sibTrans" presStyleCnt="0"/>
      <dgm:spPr/>
    </dgm:pt>
    <dgm:pt modelId="{D446EFCA-6405-4BD5-9C9D-23DA02AD6CF2}" type="pres">
      <dgm:prSet presAssocID="{2C4D8BEE-5055-4986-81BC-8E48CAC13A37}" presName="node" presStyleLbl="node1" presStyleIdx="3" presStyleCnt="12">
        <dgm:presLayoutVars>
          <dgm:bulletEnabled val="1"/>
        </dgm:presLayoutVars>
      </dgm:prSet>
      <dgm:spPr/>
      <dgm:t>
        <a:bodyPr/>
        <a:lstStyle/>
        <a:p>
          <a:endParaRPr lang="en-GB"/>
        </a:p>
      </dgm:t>
    </dgm:pt>
    <dgm:pt modelId="{091FA789-CBB0-4271-9C03-B7252F7C9978}" type="pres">
      <dgm:prSet presAssocID="{F5CBA996-C6BF-40CB-BF87-11B9C6FD9C40}" presName="sibTrans" presStyleCnt="0"/>
      <dgm:spPr/>
    </dgm:pt>
    <dgm:pt modelId="{D2A8269C-EF3A-4A34-B28D-BC9E0BC07A7B}" type="pres">
      <dgm:prSet presAssocID="{9B870DE5-9807-43EE-8514-65406B9C1460}" presName="node" presStyleLbl="node1" presStyleIdx="4" presStyleCnt="12">
        <dgm:presLayoutVars>
          <dgm:bulletEnabled val="1"/>
        </dgm:presLayoutVars>
      </dgm:prSet>
      <dgm:spPr/>
      <dgm:t>
        <a:bodyPr/>
        <a:lstStyle/>
        <a:p>
          <a:endParaRPr lang="en-GB"/>
        </a:p>
      </dgm:t>
    </dgm:pt>
    <dgm:pt modelId="{53A13D24-32C0-4134-B9DD-7C0270592139}" type="pres">
      <dgm:prSet presAssocID="{A0B5C188-6A1C-44BA-B319-015D5DC9F258}" presName="sibTrans" presStyleCnt="0"/>
      <dgm:spPr/>
    </dgm:pt>
    <dgm:pt modelId="{CBA30320-59B3-4A01-90E5-0B599FDF0E88}" type="pres">
      <dgm:prSet presAssocID="{6DD6EC57-E0DA-4660-BDCA-8A64F1FBA015}" presName="node" presStyleLbl="node1" presStyleIdx="5" presStyleCnt="12">
        <dgm:presLayoutVars>
          <dgm:bulletEnabled val="1"/>
        </dgm:presLayoutVars>
      </dgm:prSet>
      <dgm:spPr/>
      <dgm:t>
        <a:bodyPr/>
        <a:lstStyle/>
        <a:p>
          <a:endParaRPr lang="en-GB"/>
        </a:p>
      </dgm:t>
    </dgm:pt>
    <dgm:pt modelId="{F727D97D-CA4F-4881-B32D-77AC2D4DAA47}" type="pres">
      <dgm:prSet presAssocID="{2E0CF30B-A057-4954-8D06-10CB66FA3999}" presName="sibTrans" presStyleCnt="0"/>
      <dgm:spPr/>
    </dgm:pt>
    <dgm:pt modelId="{769C2573-26AE-437D-AE20-48C708CE27CF}" type="pres">
      <dgm:prSet presAssocID="{D8BF9EF4-7C65-4526-ABFF-E03D007A8B83}" presName="node" presStyleLbl="node1" presStyleIdx="6" presStyleCnt="12">
        <dgm:presLayoutVars>
          <dgm:bulletEnabled val="1"/>
        </dgm:presLayoutVars>
      </dgm:prSet>
      <dgm:spPr/>
      <dgm:t>
        <a:bodyPr/>
        <a:lstStyle/>
        <a:p>
          <a:endParaRPr lang="en-GB"/>
        </a:p>
      </dgm:t>
    </dgm:pt>
    <dgm:pt modelId="{4A158C52-603C-45FC-BEA2-F6082EC2A0BB}" type="pres">
      <dgm:prSet presAssocID="{9266734A-E93A-4E59-A9A4-E7C92DA7B750}" presName="sibTrans" presStyleCnt="0"/>
      <dgm:spPr/>
    </dgm:pt>
    <dgm:pt modelId="{0C4C2916-A9AA-41A3-A459-75B6E4DFE3C5}" type="pres">
      <dgm:prSet presAssocID="{D4A186A5-D2E4-46C4-9E59-C633C9D7028C}" presName="node" presStyleLbl="node1" presStyleIdx="7" presStyleCnt="12">
        <dgm:presLayoutVars>
          <dgm:bulletEnabled val="1"/>
        </dgm:presLayoutVars>
      </dgm:prSet>
      <dgm:spPr/>
      <dgm:t>
        <a:bodyPr/>
        <a:lstStyle/>
        <a:p>
          <a:endParaRPr lang="en-GB"/>
        </a:p>
      </dgm:t>
    </dgm:pt>
    <dgm:pt modelId="{6542F7B5-0C47-4A5C-B714-03FC331DDB95}" type="pres">
      <dgm:prSet presAssocID="{5851C3B4-38C0-413A-93BF-6B064E82F9E6}" presName="sibTrans" presStyleCnt="0"/>
      <dgm:spPr/>
    </dgm:pt>
    <dgm:pt modelId="{9D5D4676-491D-4EA4-BA44-EFC3ACF04FC1}" type="pres">
      <dgm:prSet presAssocID="{1BDA9D9D-3761-418A-8809-9FEA1B7FCC83}" presName="node" presStyleLbl="node1" presStyleIdx="8" presStyleCnt="12">
        <dgm:presLayoutVars>
          <dgm:bulletEnabled val="1"/>
        </dgm:presLayoutVars>
      </dgm:prSet>
      <dgm:spPr/>
      <dgm:t>
        <a:bodyPr/>
        <a:lstStyle/>
        <a:p>
          <a:endParaRPr lang="en-GB"/>
        </a:p>
      </dgm:t>
    </dgm:pt>
    <dgm:pt modelId="{C07C7DC5-8539-4CC6-906B-BF8604EE31CF}" type="pres">
      <dgm:prSet presAssocID="{3AD0AD16-2B9A-481E-AFCE-A5D4DDE94458}" presName="sibTrans" presStyleCnt="0"/>
      <dgm:spPr/>
    </dgm:pt>
    <dgm:pt modelId="{7E7F7379-54A5-46CB-BB2A-06F12806A9CB}" type="pres">
      <dgm:prSet presAssocID="{DF439E9E-C9BA-4AD4-B32B-E0EE73442A5F}" presName="node" presStyleLbl="node1" presStyleIdx="9" presStyleCnt="12">
        <dgm:presLayoutVars>
          <dgm:bulletEnabled val="1"/>
        </dgm:presLayoutVars>
      </dgm:prSet>
      <dgm:spPr/>
      <dgm:t>
        <a:bodyPr/>
        <a:lstStyle/>
        <a:p>
          <a:endParaRPr lang="en-GB"/>
        </a:p>
      </dgm:t>
    </dgm:pt>
    <dgm:pt modelId="{69743986-1273-4D2C-9E06-FEF08138CE16}" type="pres">
      <dgm:prSet presAssocID="{0EA9C205-4A35-4FAF-85E6-4BC37C85CF64}" presName="sibTrans" presStyleCnt="0"/>
      <dgm:spPr/>
    </dgm:pt>
    <dgm:pt modelId="{F3121650-D6AA-45B5-AC42-6ADB0B5D989A}" type="pres">
      <dgm:prSet presAssocID="{C14224D0-65F0-4234-9AE7-74271F619779}" presName="node" presStyleLbl="node1" presStyleIdx="10" presStyleCnt="12">
        <dgm:presLayoutVars>
          <dgm:bulletEnabled val="1"/>
        </dgm:presLayoutVars>
      </dgm:prSet>
      <dgm:spPr/>
      <dgm:t>
        <a:bodyPr/>
        <a:lstStyle/>
        <a:p>
          <a:endParaRPr lang="en-GB"/>
        </a:p>
      </dgm:t>
    </dgm:pt>
    <dgm:pt modelId="{F76CD077-4B7E-497F-88FF-342B1611115D}" type="pres">
      <dgm:prSet presAssocID="{5081ACC4-3B1A-4956-9A75-36EB5E58A695}" presName="sibTrans" presStyleCnt="0"/>
      <dgm:spPr/>
    </dgm:pt>
    <dgm:pt modelId="{9ACBE78C-6F48-4491-81F1-E1510E1AC93C}" type="pres">
      <dgm:prSet presAssocID="{1FD4211D-5998-41DB-B891-52C82E844FAB}" presName="node" presStyleLbl="node1" presStyleIdx="11" presStyleCnt="12">
        <dgm:presLayoutVars>
          <dgm:bulletEnabled val="1"/>
        </dgm:presLayoutVars>
      </dgm:prSet>
      <dgm:spPr/>
      <dgm:t>
        <a:bodyPr/>
        <a:lstStyle/>
        <a:p>
          <a:endParaRPr lang="en-GB"/>
        </a:p>
      </dgm:t>
    </dgm:pt>
  </dgm:ptLst>
  <dgm:cxnLst>
    <dgm:cxn modelId="{D0592616-7AA8-49ED-A25F-7B6B578A17F2}" srcId="{08236BDE-065E-4FC0-8AEF-F062964FEDC5}" destId="{6DD6EC57-E0DA-4660-BDCA-8A64F1FBA015}" srcOrd="5" destOrd="0" parTransId="{615986EC-5409-4B5F-B11F-CFEB4630759B}" sibTransId="{2E0CF30B-A057-4954-8D06-10CB66FA3999}"/>
    <dgm:cxn modelId="{C6BF97C8-A46C-4344-BDE7-70B0B252CE31}" type="presOf" srcId="{1BDA9D9D-3761-418A-8809-9FEA1B7FCC83}" destId="{9D5D4676-491D-4EA4-BA44-EFC3ACF04FC1}" srcOrd="0" destOrd="0" presId="urn:microsoft.com/office/officeart/2005/8/layout/default"/>
    <dgm:cxn modelId="{34D89F54-C002-4D04-8354-88AC5ECF7CF7}" type="presOf" srcId="{2C4D8BEE-5055-4986-81BC-8E48CAC13A37}" destId="{D446EFCA-6405-4BD5-9C9D-23DA02AD6CF2}" srcOrd="0" destOrd="0" presId="urn:microsoft.com/office/officeart/2005/8/layout/default"/>
    <dgm:cxn modelId="{A7A393C5-613C-49B5-AE95-BEF8A79068A2}" srcId="{08236BDE-065E-4FC0-8AEF-F062964FEDC5}" destId="{FB2D2EDA-BED8-4340-9681-6D86388FAC6B}" srcOrd="1" destOrd="0" parTransId="{9FD40384-AD20-4009-A0AA-FCB48549A39D}" sibTransId="{6C1098FA-287A-42DB-A5F9-591CC883B286}"/>
    <dgm:cxn modelId="{BCE107C8-7E75-4598-BE6B-84EFD7E1B447}" srcId="{08236BDE-065E-4FC0-8AEF-F062964FEDC5}" destId="{7FFBFFA7-8C32-4C79-8686-A3CE7E9D11A6}" srcOrd="0" destOrd="0" parTransId="{724C3FE3-1CBA-4F7B-A675-A588847B5144}" sibTransId="{CD519F41-ABAC-468B-B58F-3D1C4BE9A8D2}"/>
    <dgm:cxn modelId="{40B3F733-BCE4-47D6-B607-5ECD8C009458}" type="presOf" srcId="{DF439E9E-C9BA-4AD4-B32B-E0EE73442A5F}" destId="{7E7F7379-54A5-46CB-BB2A-06F12806A9CB}" srcOrd="0" destOrd="0" presId="urn:microsoft.com/office/officeart/2005/8/layout/default"/>
    <dgm:cxn modelId="{20582FCC-9123-4BB6-98BB-799BC10F9DC5}" type="presOf" srcId="{08236BDE-065E-4FC0-8AEF-F062964FEDC5}" destId="{2F4F437F-8D46-410E-97E7-E41FA3D3CFB2}" srcOrd="0" destOrd="0" presId="urn:microsoft.com/office/officeart/2005/8/layout/default"/>
    <dgm:cxn modelId="{1FC6464F-9E84-4F67-945A-478C9328899B}" type="presOf" srcId="{9B870DE5-9807-43EE-8514-65406B9C1460}" destId="{D2A8269C-EF3A-4A34-B28D-BC9E0BC07A7B}" srcOrd="0" destOrd="0" presId="urn:microsoft.com/office/officeart/2005/8/layout/default"/>
    <dgm:cxn modelId="{A700796F-9F43-4530-9BBC-C0BCCBD45B14}" type="presOf" srcId="{7FFBFFA7-8C32-4C79-8686-A3CE7E9D11A6}" destId="{D4C71E50-E566-48FC-831B-A1D279DA7F6E}" srcOrd="0" destOrd="0" presId="urn:microsoft.com/office/officeart/2005/8/layout/default"/>
    <dgm:cxn modelId="{58AA1D30-6779-44C3-B290-853E37676421}" srcId="{08236BDE-065E-4FC0-8AEF-F062964FEDC5}" destId="{453C6E43-11DA-41DE-9AE0-DEFCF3CB0D6B}" srcOrd="2" destOrd="0" parTransId="{C7A0945A-E8BF-4110-84F9-56B15EA6DD69}" sibTransId="{AFD3E274-D5E2-4051-B6A2-661332A580F1}"/>
    <dgm:cxn modelId="{AAC02F46-3654-4E99-9B4E-41FC077699FC}" srcId="{08236BDE-065E-4FC0-8AEF-F062964FEDC5}" destId="{D4A186A5-D2E4-46C4-9E59-C633C9D7028C}" srcOrd="7" destOrd="0" parTransId="{46269E07-389D-4653-92C7-0360B9CCABAB}" sibTransId="{5851C3B4-38C0-413A-93BF-6B064E82F9E6}"/>
    <dgm:cxn modelId="{290F89F1-8FD6-44A8-B067-481EC50C4BFB}" srcId="{08236BDE-065E-4FC0-8AEF-F062964FEDC5}" destId="{9B870DE5-9807-43EE-8514-65406B9C1460}" srcOrd="4" destOrd="0" parTransId="{6BFB50BE-C881-40D6-B476-C765394C8C37}" sibTransId="{A0B5C188-6A1C-44BA-B319-015D5DC9F258}"/>
    <dgm:cxn modelId="{7C11B65B-DE13-4B8B-AE5D-9CF22C6E2CDC}" type="presOf" srcId="{D4A186A5-D2E4-46C4-9E59-C633C9D7028C}" destId="{0C4C2916-A9AA-41A3-A459-75B6E4DFE3C5}" srcOrd="0" destOrd="0" presId="urn:microsoft.com/office/officeart/2005/8/layout/default"/>
    <dgm:cxn modelId="{A382BC49-80E7-453C-BEC6-F2BE2A9AFEF5}" type="presOf" srcId="{1FD4211D-5998-41DB-B891-52C82E844FAB}" destId="{9ACBE78C-6F48-4491-81F1-E1510E1AC93C}" srcOrd="0" destOrd="0" presId="urn:microsoft.com/office/officeart/2005/8/layout/default"/>
    <dgm:cxn modelId="{A89B2138-C20E-4F8B-A95A-920FFCFF536A}" srcId="{08236BDE-065E-4FC0-8AEF-F062964FEDC5}" destId="{DF439E9E-C9BA-4AD4-B32B-E0EE73442A5F}" srcOrd="9" destOrd="0" parTransId="{55F96EB6-6B2D-4DC1-9F26-266885021785}" sibTransId="{0EA9C205-4A35-4FAF-85E6-4BC37C85CF64}"/>
    <dgm:cxn modelId="{40E90216-DDC4-4FC7-8D05-02656C60682C}" type="presOf" srcId="{6DD6EC57-E0DA-4660-BDCA-8A64F1FBA015}" destId="{CBA30320-59B3-4A01-90E5-0B599FDF0E88}" srcOrd="0" destOrd="0" presId="urn:microsoft.com/office/officeart/2005/8/layout/default"/>
    <dgm:cxn modelId="{B731257F-F425-4749-99FB-30F777E0205D}" type="presOf" srcId="{C14224D0-65F0-4234-9AE7-74271F619779}" destId="{F3121650-D6AA-45B5-AC42-6ADB0B5D989A}" srcOrd="0" destOrd="0" presId="urn:microsoft.com/office/officeart/2005/8/layout/default"/>
    <dgm:cxn modelId="{3762D226-4F3E-4307-AF60-9BCD4DA3DD96}" srcId="{08236BDE-065E-4FC0-8AEF-F062964FEDC5}" destId="{D8BF9EF4-7C65-4526-ABFF-E03D007A8B83}" srcOrd="6" destOrd="0" parTransId="{7C861ACA-F3EB-4D83-9E0F-FB85EE006E43}" sibTransId="{9266734A-E93A-4E59-A9A4-E7C92DA7B750}"/>
    <dgm:cxn modelId="{0BBB57E6-E27B-4623-BAA7-589D044AEEA2}" type="presOf" srcId="{D8BF9EF4-7C65-4526-ABFF-E03D007A8B83}" destId="{769C2573-26AE-437D-AE20-48C708CE27CF}" srcOrd="0" destOrd="0" presId="urn:microsoft.com/office/officeart/2005/8/layout/default"/>
    <dgm:cxn modelId="{896A8776-BBE0-45C9-AA41-ED5EEC206488}" srcId="{08236BDE-065E-4FC0-8AEF-F062964FEDC5}" destId="{1FD4211D-5998-41DB-B891-52C82E844FAB}" srcOrd="11" destOrd="0" parTransId="{9CBE9D0F-69A5-4863-B25D-7D555925E578}" sibTransId="{A6B8B99E-235E-4B2D-A761-D55B6A4131F6}"/>
    <dgm:cxn modelId="{D85005D3-4E11-402D-81B8-94B282579BFF}" srcId="{08236BDE-065E-4FC0-8AEF-F062964FEDC5}" destId="{1BDA9D9D-3761-418A-8809-9FEA1B7FCC83}" srcOrd="8" destOrd="0" parTransId="{F47DC348-E552-46BD-81CF-54AB832FD241}" sibTransId="{3AD0AD16-2B9A-481E-AFCE-A5D4DDE94458}"/>
    <dgm:cxn modelId="{6C6B6618-99A3-4CDA-BFFC-F75A7DB219AB}" srcId="{08236BDE-065E-4FC0-8AEF-F062964FEDC5}" destId="{2C4D8BEE-5055-4986-81BC-8E48CAC13A37}" srcOrd="3" destOrd="0" parTransId="{1068AE54-8E12-41E3-B9CE-AD6F112EC044}" sibTransId="{F5CBA996-C6BF-40CB-BF87-11B9C6FD9C40}"/>
    <dgm:cxn modelId="{AA78E93B-98F2-44A8-AE59-8ED047287AED}" type="presOf" srcId="{FB2D2EDA-BED8-4340-9681-6D86388FAC6B}" destId="{23F0B723-B154-4FCD-A3AD-5F10BDB52A46}" srcOrd="0" destOrd="0" presId="urn:microsoft.com/office/officeart/2005/8/layout/default"/>
    <dgm:cxn modelId="{5872FA7E-1BE6-45A7-8643-518245AA0CD4}" srcId="{08236BDE-065E-4FC0-8AEF-F062964FEDC5}" destId="{C14224D0-65F0-4234-9AE7-74271F619779}" srcOrd="10" destOrd="0" parTransId="{0C368052-7EA9-44AC-9356-F8EA309B0D7E}" sibTransId="{5081ACC4-3B1A-4956-9A75-36EB5E58A695}"/>
    <dgm:cxn modelId="{CAE465DD-180C-40E5-96A0-B7EE1AEAEBBA}" type="presOf" srcId="{453C6E43-11DA-41DE-9AE0-DEFCF3CB0D6B}" destId="{B082FAB8-AB5C-4C1B-84AE-73603923E141}" srcOrd="0" destOrd="0" presId="urn:microsoft.com/office/officeart/2005/8/layout/default"/>
    <dgm:cxn modelId="{7A19D713-263D-4BB4-B2DE-2492751A6B56}" type="presParOf" srcId="{2F4F437F-8D46-410E-97E7-E41FA3D3CFB2}" destId="{D4C71E50-E566-48FC-831B-A1D279DA7F6E}" srcOrd="0" destOrd="0" presId="urn:microsoft.com/office/officeart/2005/8/layout/default"/>
    <dgm:cxn modelId="{EE99EC8B-52C8-4466-9F52-B5CF35E7EB42}" type="presParOf" srcId="{2F4F437F-8D46-410E-97E7-E41FA3D3CFB2}" destId="{C09608EF-500E-4DE2-856C-BA4AE0CF662E}" srcOrd="1" destOrd="0" presId="urn:microsoft.com/office/officeart/2005/8/layout/default"/>
    <dgm:cxn modelId="{6A462754-F0B2-4088-A66B-02ED7D746EB3}" type="presParOf" srcId="{2F4F437F-8D46-410E-97E7-E41FA3D3CFB2}" destId="{23F0B723-B154-4FCD-A3AD-5F10BDB52A46}" srcOrd="2" destOrd="0" presId="urn:microsoft.com/office/officeart/2005/8/layout/default"/>
    <dgm:cxn modelId="{20CF374A-1D8D-440E-BB04-586976C1EBF8}" type="presParOf" srcId="{2F4F437F-8D46-410E-97E7-E41FA3D3CFB2}" destId="{7CB44B54-FEB3-4C0D-839D-DF6905E9FE95}" srcOrd="3" destOrd="0" presId="urn:microsoft.com/office/officeart/2005/8/layout/default"/>
    <dgm:cxn modelId="{A6B3A3F5-2878-4D7C-AD32-066B9D39C2FB}" type="presParOf" srcId="{2F4F437F-8D46-410E-97E7-E41FA3D3CFB2}" destId="{B082FAB8-AB5C-4C1B-84AE-73603923E141}" srcOrd="4" destOrd="0" presId="urn:microsoft.com/office/officeart/2005/8/layout/default"/>
    <dgm:cxn modelId="{492A92F3-5B06-4945-AE19-83EDC3F6AF36}" type="presParOf" srcId="{2F4F437F-8D46-410E-97E7-E41FA3D3CFB2}" destId="{5A3A5E5D-A687-4C58-93FC-ECE7CF6CD4FC}" srcOrd="5" destOrd="0" presId="urn:microsoft.com/office/officeart/2005/8/layout/default"/>
    <dgm:cxn modelId="{6C233EC1-800A-4C33-ACC5-817A2ACFDD4B}" type="presParOf" srcId="{2F4F437F-8D46-410E-97E7-E41FA3D3CFB2}" destId="{D446EFCA-6405-4BD5-9C9D-23DA02AD6CF2}" srcOrd="6" destOrd="0" presId="urn:microsoft.com/office/officeart/2005/8/layout/default"/>
    <dgm:cxn modelId="{E65A5E5D-A65D-4973-A3D6-D50C789DF5C9}" type="presParOf" srcId="{2F4F437F-8D46-410E-97E7-E41FA3D3CFB2}" destId="{091FA789-CBB0-4271-9C03-B7252F7C9978}" srcOrd="7" destOrd="0" presId="urn:microsoft.com/office/officeart/2005/8/layout/default"/>
    <dgm:cxn modelId="{0AFA6129-C516-42D2-AD24-955504A8E5DC}" type="presParOf" srcId="{2F4F437F-8D46-410E-97E7-E41FA3D3CFB2}" destId="{D2A8269C-EF3A-4A34-B28D-BC9E0BC07A7B}" srcOrd="8" destOrd="0" presId="urn:microsoft.com/office/officeart/2005/8/layout/default"/>
    <dgm:cxn modelId="{494B7B35-3059-41A4-B96B-FFD001E6CFCF}" type="presParOf" srcId="{2F4F437F-8D46-410E-97E7-E41FA3D3CFB2}" destId="{53A13D24-32C0-4134-B9DD-7C0270592139}" srcOrd="9" destOrd="0" presId="urn:microsoft.com/office/officeart/2005/8/layout/default"/>
    <dgm:cxn modelId="{64E50CF6-A753-4E04-8E8C-108E6BBA30F5}" type="presParOf" srcId="{2F4F437F-8D46-410E-97E7-E41FA3D3CFB2}" destId="{CBA30320-59B3-4A01-90E5-0B599FDF0E88}" srcOrd="10" destOrd="0" presId="urn:microsoft.com/office/officeart/2005/8/layout/default"/>
    <dgm:cxn modelId="{22B3A6E0-CFDE-4384-89D0-0A5DC82D3C79}" type="presParOf" srcId="{2F4F437F-8D46-410E-97E7-E41FA3D3CFB2}" destId="{F727D97D-CA4F-4881-B32D-77AC2D4DAA47}" srcOrd="11" destOrd="0" presId="urn:microsoft.com/office/officeart/2005/8/layout/default"/>
    <dgm:cxn modelId="{E185B5EA-1D02-4F4B-AF3C-ECC7B9FCFB2B}" type="presParOf" srcId="{2F4F437F-8D46-410E-97E7-E41FA3D3CFB2}" destId="{769C2573-26AE-437D-AE20-48C708CE27CF}" srcOrd="12" destOrd="0" presId="urn:microsoft.com/office/officeart/2005/8/layout/default"/>
    <dgm:cxn modelId="{A63211CA-B00C-429A-A765-A57A56CACFA9}" type="presParOf" srcId="{2F4F437F-8D46-410E-97E7-E41FA3D3CFB2}" destId="{4A158C52-603C-45FC-BEA2-F6082EC2A0BB}" srcOrd="13" destOrd="0" presId="urn:microsoft.com/office/officeart/2005/8/layout/default"/>
    <dgm:cxn modelId="{A06BC7F5-0F0B-4500-A791-A579675B12CC}" type="presParOf" srcId="{2F4F437F-8D46-410E-97E7-E41FA3D3CFB2}" destId="{0C4C2916-A9AA-41A3-A459-75B6E4DFE3C5}" srcOrd="14" destOrd="0" presId="urn:microsoft.com/office/officeart/2005/8/layout/default"/>
    <dgm:cxn modelId="{1E4393FE-F1B0-450D-8E91-6E7D9483C0BD}" type="presParOf" srcId="{2F4F437F-8D46-410E-97E7-E41FA3D3CFB2}" destId="{6542F7B5-0C47-4A5C-B714-03FC331DDB95}" srcOrd="15" destOrd="0" presId="urn:microsoft.com/office/officeart/2005/8/layout/default"/>
    <dgm:cxn modelId="{5CAECBCA-16CF-4FDD-B54D-B82AC17DF9B7}" type="presParOf" srcId="{2F4F437F-8D46-410E-97E7-E41FA3D3CFB2}" destId="{9D5D4676-491D-4EA4-BA44-EFC3ACF04FC1}" srcOrd="16" destOrd="0" presId="urn:microsoft.com/office/officeart/2005/8/layout/default"/>
    <dgm:cxn modelId="{30F1083B-52F6-40C3-81EB-52B1085DD744}" type="presParOf" srcId="{2F4F437F-8D46-410E-97E7-E41FA3D3CFB2}" destId="{C07C7DC5-8539-4CC6-906B-BF8604EE31CF}" srcOrd="17" destOrd="0" presId="urn:microsoft.com/office/officeart/2005/8/layout/default"/>
    <dgm:cxn modelId="{A97B6CA9-24EC-4619-890B-41CB5B0F0B28}" type="presParOf" srcId="{2F4F437F-8D46-410E-97E7-E41FA3D3CFB2}" destId="{7E7F7379-54A5-46CB-BB2A-06F12806A9CB}" srcOrd="18" destOrd="0" presId="urn:microsoft.com/office/officeart/2005/8/layout/default"/>
    <dgm:cxn modelId="{4C6CAD4B-5F71-4A4F-B1ED-F9A321E07836}" type="presParOf" srcId="{2F4F437F-8D46-410E-97E7-E41FA3D3CFB2}" destId="{69743986-1273-4D2C-9E06-FEF08138CE16}" srcOrd="19" destOrd="0" presId="urn:microsoft.com/office/officeart/2005/8/layout/default"/>
    <dgm:cxn modelId="{1275002A-0CFF-4003-A7DB-FA0484F729C6}" type="presParOf" srcId="{2F4F437F-8D46-410E-97E7-E41FA3D3CFB2}" destId="{F3121650-D6AA-45B5-AC42-6ADB0B5D989A}" srcOrd="20" destOrd="0" presId="urn:microsoft.com/office/officeart/2005/8/layout/default"/>
    <dgm:cxn modelId="{68D1D815-1F3A-480E-842C-94548A0BCBC0}" type="presParOf" srcId="{2F4F437F-8D46-410E-97E7-E41FA3D3CFB2}" destId="{F76CD077-4B7E-497F-88FF-342B1611115D}" srcOrd="21" destOrd="0" presId="urn:microsoft.com/office/officeart/2005/8/layout/default"/>
    <dgm:cxn modelId="{1042852E-D062-4F68-80BD-84565822F5A4}" type="presParOf" srcId="{2F4F437F-8D46-410E-97E7-E41FA3D3CFB2}" destId="{9ACBE78C-6F48-4491-81F1-E1510E1AC93C}" srcOrd="2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C71E50-E566-48FC-831B-A1D279DA7F6E}">
      <dsp:nvSpPr>
        <dsp:cNvPr id="0" name=""/>
        <dsp:cNvSpPr/>
      </dsp:nvSpPr>
      <dsp:spPr>
        <a:xfrm>
          <a:off x="2917" y="585191"/>
          <a:ext cx="2314178" cy="1388506"/>
        </a:xfrm>
        <a:prstGeom prst="rect">
          <a:avLst/>
        </a:prstGeom>
        <a:solidFill>
          <a:srgbClr val="8497B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b="0" kern="1200" dirty="0" smtClean="0">
              <a:latin typeface="Century Gothic" panose="020B0502020202020204" pitchFamily="34" charset="0"/>
            </a:rPr>
            <a:t>Lack of economic transformation, continued economic exclusion, skewed ownership patterns and slow land redistribution</a:t>
          </a:r>
          <a:endParaRPr lang="en-GB" sz="1400" b="0" kern="1200" dirty="0">
            <a:latin typeface="Century Gothic" panose="020B0502020202020204" pitchFamily="34" charset="0"/>
          </a:endParaRPr>
        </a:p>
      </dsp:txBody>
      <dsp:txXfrm>
        <a:off x="2917" y="585191"/>
        <a:ext cx="2314178" cy="1388506"/>
      </dsp:txXfrm>
    </dsp:sp>
    <dsp:sp modelId="{23F0B723-B154-4FCD-A3AD-5F10BDB52A46}">
      <dsp:nvSpPr>
        <dsp:cNvPr id="0" name=""/>
        <dsp:cNvSpPr/>
      </dsp:nvSpPr>
      <dsp:spPr>
        <a:xfrm>
          <a:off x="2548512" y="585191"/>
          <a:ext cx="2314178" cy="1388506"/>
        </a:xfrm>
        <a:prstGeom prst="rect">
          <a:avLst/>
        </a:prstGeom>
        <a:solidFill>
          <a:srgbClr val="8497B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0" kern="1200" dirty="0" smtClean="0">
              <a:latin typeface="Century Gothic" panose="020B0502020202020204" pitchFamily="34" charset="0"/>
            </a:rPr>
            <a:t>High levels of unemployment, poverty and hunger exacerbated by COVID 19</a:t>
          </a:r>
          <a:endParaRPr lang="en-GB" sz="1600" b="0" kern="1200" dirty="0">
            <a:latin typeface="Century Gothic" panose="020B0502020202020204" pitchFamily="34" charset="0"/>
          </a:endParaRPr>
        </a:p>
      </dsp:txBody>
      <dsp:txXfrm>
        <a:off x="2548512" y="585191"/>
        <a:ext cx="2314178" cy="1388506"/>
      </dsp:txXfrm>
    </dsp:sp>
    <dsp:sp modelId="{B082FAB8-AB5C-4C1B-84AE-73603923E141}">
      <dsp:nvSpPr>
        <dsp:cNvPr id="0" name=""/>
        <dsp:cNvSpPr/>
      </dsp:nvSpPr>
      <dsp:spPr>
        <a:xfrm>
          <a:off x="5094108" y="585191"/>
          <a:ext cx="2314178" cy="1388506"/>
        </a:xfrm>
        <a:prstGeom prst="rect">
          <a:avLst/>
        </a:prstGeom>
        <a:solidFill>
          <a:srgbClr val="8497B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0" kern="1200" dirty="0" smtClean="0">
              <a:latin typeface="Century Gothic" panose="020B0502020202020204" pitchFamily="34" charset="0"/>
            </a:rPr>
            <a:t>Weaknesses in building a capable state and implementing NDP priorities</a:t>
          </a:r>
          <a:endParaRPr lang="en-GB" sz="1600" b="0" kern="1200" dirty="0">
            <a:latin typeface="Century Gothic" panose="020B0502020202020204" pitchFamily="34" charset="0"/>
          </a:endParaRPr>
        </a:p>
      </dsp:txBody>
      <dsp:txXfrm>
        <a:off x="5094108" y="585191"/>
        <a:ext cx="2314178" cy="1388506"/>
      </dsp:txXfrm>
    </dsp:sp>
    <dsp:sp modelId="{D446EFCA-6405-4BD5-9C9D-23DA02AD6CF2}">
      <dsp:nvSpPr>
        <dsp:cNvPr id="0" name=""/>
        <dsp:cNvSpPr/>
      </dsp:nvSpPr>
      <dsp:spPr>
        <a:xfrm>
          <a:off x="7639704" y="585191"/>
          <a:ext cx="2314178" cy="1388506"/>
        </a:xfrm>
        <a:prstGeom prst="rect">
          <a:avLst/>
        </a:prstGeom>
        <a:solidFill>
          <a:srgbClr val="8497B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0" kern="1200" dirty="0" smtClean="0">
              <a:latin typeface="Century Gothic" panose="020B0502020202020204" pitchFamily="34" charset="0"/>
            </a:rPr>
            <a:t>Insufficient reach and impact of government programmes and public</a:t>
          </a:r>
        </a:p>
        <a:p>
          <a:pPr lvl="0" algn="ctr" defTabSz="711200">
            <a:lnSpc>
              <a:spcPct val="90000"/>
            </a:lnSpc>
            <a:spcBef>
              <a:spcPct val="0"/>
            </a:spcBef>
            <a:spcAft>
              <a:spcPct val="35000"/>
            </a:spcAft>
          </a:pPr>
          <a:r>
            <a:rPr lang="en-GB" sz="1600" b="0" kern="1200" dirty="0" smtClean="0">
              <a:latin typeface="Century Gothic" panose="020B0502020202020204" pitchFamily="34" charset="0"/>
            </a:rPr>
            <a:t>Expenditure </a:t>
          </a:r>
          <a:endParaRPr lang="en-GB" sz="1600" b="0" kern="1200" dirty="0">
            <a:latin typeface="Century Gothic" panose="020B0502020202020204" pitchFamily="34" charset="0"/>
          </a:endParaRPr>
        </a:p>
      </dsp:txBody>
      <dsp:txXfrm>
        <a:off x="7639704" y="585191"/>
        <a:ext cx="2314178" cy="1388506"/>
      </dsp:txXfrm>
    </dsp:sp>
    <dsp:sp modelId="{D2A8269C-EF3A-4A34-B28D-BC9E0BC07A7B}">
      <dsp:nvSpPr>
        <dsp:cNvPr id="0" name=""/>
        <dsp:cNvSpPr/>
      </dsp:nvSpPr>
      <dsp:spPr>
        <a:xfrm>
          <a:off x="2917" y="2205116"/>
          <a:ext cx="2314178" cy="1388506"/>
        </a:xfrm>
        <a:prstGeom prst="rect">
          <a:avLst/>
        </a:prstGeom>
        <a:solidFill>
          <a:srgbClr val="D80F7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0" kern="1200" dirty="0" smtClean="0">
              <a:latin typeface="Century Gothic" panose="020B0502020202020204" pitchFamily="34" charset="0"/>
            </a:rPr>
            <a:t>Persistence of wealth, income and gender  inequality</a:t>
          </a:r>
          <a:endParaRPr lang="en-GB" sz="1600" b="0" kern="1200" dirty="0">
            <a:latin typeface="Century Gothic" panose="020B0502020202020204" pitchFamily="34" charset="0"/>
          </a:endParaRPr>
        </a:p>
      </dsp:txBody>
      <dsp:txXfrm>
        <a:off x="2917" y="2205116"/>
        <a:ext cx="2314178" cy="1388506"/>
      </dsp:txXfrm>
    </dsp:sp>
    <dsp:sp modelId="{CBA30320-59B3-4A01-90E5-0B599FDF0E88}">
      <dsp:nvSpPr>
        <dsp:cNvPr id="0" name=""/>
        <dsp:cNvSpPr/>
      </dsp:nvSpPr>
      <dsp:spPr>
        <a:xfrm>
          <a:off x="2548512" y="2205116"/>
          <a:ext cx="2314178" cy="1388506"/>
        </a:xfrm>
        <a:prstGeom prst="rect">
          <a:avLst/>
        </a:prstGeom>
        <a:solidFill>
          <a:srgbClr val="D80F7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0" kern="1200" dirty="0" smtClean="0">
              <a:latin typeface="Century Gothic" panose="020B0502020202020204" pitchFamily="34" charset="0"/>
            </a:rPr>
            <a:t>Imbalance between redistribution and productive capacity</a:t>
          </a:r>
          <a:endParaRPr lang="en-GB" sz="1600" b="0" kern="1200" dirty="0">
            <a:latin typeface="Century Gothic" panose="020B0502020202020204" pitchFamily="34" charset="0"/>
          </a:endParaRPr>
        </a:p>
      </dsp:txBody>
      <dsp:txXfrm>
        <a:off x="2548512" y="2205116"/>
        <a:ext cx="2314178" cy="1388506"/>
      </dsp:txXfrm>
    </dsp:sp>
    <dsp:sp modelId="{769C2573-26AE-437D-AE20-48C708CE27CF}">
      <dsp:nvSpPr>
        <dsp:cNvPr id="0" name=""/>
        <dsp:cNvSpPr/>
      </dsp:nvSpPr>
      <dsp:spPr>
        <a:xfrm>
          <a:off x="5094108" y="2205116"/>
          <a:ext cx="2314178" cy="1388506"/>
        </a:xfrm>
        <a:prstGeom prst="rect">
          <a:avLst/>
        </a:prstGeom>
        <a:solidFill>
          <a:srgbClr val="D80F7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0" kern="1200" dirty="0" smtClean="0">
              <a:latin typeface="Century Gothic" panose="020B0502020202020204" pitchFamily="34" charset="0"/>
            </a:rPr>
            <a:t>Spatial disparity and persistence of  apartheid spatial planning</a:t>
          </a:r>
          <a:endParaRPr lang="en-GB" sz="1600" b="0" kern="1200" dirty="0">
            <a:latin typeface="Century Gothic" panose="020B0502020202020204" pitchFamily="34" charset="0"/>
          </a:endParaRPr>
        </a:p>
      </dsp:txBody>
      <dsp:txXfrm>
        <a:off x="5094108" y="2205116"/>
        <a:ext cx="2314178" cy="1388506"/>
      </dsp:txXfrm>
    </dsp:sp>
    <dsp:sp modelId="{0C4C2916-A9AA-41A3-A459-75B6E4DFE3C5}">
      <dsp:nvSpPr>
        <dsp:cNvPr id="0" name=""/>
        <dsp:cNvSpPr/>
      </dsp:nvSpPr>
      <dsp:spPr>
        <a:xfrm>
          <a:off x="7639704" y="2205116"/>
          <a:ext cx="2314178" cy="1388506"/>
        </a:xfrm>
        <a:prstGeom prst="rect">
          <a:avLst/>
        </a:prstGeom>
        <a:solidFill>
          <a:srgbClr val="D80F7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0" kern="1200" dirty="0" smtClean="0">
              <a:latin typeface="Century Gothic" panose="020B0502020202020204" pitchFamily="34" charset="0"/>
            </a:rPr>
            <a:t>Continued inequality in </a:t>
          </a:r>
          <a:r>
            <a:rPr lang="en-US" sz="1600" b="0" kern="1200" dirty="0" smtClean="0">
              <a:latin typeface="Century Gothic" panose="020B0502020202020204" pitchFamily="34" charset="0"/>
            </a:rPr>
            <a:t>access to and quality of </a:t>
          </a:r>
          <a:r>
            <a:rPr lang="en-GB" sz="1600" b="0" kern="1200" dirty="0" smtClean="0">
              <a:latin typeface="Century Gothic" panose="020B0502020202020204" pitchFamily="34" charset="0"/>
            </a:rPr>
            <a:t>public services, education &amp; health systems</a:t>
          </a:r>
          <a:endParaRPr lang="en-GB" sz="1600" b="0" kern="1200" dirty="0">
            <a:latin typeface="Century Gothic" panose="020B0502020202020204" pitchFamily="34" charset="0"/>
          </a:endParaRPr>
        </a:p>
      </dsp:txBody>
      <dsp:txXfrm>
        <a:off x="7639704" y="2205116"/>
        <a:ext cx="2314178" cy="1388506"/>
      </dsp:txXfrm>
    </dsp:sp>
    <dsp:sp modelId="{9D5D4676-491D-4EA4-BA44-EFC3ACF04FC1}">
      <dsp:nvSpPr>
        <dsp:cNvPr id="0" name=""/>
        <dsp:cNvSpPr/>
      </dsp:nvSpPr>
      <dsp:spPr>
        <a:xfrm>
          <a:off x="2917" y="3825041"/>
          <a:ext cx="2314178" cy="1388506"/>
        </a:xfrm>
        <a:prstGeom prst="rect">
          <a:avLst/>
        </a:prstGeom>
        <a:solidFill>
          <a:srgbClr val="0C344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0" kern="1200" dirty="0" smtClean="0">
              <a:latin typeface="Century Gothic" panose="020B0502020202020204" pitchFamily="34" charset="0"/>
            </a:rPr>
            <a:t>Low growth rates, economic contraction and decline in revenue</a:t>
          </a:r>
          <a:endParaRPr lang="en-GB" sz="1600" b="0" kern="1200" dirty="0">
            <a:latin typeface="Century Gothic" panose="020B0502020202020204" pitchFamily="34" charset="0"/>
          </a:endParaRPr>
        </a:p>
      </dsp:txBody>
      <dsp:txXfrm>
        <a:off x="2917" y="3825041"/>
        <a:ext cx="2314178" cy="1388506"/>
      </dsp:txXfrm>
    </dsp:sp>
    <dsp:sp modelId="{7E7F7379-54A5-46CB-BB2A-06F12806A9CB}">
      <dsp:nvSpPr>
        <dsp:cNvPr id="0" name=""/>
        <dsp:cNvSpPr/>
      </dsp:nvSpPr>
      <dsp:spPr>
        <a:xfrm>
          <a:off x="2548512" y="3825041"/>
          <a:ext cx="2314178" cy="1388506"/>
        </a:xfrm>
        <a:prstGeom prst="rect">
          <a:avLst/>
        </a:prstGeom>
        <a:solidFill>
          <a:srgbClr val="0C344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0" kern="1200" dirty="0" smtClean="0">
              <a:latin typeface="Century Gothic" panose="020B0502020202020204" pitchFamily="34" charset="0"/>
            </a:rPr>
            <a:t>Lack of digital readiness</a:t>
          </a:r>
          <a:endParaRPr lang="en-GB" sz="1600" b="0" kern="1200" dirty="0">
            <a:latin typeface="Century Gothic" panose="020B0502020202020204" pitchFamily="34" charset="0"/>
          </a:endParaRPr>
        </a:p>
      </dsp:txBody>
      <dsp:txXfrm>
        <a:off x="2548512" y="3825041"/>
        <a:ext cx="2314178" cy="1388506"/>
      </dsp:txXfrm>
    </dsp:sp>
    <dsp:sp modelId="{F3121650-D6AA-45B5-AC42-6ADB0B5D989A}">
      <dsp:nvSpPr>
        <dsp:cNvPr id="0" name=""/>
        <dsp:cNvSpPr/>
      </dsp:nvSpPr>
      <dsp:spPr>
        <a:xfrm>
          <a:off x="5094108" y="3825041"/>
          <a:ext cx="2314178" cy="1388506"/>
        </a:xfrm>
        <a:prstGeom prst="rect">
          <a:avLst/>
        </a:prstGeom>
        <a:solidFill>
          <a:srgbClr val="0C344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0" kern="1200" dirty="0" smtClean="0">
              <a:latin typeface="Century Gothic" panose="020B0502020202020204" pitchFamily="34" charset="0"/>
            </a:rPr>
            <a:t>Persistence of GBVF and violent crime</a:t>
          </a:r>
          <a:endParaRPr lang="en-GB" sz="1600" b="0" kern="1200" dirty="0">
            <a:latin typeface="Century Gothic" panose="020B0502020202020204" pitchFamily="34" charset="0"/>
          </a:endParaRPr>
        </a:p>
      </dsp:txBody>
      <dsp:txXfrm>
        <a:off x="5094108" y="3825041"/>
        <a:ext cx="2314178" cy="1388506"/>
      </dsp:txXfrm>
    </dsp:sp>
    <dsp:sp modelId="{9ACBE78C-6F48-4491-81F1-E1510E1AC93C}">
      <dsp:nvSpPr>
        <dsp:cNvPr id="0" name=""/>
        <dsp:cNvSpPr/>
      </dsp:nvSpPr>
      <dsp:spPr>
        <a:xfrm>
          <a:off x="7639704" y="3825041"/>
          <a:ext cx="2314178" cy="1388506"/>
        </a:xfrm>
        <a:prstGeom prst="rect">
          <a:avLst/>
        </a:prstGeom>
        <a:solidFill>
          <a:srgbClr val="0C344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0" kern="1200" dirty="0" smtClean="0">
              <a:latin typeface="Century Gothic" panose="020B0502020202020204" pitchFamily="34" charset="0"/>
            </a:rPr>
            <a:t>Corruption threatening moral and ethical basis of democracy and undermining public trust</a:t>
          </a:r>
          <a:endParaRPr lang="en-GB" sz="1600" b="0" kern="1200" dirty="0">
            <a:latin typeface="Century Gothic" panose="020B0502020202020204" pitchFamily="34" charset="0"/>
          </a:endParaRPr>
        </a:p>
      </dsp:txBody>
      <dsp:txXfrm>
        <a:off x="7639704" y="3825041"/>
        <a:ext cx="2314178" cy="138850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B43F5B-147C-47A7-91A6-5BFA4661B935}" type="datetimeFigureOut">
              <a:rPr lang="en-GB" smtClean="0"/>
              <a:t>29/11/2021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25B4ED-55D4-487F-A3D5-60AE2E159FB6}" type="slidenum">
              <a:rPr lang="en-GB" smtClean="0"/>
              <a:t>‹#›</a:t>
            </a:fld>
            <a:endParaRPr lang="en-GB" dirty="0"/>
          </a:p>
        </p:txBody>
      </p:sp>
    </p:spTree>
    <p:extLst>
      <p:ext uri="{BB962C8B-B14F-4D97-AF65-F5344CB8AC3E}">
        <p14:creationId xmlns:p14="http://schemas.microsoft.com/office/powerpoint/2010/main" val="3441381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Framework for 2021 mid-year Cabinet Lekgotla characterises current period as mid-term/mid-point of 6</a:t>
            </a:r>
            <a:r>
              <a:rPr lang="en-US" baseline="30000" dirty="0" smtClean="0"/>
              <a:t>th</a:t>
            </a:r>
            <a:r>
              <a:rPr lang="en-US" dirty="0" smtClean="0"/>
              <a:t> Administration. Which requires proper review of performance on the country’s main plans, i.e NDP 2030 and MTSF 2019-2024 anchored on 6</a:t>
            </a:r>
            <a:r>
              <a:rPr lang="en-US" baseline="30000" dirty="0" smtClean="0"/>
              <a:t>th</a:t>
            </a:r>
            <a:r>
              <a:rPr lang="en-US" dirty="0" smtClean="0"/>
              <a:t> Administration priorities.</a:t>
            </a:r>
          </a:p>
          <a:p>
            <a:endParaRPr lang="en-US" dirty="0" smtClean="0"/>
          </a:p>
          <a:p>
            <a:r>
              <a:rPr lang="en-US" dirty="0" smtClean="0"/>
              <a:t>Which, in turn, will inform priorities for remainder of medium-term to 2024, and pathway to 2030. In line its mandate as long term planning and advisory think tank, the NPC undertook a review of implementation and progress with NDP top goals since adoption in 2012</a:t>
            </a:r>
          </a:p>
          <a:p>
            <a:endParaRPr lang="en-US" dirty="0" smtClean="0"/>
          </a:p>
          <a:p>
            <a:r>
              <a:rPr lang="en-US" dirty="0" smtClean="0"/>
              <a:t>Priorities for remainder of medium-term to 2024, and pathway to 2030 should reflect the review of performance on NDP, review of MTSF, and plans responding to COVID 19 pandemic and sectoral plans (ERRP, Infrastructure Plan, etc) remaining towards 2030.</a:t>
            </a:r>
            <a:endParaRPr lang="en-GB" dirty="0"/>
          </a:p>
        </p:txBody>
      </p:sp>
      <p:sp>
        <p:nvSpPr>
          <p:cNvPr id="4" name="Slide Number Placeholder 3"/>
          <p:cNvSpPr>
            <a:spLocks noGrp="1"/>
          </p:cNvSpPr>
          <p:nvPr>
            <p:ph type="sldNum" sz="quarter" idx="10"/>
          </p:nvPr>
        </p:nvSpPr>
        <p:spPr/>
        <p:txBody>
          <a:bodyPr/>
          <a:lstStyle/>
          <a:p>
            <a:fld id="{3425B4ED-55D4-487F-A3D5-60AE2E159FB6}" type="slidenum">
              <a:rPr lang="en-GB" smtClean="0"/>
              <a:t>2</a:t>
            </a:fld>
            <a:endParaRPr lang="en-GB" dirty="0"/>
          </a:p>
        </p:txBody>
      </p:sp>
    </p:spTree>
    <p:extLst>
      <p:ext uri="{BB962C8B-B14F-4D97-AF65-F5344CB8AC3E}">
        <p14:creationId xmlns:p14="http://schemas.microsoft.com/office/powerpoint/2010/main" val="26292440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Concern over weak inclusion which was further exacerbated by COVID 19</a:t>
            </a:r>
          </a:p>
          <a:p>
            <a:r>
              <a:rPr lang="en-US" dirty="0" smtClean="0"/>
              <a:t>1.  NDP MTSF implementation aimed at inclusive development incl the following</a:t>
            </a:r>
          </a:p>
          <a:p>
            <a:r>
              <a:rPr lang="en-US" dirty="0" smtClean="0"/>
              <a:t>2.</a:t>
            </a:r>
            <a:r>
              <a:rPr lang="en-US" baseline="0" dirty="0" smtClean="0"/>
              <a:t>  </a:t>
            </a:r>
            <a:r>
              <a:rPr lang="en-US" dirty="0" smtClean="0"/>
              <a:t>Employment opportunities incl public employment programmes, youth and women employment and stimulating employment generating industries</a:t>
            </a:r>
          </a:p>
          <a:p>
            <a:r>
              <a:rPr lang="en-US" dirty="0" smtClean="0"/>
              <a:t>3.</a:t>
            </a:r>
            <a:r>
              <a:rPr lang="en-US" baseline="0" dirty="0" smtClean="0"/>
              <a:t> </a:t>
            </a:r>
            <a:r>
              <a:rPr lang="en-US" dirty="0" smtClean="0"/>
              <a:t>Localisation SMME cooperatives support and active measures to integrate SMMEs etc in public and private sector value chains and improved access to markets</a:t>
            </a:r>
          </a:p>
          <a:p>
            <a:r>
              <a:rPr lang="en-US" dirty="0" smtClean="0"/>
              <a:t>4.</a:t>
            </a:r>
            <a:r>
              <a:rPr lang="en-US" baseline="0" dirty="0" smtClean="0"/>
              <a:t>  </a:t>
            </a:r>
            <a:r>
              <a:rPr lang="en-US" dirty="0" smtClean="0"/>
              <a:t>Land redistribution and support and expanded participation in and ownership of agricultural production</a:t>
            </a:r>
          </a:p>
          <a:p>
            <a:r>
              <a:rPr lang="en-US" dirty="0" smtClean="0"/>
              <a:t>5.</a:t>
            </a:r>
            <a:r>
              <a:rPr lang="en-US" baseline="0" dirty="0" smtClean="0"/>
              <a:t>  </a:t>
            </a:r>
            <a:r>
              <a:rPr lang="en-US" dirty="0" smtClean="0"/>
              <a:t>Preferential procurement targets, including for women, youth and persons with disabilities</a:t>
            </a:r>
          </a:p>
          <a:p>
            <a:r>
              <a:rPr lang="en-US" dirty="0" smtClean="0"/>
              <a:t>6.</a:t>
            </a:r>
            <a:r>
              <a:rPr lang="en-US" baseline="0" dirty="0" smtClean="0"/>
              <a:t>  </a:t>
            </a:r>
            <a:r>
              <a:rPr lang="en-US" dirty="0" smtClean="0"/>
              <a:t>A focus on township and rural economies and support for township and village enterprises, including informal sector</a:t>
            </a:r>
          </a:p>
          <a:p>
            <a:r>
              <a:rPr lang="en-US" dirty="0" smtClean="0"/>
              <a:t>7.</a:t>
            </a:r>
            <a:r>
              <a:rPr lang="en-US" baseline="0" dirty="0" smtClean="0"/>
              <a:t>  </a:t>
            </a:r>
            <a:r>
              <a:rPr lang="en-US" dirty="0" smtClean="0"/>
              <a:t>Industrial strategy to accelerate industrialization by supporting enterprises including black, women and youth owned enterprises</a:t>
            </a:r>
          </a:p>
          <a:p>
            <a:r>
              <a:rPr lang="en-US" dirty="0" smtClean="0"/>
              <a:t>8.</a:t>
            </a:r>
            <a:r>
              <a:rPr lang="en-US" baseline="0" dirty="0" smtClean="0"/>
              <a:t>  </a:t>
            </a:r>
            <a:r>
              <a:rPr lang="en-US" dirty="0" smtClean="0"/>
              <a:t>A review of BBBEE for worker empowerment</a:t>
            </a:r>
          </a:p>
          <a:p>
            <a:r>
              <a:rPr lang="en-US" dirty="0" smtClean="0"/>
              <a:t>9.</a:t>
            </a:r>
            <a:r>
              <a:rPr lang="en-US" baseline="0" dirty="0" smtClean="0"/>
              <a:t> </a:t>
            </a:r>
            <a:r>
              <a:rPr lang="en-US" dirty="0" smtClean="0"/>
              <a:t>Establishment of HDI ownership thresholds</a:t>
            </a:r>
          </a:p>
          <a:p>
            <a:r>
              <a:rPr lang="en-US" dirty="0" smtClean="0"/>
              <a:t>10.  Infrastructure investment incl labour intensive jobs</a:t>
            </a:r>
            <a:endParaRPr lang="en-GB" dirty="0"/>
          </a:p>
        </p:txBody>
      </p:sp>
      <p:sp>
        <p:nvSpPr>
          <p:cNvPr id="4" name="Slide Number Placeholder 3"/>
          <p:cNvSpPr>
            <a:spLocks noGrp="1"/>
          </p:cNvSpPr>
          <p:nvPr>
            <p:ph type="sldNum" sz="quarter" idx="10"/>
          </p:nvPr>
        </p:nvSpPr>
        <p:spPr/>
        <p:txBody>
          <a:bodyPr/>
          <a:lstStyle/>
          <a:p>
            <a:fld id="{3425B4ED-55D4-487F-A3D5-60AE2E159FB6}" type="slidenum">
              <a:rPr lang="en-GB" smtClean="0"/>
              <a:t>11</a:t>
            </a:fld>
            <a:endParaRPr lang="en-GB" dirty="0"/>
          </a:p>
        </p:txBody>
      </p:sp>
    </p:spTree>
    <p:extLst>
      <p:ext uri="{BB962C8B-B14F-4D97-AF65-F5344CB8AC3E}">
        <p14:creationId xmlns:p14="http://schemas.microsoft.com/office/powerpoint/2010/main" val="1859460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25B4ED-55D4-487F-A3D5-60AE2E159FB6}" type="slidenum">
              <a:rPr lang="en-GB" smtClean="0"/>
              <a:t>12</a:t>
            </a:fld>
            <a:endParaRPr lang="en-GB" dirty="0"/>
          </a:p>
        </p:txBody>
      </p:sp>
    </p:spTree>
    <p:extLst>
      <p:ext uri="{BB962C8B-B14F-4D97-AF65-F5344CB8AC3E}">
        <p14:creationId xmlns:p14="http://schemas.microsoft.com/office/powerpoint/2010/main" val="2527857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Overview</a:t>
            </a:r>
          </a:p>
          <a:p>
            <a:endParaRPr lang="en-US" dirty="0" smtClean="0"/>
          </a:p>
          <a:p>
            <a:r>
              <a:rPr lang="en-US" dirty="0" smtClean="0"/>
              <a:t>Priority 1 focuses on building a capable, ethical and development state which underpins the achievement of the other</a:t>
            </a:r>
          </a:p>
          <a:p>
            <a:r>
              <a:rPr lang="en-US" dirty="0" smtClean="0"/>
              <a:t>priorities of the MTSF 2019 2024</a:t>
            </a:r>
          </a:p>
          <a:p>
            <a:endParaRPr lang="en-US" dirty="0" smtClean="0"/>
          </a:p>
          <a:p>
            <a:r>
              <a:rPr lang="en-US" dirty="0" smtClean="0"/>
              <a:t>Priority 2 focuses on building an inclusive economy that supports job creation Faster and inclusive growth is key to</a:t>
            </a:r>
          </a:p>
          <a:p>
            <a:r>
              <a:rPr lang="en-US" dirty="0" smtClean="0"/>
              <a:t>improving prosperity, reducing inequality and unemployment</a:t>
            </a:r>
          </a:p>
          <a:p>
            <a:endParaRPr lang="en-US" dirty="0" smtClean="0"/>
          </a:p>
          <a:p>
            <a:r>
              <a:rPr lang="en-US" dirty="0" smtClean="0"/>
              <a:t>The first component of Priority 3 Education and Skills focuses on developing the capabilities of South Africans</a:t>
            </a:r>
          </a:p>
          <a:p>
            <a:r>
              <a:rPr lang="en-US" dirty="0" smtClean="0"/>
              <a:t>Through investments from ECD to post school skills development</a:t>
            </a:r>
          </a:p>
          <a:p>
            <a:endParaRPr lang="en-US" dirty="0" smtClean="0"/>
          </a:p>
          <a:p>
            <a:r>
              <a:rPr lang="en-US" dirty="0" smtClean="0"/>
              <a:t>The second component of Priority 3 Health focuses on improving the quality of life and productive capacity of</a:t>
            </a:r>
          </a:p>
          <a:p>
            <a:r>
              <a:rPr lang="en-US" dirty="0" smtClean="0"/>
              <a:t>South Africans</a:t>
            </a:r>
          </a:p>
          <a:p>
            <a:endParaRPr lang="en-US" dirty="0" smtClean="0"/>
          </a:p>
          <a:p>
            <a:r>
              <a:rPr lang="en-US" dirty="0" smtClean="0"/>
              <a:t>The second component of Priority 6 Safe Communities seeks to strengthen criminal justice platforms, police</a:t>
            </a:r>
          </a:p>
          <a:p>
            <a:r>
              <a:rPr lang="en-US" dirty="0" smtClean="0"/>
              <a:t>services, border management and community participation</a:t>
            </a:r>
            <a:endParaRPr lang="en-GB" dirty="0"/>
          </a:p>
        </p:txBody>
      </p:sp>
      <p:sp>
        <p:nvSpPr>
          <p:cNvPr id="4" name="Slide Number Placeholder 3"/>
          <p:cNvSpPr>
            <a:spLocks noGrp="1"/>
          </p:cNvSpPr>
          <p:nvPr>
            <p:ph type="sldNum" sz="quarter" idx="10"/>
          </p:nvPr>
        </p:nvSpPr>
        <p:spPr/>
        <p:txBody>
          <a:bodyPr/>
          <a:lstStyle/>
          <a:p>
            <a:fld id="{3425B4ED-55D4-487F-A3D5-60AE2E159FB6}" type="slidenum">
              <a:rPr lang="en-GB" smtClean="0"/>
              <a:t>13</a:t>
            </a:fld>
            <a:endParaRPr lang="en-GB" dirty="0"/>
          </a:p>
        </p:txBody>
      </p:sp>
    </p:spTree>
    <p:extLst>
      <p:ext uri="{BB962C8B-B14F-4D97-AF65-F5344CB8AC3E}">
        <p14:creationId xmlns:p14="http://schemas.microsoft.com/office/powerpoint/2010/main" val="34671980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25B4ED-55D4-487F-A3D5-60AE2E159FB6}" type="slidenum">
              <a:rPr lang="en-GB" smtClean="0"/>
              <a:t>14</a:t>
            </a:fld>
            <a:endParaRPr lang="en-GB" dirty="0"/>
          </a:p>
        </p:txBody>
      </p:sp>
    </p:spTree>
    <p:extLst>
      <p:ext uri="{BB962C8B-B14F-4D97-AF65-F5344CB8AC3E}">
        <p14:creationId xmlns:p14="http://schemas.microsoft.com/office/powerpoint/2010/main" val="17515941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25B4ED-55D4-487F-A3D5-60AE2E159FB6}" type="slidenum">
              <a:rPr lang="en-GB" smtClean="0"/>
              <a:t>15</a:t>
            </a:fld>
            <a:endParaRPr lang="en-GB" dirty="0"/>
          </a:p>
        </p:txBody>
      </p:sp>
    </p:spTree>
    <p:extLst>
      <p:ext uri="{BB962C8B-B14F-4D97-AF65-F5344CB8AC3E}">
        <p14:creationId xmlns:p14="http://schemas.microsoft.com/office/powerpoint/2010/main" val="5470826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25B4ED-55D4-487F-A3D5-60AE2E159FB6}" type="slidenum">
              <a:rPr lang="en-GB" smtClean="0"/>
              <a:t>16</a:t>
            </a:fld>
            <a:endParaRPr lang="en-GB" dirty="0"/>
          </a:p>
        </p:txBody>
      </p:sp>
    </p:spTree>
    <p:extLst>
      <p:ext uri="{BB962C8B-B14F-4D97-AF65-F5344CB8AC3E}">
        <p14:creationId xmlns:p14="http://schemas.microsoft.com/office/powerpoint/2010/main" val="37698513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30000"/>
              </a:lnSpc>
              <a:spcBef>
                <a:spcPts val="0"/>
              </a:spcBef>
              <a:spcAft>
                <a:spcPts val="600"/>
              </a:spcAft>
              <a:buClr>
                <a:srgbClr val="17223B"/>
              </a:buClr>
              <a:buSzTx/>
              <a:buFont typeface="Arial" panose="020B0604020202020204" pitchFamily="34" charset="0"/>
              <a:buNone/>
              <a:tabLst/>
              <a:defRPr/>
            </a:pPr>
            <a:r>
              <a:rPr kumimoji="0" lang="en-US" sz="1600" b="1" i="0" u="none" strike="noStrike" kern="1200" cap="none" spc="0" normalizeH="0" baseline="0" noProof="0" dirty="0" smtClean="0">
                <a:ln>
                  <a:noFill/>
                </a:ln>
                <a:solidFill>
                  <a:srgbClr val="17223B"/>
                </a:solidFill>
                <a:effectLst/>
                <a:uLnTx/>
                <a:uFillTx/>
                <a:latin typeface="Segoe UI"/>
                <a:ea typeface="+mj-ea"/>
                <a:cs typeface="+mj-cs"/>
              </a:rPr>
              <a:t>The Budget Prioritisation Framework proposes the following criteria</a:t>
            </a:r>
          </a:p>
          <a:p>
            <a:pPr marL="0" marR="0" lvl="0" indent="0" algn="just" defTabSz="914400" rtl="0" eaLnBrk="1" fontAlgn="auto" latinLnBrk="0" hangingPunct="1">
              <a:lnSpc>
                <a:spcPct val="130000"/>
              </a:lnSpc>
              <a:spcBef>
                <a:spcPts val="0"/>
              </a:spcBef>
              <a:spcAft>
                <a:spcPts val="600"/>
              </a:spcAft>
              <a:buClr>
                <a:srgbClr val="17223B"/>
              </a:buClr>
              <a:buSzTx/>
              <a:buFont typeface="Arial" panose="020B0604020202020204" pitchFamily="34" charset="0"/>
              <a:buNone/>
              <a:tabLst/>
              <a:defRPr/>
            </a:pPr>
            <a:endParaRPr kumimoji="0" lang="en-GB" sz="1600" b="1" i="0" u="none" strike="noStrike" kern="1200" cap="none" spc="0" normalizeH="0" baseline="0" noProof="0" dirty="0" smtClean="0">
              <a:ln>
                <a:noFill/>
              </a:ln>
              <a:solidFill>
                <a:srgbClr val="17223B"/>
              </a:solidFill>
              <a:effectLst/>
              <a:uLnTx/>
              <a:uFillTx/>
              <a:latin typeface="Segoe UI"/>
              <a:ea typeface="+mj-ea"/>
              <a:cs typeface="+mj-cs"/>
            </a:endParaRPr>
          </a:p>
          <a:p>
            <a:pPr marL="0" marR="0" lvl="0" indent="0" algn="just" defTabSz="914400" rtl="0" eaLnBrk="1" fontAlgn="auto" latinLnBrk="0" hangingPunct="1">
              <a:lnSpc>
                <a:spcPct val="130000"/>
              </a:lnSpc>
              <a:spcBef>
                <a:spcPts val="0"/>
              </a:spcBef>
              <a:spcAft>
                <a:spcPts val="600"/>
              </a:spcAft>
              <a:buClr>
                <a:srgbClr val="17223B"/>
              </a:buClr>
              <a:buSzTx/>
              <a:buFont typeface="Arial" panose="020B0604020202020204" pitchFamily="34" charset="0"/>
              <a:buNone/>
              <a:tabLst/>
              <a:defRPr/>
            </a:pPr>
            <a:r>
              <a:rPr kumimoji="0" lang="en-GB" sz="1600" b="1" i="0" u="none" strike="noStrike" kern="1200" cap="none" spc="0" normalizeH="0" baseline="0" noProof="0" dirty="0" smtClean="0">
                <a:ln>
                  <a:noFill/>
                </a:ln>
                <a:solidFill>
                  <a:srgbClr val="17223B"/>
                </a:solidFill>
                <a:effectLst/>
                <a:uLnTx/>
                <a:uFillTx/>
                <a:latin typeface="Segoe UI"/>
                <a:ea typeface="+mj-ea"/>
                <a:cs typeface="+mj-cs"/>
              </a:rPr>
              <a:t>Stabilisation</a:t>
            </a:r>
          </a:p>
          <a:p>
            <a:pPr marL="228600" marR="0" lvl="0" indent="-228600" algn="just" defTabSz="914400" rtl="0" eaLnBrk="1" fontAlgn="auto" latinLnBrk="0" hangingPunct="1">
              <a:lnSpc>
                <a:spcPct val="130000"/>
              </a:lnSpc>
              <a:spcBef>
                <a:spcPts val="0"/>
              </a:spcBef>
              <a:spcAft>
                <a:spcPts val="600"/>
              </a:spcAft>
              <a:buClr>
                <a:srgbClr val="17223B"/>
              </a:buClr>
              <a:buSzTx/>
              <a:buFont typeface="Arial" panose="020B0604020202020204"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Segoe UI Light"/>
              </a:rPr>
              <a:t>Support the stabilisation given the significant disruptions caused by the COVID-19. The highest priority is given to saving lives by reducing health risks while also protecting those that are most at risk from socio-economic hardship. Public employment programmes remain key in supporting household incomes.</a:t>
            </a:r>
          </a:p>
          <a:p>
            <a:pPr marL="0" marR="0" lvl="0" indent="0" algn="just" defTabSz="914400" rtl="0" eaLnBrk="1" fontAlgn="auto" latinLnBrk="0" hangingPunct="1">
              <a:lnSpc>
                <a:spcPct val="130000"/>
              </a:lnSpc>
              <a:spcBef>
                <a:spcPts val="0"/>
              </a:spcBef>
              <a:spcAft>
                <a:spcPts val="600"/>
              </a:spcAft>
              <a:buClr>
                <a:srgbClr val="17223B"/>
              </a:buClr>
              <a:buSzTx/>
              <a:buFont typeface="Arial" panose="020B0604020202020204" pitchFamily="34" charset="0"/>
              <a:buNone/>
              <a:tabLst/>
              <a:defRPr/>
            </a:pPr>
            <a:r>
              <a:rPr kumimoji="0" lang="en-GB" sz="1600" b="1" i="0" u="none" strike="noStrike" kern="1200" cap="none" spc="0" normalizeH="0" baseline="0" noProof="0" dirty="0" smtClean="0">
                <a:ln>
                  <a:noFill/>
                </a:ln>
                <a:solidFill>
                  <a:srgbClr val="17223B"/>
                </a:solidFill>
                <a:effectLst/>
                <a:uLnTx/>
                <a:uFillTx/>
                <a:latin typeface="Segoe UI"/>
                <a:ea typeface="+mj-ea"/>
                <a:cs typeface="+mj-cs"/>
              </a:rPr>
              <a:t>Recovery</a:t>
            </a:r>
          </a:p>
          <a:p>
            <a:pPr marL="228600" marR="0" lvl="0" indent="-228600" algn="just" defTabSz="914400" rtl="0" eaLnBrk="1" fontAlgn="auto" latinLnBrk="0" hangingPunct="1">
              <a:lnSpc>
                <a:spcPct val="130000"/>
              </a:lnSpc>
              <a:spcBef>
                <a:spcPts val="0"/>
              </a:spcBef>
              <a:spcAft>
                <a:spcPts val="600"/>
              </a:spcAft>
              <a:buClr>
                <a:srgbClr val="17223B"/>
              </a:buClr>
              <a:buSzTx/>
              <a:buFont typeface="Arial" panose="020B0604020202020204" pitchFamily="34" charset="0"/>
              <a:buChar char="•"/>
              <a:tabLst/>
              <a:defRPr/>
            </a:pPr>
            <a:r>
              <a:rPr kumimoji="0" lang="en-US" sz="1300" b="0" i="0" u="none" strike="noStrike" kern="1200" cap="none" spc="0" normalizeH="0" baseline="0" noProof="0" dirty="0" smtClean="0">
                <a:ln>
                  <a:noFill/>
                </a:ln>
                <a:solidFill>
                  <a:prstClr val="black"/>
                </a:solidFill>
                <a:effectLst/>
                <a:uLnTx/>
                <a:uFillTx/>
                <a:latin typeface="Segoe UI Light"/>
              </a:rPr>
              <a:t>Support economic recovery and employment through the ERRP. Focus on least cost interventions and crowding private investment. Entities that operate within competitive markets that don’t have significant market failures should be considered for rationalization or should source strategic equity partnerships to support sustainability. Appropriate regulatory frameworks should be put in to place to manage these markets and promote transformation</a:t>
            </a:r>
          </a:p>
          <a:p>
            <a:pPr marL="228600" marR="0" lvl="0" indent="-228600" algn="just" defTabSz="914400" rtl="0" eaLnBrk="1" fontAlgn="auto" latinLnBrk="0" hangingPunct="1">
              <a:lnSpc>
                <a:spcPct val="130000"/>
              </a:lnSpc>
              <a:spcBef>
                <a:spcPts val="0"/>
              </a:spcBef>
              <a:spcAft>
                <a:spcPts val="600"/>
              </a:spcAft>
              <a:buClr>
                <a:srgbClr val="17223B"/>
              </a:buClr>
              <a:buSzTx/>
              <a:buFont typeface="Arial" panose="020B0604020202020204" pitchFamily="34" charset="0"/>
              <a:buChar char="•"/>
              <a:tabLst/>
              <a:defRPr/>
            </a:pPr>
            <a:r>
              <a:rPr kumimoji="0" lang="en-US" sz="1300" b="0" i="0" u="none" strike="noStrike" kern="1200" cap="none" spc="0" normalizeH="0" baseline="0" noProof="0" dirty="0" smtClean="0">
                <a:ln>
                  <a:noFill/>
                </a:ln>
                <a:solidFill>
                  <a:prstClr val="black"/>
                </a:solidFill>
                <a:effectLst/>
                <a:uLnTx/>
                <a:uFillTx/>
                <a:latin typeface="Segoe UI Light"/>
              </a:rPr>
              <a:t>Support sectors that have a higher potential for job creation and export potential. These include manufacturing, construction, agriculture and trade. Public employment programmes should be more targeted and support household incomes during the crisis.</a:t>
            </a:r>
          </a:p>
          <a:p>
            <a:pPr marL="0" marR="0" lvl="0" indent="0" algn="just" defTabSz="914400" rtl="0" eaLnBrk="1" fontAlgn="auto" latinLnBrk="0" hangingPunct="1">
              <a:lnSpc>
                <a:spcPct val="90000"/>
              </a:lnSpc>
              <a:spcBef>
                <a:spcPts val="1000"/>
              </a:spcBef>
              <a:spcAft>
                <a:spcPts val="0"/>
              </a:spcAft>
              <a:buClr>
                <a:srgbClr val="17223B"/>
              </a:buClr>
              <a:buSzTx/>
              <a:buFont typeface="Arial" panose="020B0604020202020204" pitchFamily="34" charset="0"/>
              <a:buNone/>
              <a:tabLst/>
              <a:defRPr/>
            </a:pPr>
            <a:r>
              <a:rPr kumimoji="0" lang="en-GB" sz="1800" b="1" i="0" u="none" strike="noStrike" kern="1200" cap="none" spc="0" normalizeH="0" baseline="0" noProof="0" dirty="0" smtClean="0">
                <a:ln>
                  <a:noFill/>
                </a:ln>
                <a:solidFill>
                  <a:srgbClr val="17223B"/>
                </a:solidFill>
                <a:effectLst/>
                <a:uLnTx/>
                <a:uFillTx/>
                <a:latin typeface="Segoe UI"/>
                <a:ea typeface="+mj-ea"/>
                <a:cs typeface="+mj-cs"/>
              </a:rPr>
              <a:t>Efficiency and effectiveness</a:t>
            </a:r>
          </a:p>
          <a:p>
            <a:pPr marL="228600" marR="0" lvl="0" indent="-228600" algn="just" defTabSz="914400" rtl="0" eaLnBrk="1" fontAlgn="auto" latinLnBrk="0" hangingPunct="1">
              <a:lnSpc>
                <a:spcPct val="110000"/>
              </a:lnSpc>
              <a:spcBef>
                <a:spcPts val="1000"/>
              </a:spcBef>
              <a:spcAft>
                <a:spcPts val="600"/>
              </a:spcAft>
              <a:buClr>
                <a:srgbClr val="17223B"/>
              </a:buClr>
              <a:buSzTx/>
              <a:buFont typeface="Arial" panose="020B0604020202020204" pitchFamily="34" charset="0"/>
              <a:buChar char="•"/>
              <a:tabLst/>
              <a:defRPr/>
            </a:pPr>
            <a:r>
              <a:rPr kumimoji="0" lang="en-GB" sz="1600" b="0" i="0" u="none" strike="noStrike" kern="1200" cap="none" spc="0" normalizeH="0" baseline="0" noProof="0" dirty="0" smtClean="0">
                <a:ln>
                  <a:noFill/>
                </a:ln>
                <a:solidFill>
                  <a:prstClr val="black"/>
                </a:solidFill>
                <a:effectLst/>
                <a:uLnTx/>
                <a:uFillTx/>
                <a:latin typeface="Segoe UI Light"/>
              </a:rPr>
              <a:t>Prioritise interventions that are most cost-effective and impactful, especially in promoting inclusive growth and job creation.  Improved efficiency and effectiveness is essential given that resources are constrained. This includes reducing regulatory redtape, freeing up sectors that support private investment (supported by appropriate regulatory frameworks) and leverage private financing. Most of these issues are  dealt within the ERRP.  National Treasury has adopted zero-based budgeting and expenditure reviews to support this process</a:t>
            </a:r>
            <a:r>
              <a:rPr kumimoji="0" lang="en-GB" sz="1800" b="0" i="0" u="none" strike="noStrike" kern="1200" cap="none" spc="0" normalizeH="0" baseline="0" noProof="0" dirty="0" smtClean="0">
                <a:ln>
                  <a:noFill/>
                </a:ln>
                <a:solidFill>
                  <a:srgbClr val="000000"/>
                </a:solidFill>
                <a:effectLst/>
                <a:uLnTx/>
                <a:uFillTx/>
                <a:latin typeface="Calibri" panose="020F0502020204030204" pitchFamily="34" charset="0"/>
              </a:rPr>
              <a:t>.</a:t>
            </a:r>
          </a:p>
          <a:p>
            <a:pPr marL="0" marR="0" lvl="0" indent="0" algn="just" defTabSz="914400" rtl="0" eaLnBrk="1" fontAlgn="auto" latinLnBrk="0" hangingPunct="1">
              <a:lnSpc>
                <a:spcPct val="90000"/>
              </a:lnSpc>
              <a:spcBef>
                <a:spcPts val="1000"/>
              </a:spcBef>
              <a:spcAft>
                <a:spcPts val="0"/>
              </a:spcAft>
              <a:buClr>
                <a:srgbClr val="17223B"/>
              </a:buClr>
              <a:buSzTx/>
              <a:buFont typeface="Arial" panose="020B0604020202020204" pitchFamily="34" charset="0"/>
              <a:buNone/>
              <a:tabLst/>
              <a:defRPr/>
            </a:pPr>
            <a:r>
              <a:rPr kumimoji="0" lang="en-GB" sz="1800" b="1" i="0" u="none" strike="noStrike" kern="1200" cap="none" spc="0" normalizeH="0" baseline="0" noProof="0" dirty="0" smtClean="0">
                <a:ln>
                  <a:noFill/>
                </a:ln>
                <a:solidFill>
                  <a:srgbClr val="17223B"/>
                </a:solidFill>
                <a:effectLst/>
                <a:uLnTx/>
                <a:uFillTx/>
                <a:latin typeface="Segoe UI"/>
                <a:ea typeface="+mj-ea"/>
                <a:cs typeface="+mj-cs"/>
              </a:rPr>
              <a:t>Transformation and inclusion</a:t>
            </a:r>
          </a:p>
          <a:p>
            <a:pPr marL="228600" marR="0" lvl="0" indent="-228600" algn="just" defTabSz="914400" rtl="0" eaLnBrk="1" fontAlgn="auto" latinLnBrk="0" hangingPunct="1">
              <a:lnSpc>
                <a:spcPct val="110000"/>
              </a:lnSpc>
              <a:spcBef>
                <a:spcPts val="1000"/>
              </a:spcBef>
              <a:spcAft>
                <a:spcPts val="600"/>
              </a:spcAft>
              <a:buClr>
                <a:srgbClr val="17223B"/>
              </a:buClr>
              <a:buSzTx/>
              <a:buFont typeface="Arial" panose="020B0604020202020204" pitchFamily="34" charset="0"/>
              <a:buChar char="•"/>
              <a:tabLst/>
              <a:defRPr/>
            </a:pPr>
            <a:r>
              <a:rPr kumimoji="0" lang="en-US" sz="1600" b="0" i="0" u="none" strike="noStrike" kern="1200" cap="none" spc="0" normalizeH="0" baseline="0" noProof="0" dirty="0" smtClean="0">
                <a:ln>
                  <a:noFill/>
                </a:ln>
                <a:solidFill>
                  <a:prstClr val="black"/>
                </a:solidFill>
                <a:effectLst/>
                <a:uLnTx/>
                <a:uFillTx/>
                <a:latin typeface="Segoe UI Light"/>
              </a:rPr>
              <a:t>Improve equity and inclusion across society to reduce high levels of poverty and inequality. Economic transformation and redistribution are vital for a more inclusive and equitable society, with a particular emphasis on black people, women, youth and persons with disabilities. Government should ensure that inclusion and transformation remains a cross-cutting priority. </a:t>
            </a:r>
          </a:p>
          <a:p>
            <a:pPr marL="0" marR="0" lvl="0" indent="0" algn="just" defTabSz="914400" rtl="0" eaLnBrk="1" fontAlgn="auto" latinLnBrk="0" hangingPunct="1">
              <a:lnSpc>
                <a:spcPct val="90000"/>
              </a:lnSpc>
              <a:spcBef>
                <a:spcPts val="1000"/>
              </a:spcBef>
              <a:spcAft>
                <a:spcPts val="0"/>
              </a:spcAft>
              <a:buClr>
                <a:srgbClr val="17223B"/>
              </a:buClr>
              <a:buSzTx/>
              <a:buFont typeface="Arial" panose="020B0604020202020204" pitchFamily="34" charset="0"/>
              <a:buNone/>
              <a:tabLst/>
              <a:defRPr/>
            </a:pPr>
            <a:r>
              <a:rPr kumimoji="0" lang="en-GB" sz="1800" b="1" i="0" u="none" strike="noStrike" kern="1200" cap="none" spc="0" normalizeH="0" baseline="0" noProof="0" dirty="0" smtClean="0">
                <a:ln>
                  <a:noFill/>
                </a:ln>
                <a:solidFill>
                  <a:srgbClr val="17223B"/>
                </a:solidFill>
                <a:effectLst/>
                <a:uLnTx/>
                <a:uFillTx/>
                <a:latin typeface="Segoe UI"/>
                <a:ea typeface="+mj-ea"/>
                <a:cs typeface="+mj-cs"/>
              </a:rPr>
              <a:t>Sustainability</a:t>
            </a:r>
          </a:p>
          <a:p>
            <a:pPr marL="228600" marR="0" lvl="0" indent="-228600" algn="just" defTabSz="914400" rtl="0" eaLnBrk="1" fontAlgn="auto" latinLnBrk="0" hangingPunct="1">
              <a:lnSpc>
                <a:spcPct val="110000"/>
              </a:lnSpc>
              <a:spcBef>
                <a:spcPts val="1000"/>
              </a:spcBef>
              <a:spcAft>
                <a:spcPts val="600"/>
              </a:spcAft>
              <a:buClr>
                <a:srgbClr val="17223B"/>
              </a:buClr>
              <a:buSzTx/>
              <a:buFont typeface="Arial" panose="020B0604020202020204" pitchFamily="34" charset="0"/>
              <a:buChar char="•"/>
              <a:tabLst/>
              <a:defRPr/>
            </a:pPr>
            <a:r>
              <a:rPr kumimoji="0" lang="en-US" sz="1600" b="0" i="0" u="none" strike="noStrike" kern="1200" cap="none" spc="0" normalizeH="0" baseline="0" noProof="0" dirty="0" smtClean="0">
                <a:ln>
                  <a:noFill/>
                </a:ln>
                <a:solidFill>
                  <a:prstClr val="black"/>
                </a:solidFill>
                <a:effectLst/>
                <a:uLnTx/>
                <a:uFillTx/>
                <a:latin typeface="Segoe UI Light"/>
              </a:rPr>
              <a:t>Enhance medium to long-term social, economic and environmental benefits. Lays the basis for long term resilience, while building capability to deal with future needs and challenges. Support a sustainable fiscal strategy, increase access to education and develop skills, reform long-term structural impediments, conserve natural capital and that build adaptive capacity all help improve socio-economic resilience. </a:t>
            </a:r>
          </a:p>
          <a:p>
            <a:pPr marL="228600" marR="0" lvl="0" indent="-228600" algn="just" defTabSz="914400" rtl="0" eaLnBrk="1" fontAlgn="auto" latinLnBrk="0" hangingPunct="1">
              <a:lnSpc>
                <a:spcPct val="130000"/>
              </a:lnSpc>
              <a:spcBef>
                <a:spcPts val="0"/>
              </a:spcBef>
              <a:spcAft>
                <a:spcPts val="600"/>
              </a:spcAft>
              <a:buClr>
                <a:srgbClr val="17223B"/>
              </a:buClr>
              <a:buSzTx/>
              <a:buFont typeface="Arial" panose="020B0604020202020204" pitchFamily="34" charset="0"/>
              <a:buChar char="•"/>
              <a:tabLst/>
              <a:defRPr/>
            </a:pPr>
            <a:endParaRPr lang="en-GB" dirty="0"/>
          </a:p>
        </p:txBody>
      </p:sp>
      <p:sp>
        <p:nvSpPr>
          <p:cNvPr id="4" name="Slide Number Placeholder 3"/>
          <p:cNvSpPr>
            <a:spLocks noGrp="1"/>
          </p:cNvSpPr>
          <p:nvPr>
            <p:ph type="sldNum" sz="quarter" idx="10"/>
          </p:nvPr>
        </p:nvSpPr>
        <p:spPr/>
        <p:txBody>
          <a:bodyPr/>
          <a:lstStyle/>
          <a:p>
            <a:fld id="{3425B4ED-55D4-487F-A3D5-60AE2E159FB6}" type="slidenum">
              <a:rPr lang="en-GB" smtClean="0"/>
              <a:t>17</a:t>
            </a:fld>
            <a:endParaRPr lang="en-GB" dirty="0"/>
          </a:p>
        </p:txBody>
      </p:sp>
    </p:spTree>
    <p:extLst>
      <p:ext uri="{BB962C8B-B14F-4D97-AF65-F5344CB8AC3E}">
        <p14:creationId xmlns:p14="http://schemas.microsoft.com/office/powerpoint/2010/main" val="35485985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25B4ED-55D4-487F-A3D5-60AE2E159FB6}" type="slidenum">
              <a:rPr lang="en-GB" smtClean="0"/>
              <a:t>18</a:t>
            </a:fld>
            <a:endParaRPr lang="en-GB" dirty="0"/>
          </a:p>
        </p:txBody>
      </p:sp>
    </p:spTree>
    <p:extLst>
      <p:ext uri="{BB962C8B-B14F-4D97-AF65-F5344CB8AC3E}">
        <p14:creationId xmlns:p14="http://schemas.microsoft.com/office/powerpoint/2010/main" val="7655624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25B4ED-55D4-487F-A3D5-60AE2E159FB6}" type="slidenum">
              <a:rPr lang="en-GB" smtClean="0"/>
              <a:t>19</a:t>
            </a:fld>
            <a:endParaRPr lang="en-GB" dirty="0"/>
          </a:p>
        </p:txBody>
      </p:sp>
    </p:spTree>
    <p:extLst>
      <p:ext uri="{BB962C8B-B14F-4D97-AF65-F5344CB8AC3E}">
        <p14:creationId xmlns:p14="http://schemas.microsoft.com/office/powerpoint/2010/main" val="17864865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25B4ED-55D4-487F-A3D5-60AE2E159FB6}" type="slidenum">
              <a:rPr lang="en-GB" smtClean="0"/>
              <a:t>20</a:t>
            </a:fld>
            <a:endParaRPr lang="en-GB" dirty="0"/>
          </a:p>
        </p:txBody>
      </p:sp>
    </p:spTree>
    <p:extLst>
      <p:ext uri="{BB962C8B-B14F-4D97-AF65-F5344CB8AC3E}">
        <p14:creationId xmlns:p14="http://schemas.microsoft.com/office/powerpoint/2010/main" val="2477164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228600" indent="-228600">
              <a:buAutoNum type="arabicPeriod"/>
            </a:pPr>
            <a:r>
              <a:rPr lang="en-US" dirty="0" err="1" smtClean="0"/>
              <a:t>Globalisation</a:t>
            </a:r>
            <a:r>
              <a:rPr lang="en-US" dirty="0" smtClean="0"/>
              <a:t> is under significant threat as governments scramble to reduce their vulnerability to the virus by limiting global trade and flows of people. With the imposition of border closures and strict migration measures, there have been major disruptions in Africa’s global supply chains with adverse impacts on employment </a:t>
            </a:r>
            <a:r>
              <a:rPr lang="en-US" smtClean="0"/>
              <a:t>and poverty</a:t>
            </a:r>
          </a:p>
          <a:p>
            <a:pPr marL="228600" indent="-228600">
              <a:buAutoNum type="arabicPeriod"/>
            </a:pPr>
            <a:endParaRPr lang="en-US" dirty="0" smtClean="0"/>
          </a:p>
          <a:p>
            <a:r>
              <a:rPr lang="en-US" dirty="0" smtClean="0"/>
              <a:t>The </a:t>
            </a:r>
            <a:r>
              <a:rPr lang="en-US" dirty="0" smtClean="0"/>
              <a:t>youth bulge is a common phenomenon in many developing countries, and in particular, in the least developed countries.   It is often due to a stage of development where a country achieves success in reducing infant mortality but mothers still have a high fertility rate.  In a country with a youth bulge, as the young adults enter the working age, the country’s dependency ratio-- that is, the ratio of the non-working age population to the working age population—will decline. If the increase in the number of working age individuals can be fully employed in productive activities, other things being equal, the level of average income per capita should increase as a result. The youth bulge will become a demographic dividend. However, if a large cohort of young people cannot find employment and earn satisfactory income, the youth bulge will become a demographic bomb, because a large mass of frustrated youth is likely to become a potential source of social and political instability.  Therefore, one basic measure of a country’s success in turning the youth bulge into a demographic dividend is the youth </a:t>
            </a:r>
            <a:r>
              <a:rPr lang="en-GB" sz="1200" b="0" i="0" kern="1200" dirty="0" smtClean="0">
                <a:solidFill>
                  <a:schemeClr val="tx1"/>
                </a:solidFill>
                <a:effectLst/>
                <a:latin typeface="+mn-lt"/>
                <a:ea typeface="+mn-ea"/>
                <a:cs typeface="+mn-cs"/>
              </a:rPr>
              <a:t>employment rate</a:t>
            </a:r>
            <a:endParaRPr lang="en-GB" dirty="0"/>
          </a:p>
        </p:txBody>
      </p:sp>
      <p:sp>
        <p:nvSpPr>
          <p:cNvPr id="4" name="Slide Number Placeholder 3"/>
          <p:cNvSpPr>
            <a:spLocks noGrp="1"/>
          </p:cNvSpPr>
          <p:nvPr>
            <p:ph type="sldNum" sz="quarter" idx="10"/>
          </p:nvPr>
        </p:nvSpPr>
        <p:spPr/>
        <p:txBody>
          <a:bodyPr/>
          <a:lstStyle/>
          <a:p>
            <a:fld id="{3425B4ED-55D4-487F-A3D5-60AE2E159FB6}" type="slidenum">
              <a:rPr lang="en-GB" smtClean="0"/>
              <a:t>3</a:t>
            </a:fld>
            <a:endParaRPr lang="en-GB" dirty="0"/>
          </a:p>
        </p:txBody>
      </p:sp>
    </p:spTree>
    <p:extLst>
      <p:ext uri="{BB962C8B-B14F-4D97-AF65-F5344CB8AC3E}">
        <p14:creationId xmlns:p14="http://schemas.microsoft.com/office/powerpoint/2010/main" val="1199476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Income poverty</a:t>
            </a:r>
          </a:p>
          <a:p>
            <a:r>
              <a:rPr lang="en-US" dirty="0" smtClean="0"/>
              <a:t>Those living below poverty line fell from 51% of population in 2006 to 36.4% in 2011, reversing to 40% in 2016.</a:t>
            </a:r>
          </a:p>
          <a:p>
            <a:r>
              <a:rPr lang="en-US" dirty="0" smtClean="0"/>
              <a:t>Social wage playing important, but diminishing role. Rising employment, stronger service delivery and reduced cost of living will address this.</a:t>
            </a:r>
          </a:p>
          <a:p>
            <a:r>
              <a:rPr lang="en-US" dirty="0" smtClean="0"/>
              <a:t>Asset poverty is deep. Central concerns are related to land redistribution, low-income housing; too few people have a pension; and high indebtedness.</a:t>
            </a:r>
          </a:p>
          <a:p>
            <a:endParaRPr lang="en-US" dirty="0" smtClean="0"/>
          </a:p>
          <a:p>
            <a:r>
              <a:rPr lang="en-US" b="1" dirty="0" smtClean="0"/>
              <a:t>Income inequality</a:t>
            </a:r>
          </a:p>
          <a:p>
            <a:r>
              <a:rPr lang="en-US" dirty="0" smtClean="0"/>
              <a:t>GINI fell slightly but returned to 2009 level of 0.69, hence South Africa remains the most unequal society.</a:t>
            </a:r>
          </a:p>
          <a:p>
            <a:endParaRPr lang="en-US" b="1" dirty="0" smtClean="0"/>
          </a:p>
          <a:p>
            <a:r>
              <a:rPr lang="en-US" b="1" dirty="0" smtClean="0"/>
              <a:t>Wealth inequality</a:t>
            </a:r>
          </a:p>
          <a:p>
            <a:r>
              <a:rPr lang="en-US" dirty="0" smtClean="0"/>
              <a:t>90%-95% of wealth concentrated in top decile, compared to global average of 55-60%.</a:t>
            </a:r>
          </a:p>
          <a:p>
            <a:r>
              <a:rPr lang="en-US" dirty="0" smtClean="0"/>
              <a:t>5% of wealth in bottom 40% of population.</a:t>
            </a:r>
          </a:p>
          <a:p>
            <a:r>
              <a:rPr lang="en-US" dirty="0" smtClean="0"/>
              <a:t>Most significant difference in SA is that middle class (decile 5-9) have such a small asset base.</a:t>
            </a:r>
          </a:p>
          <a:p>
            <a:r>
              <a:rPr lang="en-US" dirty="0" smtClean="0"/>
              <a:t>This will have significant impact on pathways for inter-generational class mobility.</a:t>
            </a:r>
            <a:endParaRPr lang="en-GB" dirty="0"/>
          </a:p>
        </p:txBody>
      </p:sp>
      <p:sp>
        <p:nvSpPr>
          <p:cNvPr id="4" name="Slide Number Placeholder 3"/>
          <p:cNvSpPr>
            <a:spLocks noGrp="1"/>
          </p:cNvSpPr>
          <p:nvPr>
            <p:ph type="sldNum" sz="quarter" idx="10"/>
          </p:nvPr>
        </p:nvSpPr>
        <p:spPr/>
        <p:txBody>
          <a:bodyPr/>
          <a:lstStyle/>
          <a:p>
            <a:fld id="{3425B4ED-55D4-487F-A3D5-60AE2E159FB6}" type="slidenum">
              <a:rPr lang="en-GB" smtClean="0"/>
              <a:t>4</a:t>
            </a:fld>
            <a:endParaRPr lang="en-GB" dirty="0"/>
          </a:p>
        </p:txBody>
      </p:sp>
    </p:spTree>
    <p:extLst>
      <p:ext uri="{BB962C8B-B14F-4D97-AF65-F5344CB8AC3E}">
        <p14:creationId xmlns:p14="http://schemas.microsoft.com/office/powerpoint/2010/main" val="410550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Four worrying trends:</a:t>
            </a:r>
          </a:p>
          <a:p>
            <a:r>
              <a:rPr lang="en-US" dirty="0" smtClean="0"/>
              <a:t>•By 2019, employment shortfall was 1.5m, or about 60% of the target. Will be much lower from 2020.</a:t>
            </a:r>
          </a:p>
          <a:p>
            <a:r>
              <a:rPr lang="en-US" dirty="0" smtClean="0"/>
              <a:t>•Falling employment in manufacturing–2010-2019 -313,000 jobs lost.</a:t>
            </a:r>
          </a:p>
          <a:p>
            <a:r>
              <a:rPr lang="en-US" dirty="0" smtClean="0"/>
              <a:t>•Share of small firms in total employment fell from 64% to 55% between 2008 and 2015. Absolute numbers hardly grew.</a:t>
            </a:r>
          </a:p>
          <a:p>
            <a:r>
              <a:rPr lang="en-US" dirty="0" smtClean="0"/>
              <a:t>•Youth employment stagnated.</a:t>
            </a:r>
          </a:p>
          <a:p>
            <a:endParaRPr lang="en-US" dirty="0" smtClean="0"/>
          </a:p>
          <a:p>
            <a:r>
              <a:rPr lang="en-US" b="1" dirty="0" smtClean="0"/>
              <a:t>Trends of unemployment since 2012 has been upward.</a:t>
            </a:r>
          </a:p>
          <a:p>
            <a:r>
              <a:rPr lang="en-US" dirty="0" smtClean="0"/>
              <a:t>•The original target of full employment by 2030 can no longer be achieved.</a:t>
            </a:r>
          </a:p>
          <a:p>
            <a:r>
              <a:rPr lang="en-US" dirty="0" smtClean="0"/>
              <a:t>•Vulnerable and informal workers need social protection</a:t>
            </a:r>
          </a:p>
          <a:p>
            <a:r>
              <a:rPr lang="en-US" dirty="0" smtClean="0"/>
              <a:t>•Covid will make it even harder, given that the jobless rate is 32.5%.</a:t>
            </a:r>
          </a:p>
          <a:p>
            <a:r>
              <a:rPr lang="en-US" dirty="0" smtClean="0"/>
              <a:t>•It is still imperative to commit to full employment as the top priority even if the timing changes.</a:t>
            </a:r>
            <a:endParaRPr lang="en-GB" dirty="0"/>
          </a:p>
        </p:txBody>
      </p:sp>
      <p:sp>
        <p:nvSpPr>
          <p:cNvPr id="4" name="Slide Number Placeholder 3"/>
          <p:cNvSpPr>
            <a:spLocks noGrp="1"/>
          </p:cNvSpPr>
          <p:nvPr>
            <p:ph type="sldNum" sz="quarter" idx="10"/>
          </p:nvPr>
        </p:nvSpPr>
        <p:spPr/>
        <p:txBody>
          <a:bodyPr/>
          <a:lstStyle/>
          <a:p>
            <a:fld id="{3425B4ED-55D4-487F-A3D5-60AE2E159FB6}" type="slidenum">
              <a:rPr lang="en-GB" smtClean="0"/>
              <a:t>5</a:t>
            </a:fld>
            <a:endParaRPr lang="en-GB" dirty="0"/>
          </a:p>
        </p:txBody>
      </p:sp>
    </p:spTree>
    <p:extLst>
      <p:ext uri="{BB962C8B-B14F-4D97-AF65-F5344CB8AC3E}">
        <p14:creationId xmlns:p14="http://schemas.microsoft.com/office/powerpoint/2010/main" val="972057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25B4ED-55D4-487F-A3D5-60AE2E159FB6}" type="slidenum">
              <a:rPr lang="en-GB" smtClean="0"/>
              <a:t>6</a:t>
            </a:fld>
            <a:endParaRPr lang="en-GB" dirty="0"/>
          </a:p>
        </p:txBody>
      </p:sp>
    </p:spTree>
    <p:extLst>
      <p:ext uri="{BB962C8B-B14F-4D97-AF65-F5344CB8AC3E}">
        <p14:creationId xmlns:p14="http://schemas.microsoft.com/office/powerpoint/2010/main" val="593782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Economic Reconstruction</a:t>
            </a:r>
            <a:r>
              <a:rPr lang="en-US" baseline="0" dirty="0" smtClean="0"/>
              <a:t> and Recovery Plan </a:t>
            </a:r>
            <a:endParaRPr lang="en-GB" dirty="0"/>
          </a:p>
        </p:txBody>
      </p:sp>
      <p:sp>
        <p:nvSpPr>
          <p:cNvPr id="4" name="Slide Number Placeholder 3"/>
          <p:cNvSpPr>
            <a:spLocks noGrp="1"/>
          </p:cNvSpPr>
          <p:nvPr>
            <p:ph type="sldNum" sz="quarter" idx="10"/>
          </p:nvPr>
        </p:nvSpPr>
        <p:spPr/>
        <p:txBody>
          <a:bodyPr/>
          <a:lstStyle/>
          <a:p>
            <a:fld id="{3425B4ED-55D4-487F-A3D5-60AE2E159FB6}" type="slidenum">
              <a:rPr lang="en-GB" smtClean="0"/>
              <a:t>7</a:t>
            </a:fld>
            <a:endParaRPr lang="en-GB" dirty="0"/>
          </a:p>
        </p:txBody>
      </p:sp>
    </p:spTree>
    <p:extLst>
      <p:ext uri="{BB962C8B-B14F-4D97-AF65-F5344CB8AC3E}">
        <p14:creationId xmlns:p14="http://schemas.microsoft.com/office/powerpoint/2010/main" val="2270344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25B4ED-55D4-487F-A3D5-60AE2E159FB6}" type="slidenum">
              <a:rPr lang="en-GB" smtClean="0"/>
              <a:t>8</a:t>
            </a:fld>
            <a:endParaRPr lang="en-GB" dirty="0"/>
          </a:p>
        </p:txBody>
      </p:sp>
    </p:spTree>
    <p:extLst>
      <p:ext uri="{BB962C8B-B14F-4D97-AF65-F5344CB8AC3E}">
        <p14:creationId xmlns:p14="http://schemas.microsoft.com/office/powerpoint/2010/main" val="3008397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25B4ED-55D4-487F-A3D5-60AE2E159FB6}" type="slidenum">
              <a:rPr lang="en-GB" smtClean="0"/>
              <a:t>9</a:t>
            </a:fld>
            <a:endParaRPr lang="en-GB" dirty="0"/>
          </a:p>
        </p:txBody>
      </p:sp>
    </p:spTree>
    <p:extLst>
      <p:ext uri="{BB962C8B-B14F-4D97-AF65-F5344CB8AC3E}">
        <p14:creationId xmlns:p14="http://schemas.microsoft.com/office/powerpoint/2010/main" val="2890221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425B4ED-55D4-487F-A3D5-60AE2E159FB6}" type="slidenum">
              <a:rPr lang="en-GB" smtClean="0"/>
              <a:t>10</a:t>
            </a:fld>
            <a:endParaRPr lang="en-GB" dirty="0"/>
          </a:p>
        </p:txBody>
      </p:sp>
    </p:spTree>
    <p:extLst>
      <p:ext uri="{BB962C8B-B14F-4D97-AF65-F5344CB8AC3E}">
        <p14:creationId xmlns:p14="http://schemas.microsoft.com/office/powerpoint/2010/main" val="1591083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B9F04CF-8572-47E6-8F01-B7DB9703A8AC}" type="datetime1">
              <a:rPr lang="en-US" smtClean="0"/>
              <a:t>11/29/2021</a:t>
            </a:fld>
            <a:endParaRPr lang="en-GB" dirty="0"/>
          </a:p>
        </p:txBody>
      </p:sp>
      <p:sp>
        <p:nvSpPr>
          <p:cNvPr id="6" name="Slide Number Placeholder 5"/>
          <p:cNvSpPr>
            <a:spLocks noGrp="1"/>
          </p:cNvSpPr>
          <p:nvPr>
            <p:ph type="sldNum" sz="quarter" idx="12"/>
          </p:nvPr>
        </p:nvSpPr>
        <p:spPr/>
        <p:txBody>
          <a:bodyPr/>
          <a:lstStyle/>
          <a:p>
            <a:fld id="{65835BCF-EE00-4FA3-BB81-81A37714F2E2}" type="slidenum">
              <a:rPr lang="en-GB" smtClean="0"/>
              <a:t>‹#›</a:t>
            </a:fld>
            <a:endParaRPr lang="en-GB" dirty="0"/>
          </a:p>
        </p:txBody>
      </p:sp>
    </p:spTree>
    <p:extLst>
      <p:ext uri="{BB962C8B-B14F-4D97-AF65-F5344CB8AC3E}">
        <p14:creationId xmlns:p14="http://schemas.microsoft.com/office/powerpoint/2010/main" val="3039198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ADD12E7-1718-4AE6-8907-A62A9D3F842A}" type="datetime1">
              <a:rPr lang="en-US" smtClean="0"/>
              <a:t>11/29/2021</a:t>
            </a:fld>
            <a:endParaRPr lang="en-GB" dirty="0"/>
          </a:p>
        </p:txBody>
      </p:sp>
      <p:sp>
        <p:nvSpPr>
          <p:cNvPr id="6" name="Slide Number Placeholder 5"/>
          <p:cNvSpPr>
            <a:spLocks noGrp="1"/>
          </p:cNvSpPr>
          <p:nvPr>
            <p:ph type="sldNum" sz="quarter" idx="12"/>
          </p:nvPr>
        </p:nvSpPr>
        <p:spPr>
          <a:xfrm>
            <a:off x="4724400" y="6356350"/>
            <a:ext cx="2743200" cy="365125"/>
          </a:xfrm>
        </p:spPr>
        <p:txBody>
          <a:bodyPr/>
          <a:lstStyle>
            <a:lvl1pPr algn="ctr">
              <a:defRPr/>
            </a:lvl1pPr>
          </a:lstStyle>
          <a:p>
            <a:fld id="{65835BCF-EE00-4FA3-BB81-81A37714F2E2}" type="slidenum">
              <a:rPr lang="en-GB" smtClean="0"/>
              <a:pPr/>
              <a:t>‹#›</a:t>
            </a:fld>
            <a:endParaRPr lang="en-GB" dirty="0"/>
          </a:p>
        </p:txBody>
      </p:sp>
    </p:spTree>
    <p:extLst>
      <p:ext uri="{BB962C8B-B14F-4D97-AF65-F5344CB8AC3E}">
        <p14:creationId xmlns:p14="http://schemas.microsoft.com/office/powerpoint/2010/main" val="2310321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721778-6AD7-4617-BDFD-AEA22945C8CB}" type="datetime1">
              <a:rPr lang="en-US" smtClean="0"/>
              <a:t>11/29/2021</a:t>
            </a:fld>
            <a:endParaRPr lang="en-GB" dirty="0"/>
          </a:p>
        </p:txBody>
      </p:sp>
      <p:sp>
        <p:nvSpPr>
          <p:cNvPr id="6" name="Slide Number Placeholder 5"/>
          <p:cNvSpPr>
            <a:spLocks noGrp="1"/>
          </p:cNvSpPr>
          <p:nvPr>
            <p:ph type="sldNum" sz="quarter" idx="12"/>
          </p:nvPr>
        </p:nvSpPr>
        <p:spPr/>
        <p:txBody>
          <a:bodyPr/>
          <a:lstStyle/>
          <a:p>
            <a:fld id="{65835BCF-EE00-4FA3-BB81-81A37714F2E2}" type="slidenum">
              <a:rPr lang="en-GB" smtClean="0"/>
              <a:t>‹#›</a:t>
            </a:fld>
            <a:endParaRPr lang="en-GB" dirty="0"/>
          </a:p>
        </p:txBody>
      </p:sp>
    </p:spTree>
    <p:extLst>
      <p:ext uri="{BB962C8B-B14F-4D97-AF65-F5344CB8AC3E}">
        <p14:creationId xmlns:p14="http://schemas.microsoft.com/office/powerpoint/2010/main" val="670156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9556D31-3CB3-48C7-BEE8-27154D886154}" type="datetime1">
              <a:rPr lang="en-US" smtClean="0"/>
              <a:t>11/29/2021</a:t>
            </a:fld>
            <a:endParaRPr lang="en-GB" dirty="0"/>
          </a:p>
        </p:txBody>
      </p:sp>
      <p:sp>
        <p:nvSpPr>
          <p:cNvPr id="7" name="Slide Number Placeholder 6"/>
          <p:cNvSpPr>
            <a:spLocks noGrp="1"/>
          </p:cNvSpPr>
          <p:nvPr>
            <p:ph type="sldNum" sz="quarter" idx="12"/>
          </p:nvPr>
        </p:nvSpPr>
        <p:spPr/>
        <p:txBody>
          <a:bodyPr/>
          <a:lstStyle/>
          <a:p>
            <a:fld id="{65835BCF-EE00-4FA3-BB81-81A37714F2E2}" type="slidenum">
              <a:rPr lang="en-GB" smtClean="0"/>
              <a:t>‹#›</a:t>
            </a:fld>
            <a:endParaRPr lang="en-GB" dirty="0"/>
          </a:p>
        </p:txBody>
      </p:sp>
    </p:spTree>
    <p:extLst>
      <p:ext uri="{BB962C8B-B14F-4D97-AF65-F5344CB8AC3E}">
        <p14:creationId xmlns:p14="http://schemas.microsoft.com/office/powerpoint/2010/main" val="4148119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470C20F-F64D-4A72-8CF9-20C04D1D391D}" type="datetime1">
              <a:rPr lang="en-US" smtClean="0"/>
              <a:t>11/29/2021</a:t>
            </a:fld>
            <a:endParaRPr lang="en-GB" dirty="0"/>
          </a:p>
        </p:txBody>
      </p:sp>
      <p:sp>
        <p:nvSpPr>
          <p:cNvPr id="9" name="Slide Number Placeholder 8"/>
          <p:cNvSpPr>
            <a:spLocks noGrp="1"/>
          </p:cNvSpPr>
          <p:nvPr>
            <p:ph type="sldNum" sz="quarter" idx="12"/>
          </p:nvPr>
        </p:nvSpPr>
        <p:spPr/>
        <p:txBody>
          <a:bodyPr/>
          <a:lstStyle/>
          <a:p>
            <a:fld id="{65835BCF-EE00-4FA3-BB81-81A37714F2E2}" type="slidenum">
              <a:rPr lang="en-GB" smtClean="0"/>
              <a:t>‹#›</a:t>
            </a:fld>
            <a:endParaRPr lang="en-GB" dirty="0"/>
          </a:p>
        </p:txBody>
      </p:sp>
    </p:spTree>
    <p:extLst>
      <p:ext uri="{BB962C8B-B14F-4D97-AF65-F5344CB8AC3E}">
        <p14:creationId xmlns:p14="http://schemas.microsoft.com/office/powerpoint/2010/main" val="645044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6A3B466-EE99-4DD6-B295-7BC969F1AACE}" type="datetime1">
              <a:rPr lang="en-US" smtClean="0"/>
              <a:t>11/29/2021</a:t>
            </a:fld>
            <a:endParaRPr lang="en-GB" dirty="0"/>
          </a:p>
        </p:txBody>
      </p:sp>
      <p:sp>
        <p:nvSpPr>
          <p:cNvPr id="5" name="Slide Number Placeholder 4"/>
          <p:cNvSpPr>
            <a:spLocks noGrp="1"/>
          </p:cNvSpPr>
          <p:nvPr>
            <p:ph type="sldNum" sz="quarter" idx="12"/>
          </p:nvPr>
        </p:nvSpPr>
        <p:spPr/>
        <p:txBody>
          <a:bodyPr/>
          <a:lstStyle/>
          <a:p>
            <a:fld id="{65835BCF-EE00-4FA3-BB81-81A37714F2E2}" type="slidenum">
              <a:rPr lang="en-GB" smtClean="0"/>
              <a:t>‹#›</a:t>
            </a:fld>
            <a:endParaRPr lang="en-GB" dirty="0"/>
          </a:p>
        </p:txBody>
      </p:sp>
    </p:spTree>
    <p:extLst>
      <p:ext uri="{BB962C8B-B14F-4D97-AF65-F5344CB8AC3E}">
        <p14:creationId xmlns:p14="http://schemas.microsoft.com/office/powerpoint/2010/main" val="777653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641A86-6423-4762-A21D-46D79936D593}" type="datetime1">
              <a:rPr lang="en-US" smtClean="0"/>
              <a:t>11/29/2021</a:t>
            </a:fld>
            <a:endParaRPr lang="en-GB" dirty="0"/>
          </a:p>
        </p:txBody>
      </p:sp>
      <p:sp>
        <p:nvSpPr>
          <p:cNvPr id="4" name="Slide Number Placeholder 3"/>
          <p:cNvSpPr>
            <a:spLocks noGrp="1"/>
          </p:cNvSpPr>
          <p:nvPr>
            <p:ph type="sldNum" sz="quarter" idx="12"/>
          </p:nvPr>
        </p:nvSpPr>
        <p:spPr/>
        <p:txBody>
          <a:bodyPr/>
          <a:lstStyle/>
          <a:p>
            <a:fld id="{65835BCF-EE00-4FA3-BB81-81A37714F2E2}" type="slidenum">
              <a:rPr lang="en-GB" smtClean="0"/>
              <a:t>‹#›</a:t>
            </a:fld>
            <a:endParaRPr lang="en-GB" dirty="0"/>
          </a:p>
        </p:txBody>
      </p:sp>
    </p:spTree>
    <p:extLst>
      <p:ext uri="{BB962C8B-B14F-4D97-AF65-F5344CB8AC3E}">
        <p14:creationId xmlns:p14="http://schemas.microsoft.com/office/powerpoint/2010/main" val="1224778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722EC1FB-6BE6-4F7B-BAFE-F40DBBA1EC54}"/>
              </a:ext>
            </a:extLst>
          </p:cNvPr>
          <p:cNvSpPr>
            <a:spLocks noGrp="1"/>
          </p:cNvSpPr>
          <p:nvPr>
            <p:ph type="title" hasCustomPrompt="1"/>
          </p:nvPr>
        </p:nvSpPr>
        <p:spPr>
          <a:xfrm>
            <a:off x="340357" y="276227"/>
            <a:ext cx="11516675" cy="606425"/>
          </a:xfrm>
        </p:spPr>
        <p:txBody>
          <a:bodyPr lIns="0" tIns="0" rIns="0" bIns="0" anchor="t">
            <a:normAutofit/>
          </a:bodyPr>
          <a:lstStyle>
            <a:lvl1pPr algn="ctr">
              <a:defRPr sz="3200" b="1">
                <a:solidFill>
                  <a:schemeClr val="tx2"/>
                </a:solidFill>
                <a:latin typeface="+mj-lt"/>
              </a:defRPr>
            </a:lvl1pPr>
          </a:lstStyle>
          <a:p>
            <a:r>
              <a:rPr lang="en-US" dirty="0"/>
              <a:t>CLICK TO EDIT MASTER TITLE STYLE</a:t>
            </a:r>
          </a:p>
        </p:txBody>
      </p:sp>
      <p:sp>
        <p:nvSpPr>
          <p:cNvPr id="11" name="Slide Number Placeholder 5">
            <a:extLst>
              <a:ext uri="{FF2B5EF4-FFF2-40B4-BE49-F238E27FC236}">
                <a16:creationId xmlns:a16="http://schemas.microsoft.com/office/drawing/2014/main" xmlns="" id="{AF5A6E65-A906-4BFE-9762-8FF6165F56B0}"/>
              </a:ext>
            </a:extLst>
          </p:cNvPr>
          <p:cNvSpPr>
            <a:spLocks noGrp="1"/>
          </p:cNvSpPr>
          <p:nvPr>
            <p:ph type="sldNum" sz="quarter" idx="4"/>
          </p:nvPr>
        </p:nvSpPr>
        <p:spPr>
          <a:xfrm>
            <a:off x="4727094" y="6461127"/>
            <a:ext cx="2743200" cy="365125"/>
          </a:xfrm>
          <a:prstGeom prst="rect">
            <a:avLst/>
          </a:prstGeom>
        </p:spPr>
        <p:txBody>
          <a:bodyPr vert="horz" lIns="91440" tIns="45720" rIns="91440" bIns="45720" rtlCol="0" anchor="ctr"/>
          <a:lstStyle>
            <a:lvl1pPr algn="ctr">
              <a:defRPr sz="1400" b="1">
                <a:solidFill>
                  <a:schemeClr val="tx1">
                    <a:tint val="75000"/>
                  </a:schemeClr>
                </a:solidFill>
                <a:latin typeface="Century Gothic" panose="020B0502020202020204" pitchFamily="34" charset="0"/>
              </a:defRPr>
            </a:lvl1pPr>
          </a:lstStyle>
          <a:p>
            <a:fld id="{EBAE49C8-2CD0-4566-BAB7-EA17C82E53C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32022848"/>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flip="none" rotWithShape="1">
          <a:gsLst>
            <a:gs pos="0">
              <a:schemeClr val="bg1"/>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136863-F260-4045-894C-01FF1C4ECEA3}"/>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 xmlns:a16="http://schemas.microsoft.com/office/drawing/2014/main" id="{A7FAA0D6-549B-4DDA-AD88-BD96F6F437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8" name="Slide Number Placeholder 5">
            <a:extLst>
              <a:ext uri="{FF2B5EF4-FFF2-40B4-BE49-F238E27FC236}">
                <a16:creationId xmlns:a16="http://schemas.microsoft.com/office/drawing/2014/main" xmlns="" id="{AF5A6E65-A906-4BFE-9762-8FF6165F56B0}"/>
              </a:ext>
            </a:extLst>
          </p:cNvPr>
          <p:cNvSpPr>
            <a:spLocks noGrp="1"/>
          </p:cNvSpPr>
          <p:nvPr>
            <p:ph type="sldNum" sz="quarter" idx="4"/>
          </p:nvPr>
        </p:nvSpPr>
        <p:spPr>
          <a:xfrm>
            <a:off x="4727094" y="6461127"/>
            <a:ext cx="2743200" cy="365125"/>
          </a:xfrm>
          <a:prstGeom prst="rect">
            <a:avLst/>
          </a:prstGeom>
        </p:spPr>
        <p:txBody>
          <a:bodyPr vert="horz" lIns="91440" tIns="45720" rIns="91440" bIns="45720" rtlCol="0" anchor="ctr"/>
          <a:lstStyle>
            <a:lvl1pPr algn="ctr">
              <a:defRPr sz="1400" b="1">
                <a:solidFill>
                  <a:schemeClr val="tx1">
                    <a:tint val="75000"/>
                  </a:schemeClr>
                </a:solidFill>
                <a:latin typeface="Century Gothic" panose="020B0502020202020204" pitchFamily="34" charset="0"/>
              </a:defRPr>
            </a:lvl1pPr>
          </a:lstStyle>
          <a:p>
            <a:fld id="{EBAE49C8-2CD0-4566-BAB7-EA17C82E53C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5844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25AE28-5707-4588-A618-E0B0571EF0B5}" type="datetime1">
              <a:rPr lang="en-US" smtClean="0"/>
              <a:t>11/29/2021</a:t>
            </a:fld>
            <a:endParaRPr lang="en-GB" dirty="0"/>
          </a:p>
        </p:txBody>
      </p:sp>
      <p:sp>
        <p:nvSpPr>
          <p:cNvPr id="6" name="Slide Number Placeholder 5"/>
          <p:cNvSpPr>
            <a:spLocks noGrp="1"/>
          </p:cNvSpPr>
          <p:nvPr>
            <p:ph type="sldNum" sz="quarter" idx="4"/>
          </p:nvPr>
        </p:nvSpPr>
        <p:spPr>
          <a:xfrm>
            <a:off x="4724400" y="6464300"/>
            <a:ext cx="2743200" cy="365125"/>
          </a:xfrm>
          <a:prstGeom prst="rect">
            <a:avLst/>
          </a:prstGeom>
        </p:spPr>
        <p:txBody>
          <a:bodyPr vert="horz" lIns="91440" tIns="45720" rIns="91440" bIns="45720" rtlCol="0" anchor="ctr"/>
          <a:lstStyle>
            <a:lvl1pPr algn="ctr">
              <a:defRPr sz="1400" b="1">
                <a:solidFill>
                  <a:schemeClr val="tx1">
                    <a:tint val="75000"/>
                  </a:schemeClr>
                </a:solidFill>
                <a:latin typeface="Century Gothic" panose="020B0502020202020204" pitchFamily="34" charset="0"/>
              </a:defRPr>
            </a:lvl1pPr>
          </a:lstStyle>
          <a:p>
            <a:fld id="{65835BCF-EE00-4FA3-BB81-81A37714F2E2}" type="slidenum">
              <a:rPr lang="en-GB" smtClean="0"/>
              <a:pPr/>
              <a:t>‹#›</a:t>
            </a:fld>
            <a:endParaRPr lang="en-GB" dirty="0"/>
          </a:p>
        </p:txBody>
      </p:sp>
    </p:spTree>
    <p:extLst>
      <p:ext uri="{BB962C8B-B14F-4D97-AF65-F5344CB8AC3E}">
        <p14:creationId xmlns:p14="http://schemas.microsoft.com/office/powerpoint/2010/main" val="32165224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50972364-F5CC-45D7-BC9A-640B5A921F5F}"/>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DFF059BD-5C77-4C39-9DE9-799BEC3C68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64C21C4-ADD0-4637-8155-B7FDB46ABAF4}"/>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BD5479-3677-4D1F-A6DF-E06C0DE8A10D}" type="datetime1">
              <a:rPr lang="en-US" smtClean="0">
                <a:solidFill>
                  <a:prstClr val="black">
                    <a:tint val="75000"/>
                  </a:prstClr>
                </a:solidFill>
              </a:rPr>
              <a:t>11/29/2021</a:t>
            </a:fld>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xmlns="" id="{AF5A6E65-A906-4BFE-9762-8FF6165F56B0}"/>
              </a:ext>
            </a:extLst>
          </p:cNvPr>
          <p:cNvSpPr>
            <a:spLocks noGrp="1"/>
          </p:cNvSpPr>
          <p:nvPr>
            <p:ph type="sldNum" sz="quarter" idx="4"/>
          </p:nvPr>
        </p:nvSpPr>
        <p:spPr>
          <a:xfrm>
            <a:off x="4724400" y="6356352"/>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EBAE49C8-2CD0-4566-BAB7-EA17C82E53C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18013446"/>
      </p:ext>
    </p:extLst>
  </p:cSld>
  <p:clrMap bg1="lt1" tx1="dk1" bg2="lt2" tx2="dk2" accent1="accent1" accent2="accent2" accent3="accent3" accent4="accent4" accent5="accent5" accent6="accent6" hlink="hlink" folHlink="folHlink"/>
  <p:sldLayoutIdLst>
    <p:sldLayoutId id="2147483667"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9F4E529E-26C8-4E28-B8E7-973D9518EF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 xmlns:a16="http://schemas.microsoft.com/office/drawing/2014/main" id="{E54FAFDD-5220-4A0A-85FD-A5928CB8EA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 xmlns:a16="http://schemas.microsoft.com/office/drawing/2014/main" id="{30EE97A4-2F39-4AFF-AB6F-09F127759E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ID" dirty="0">
              <a:solidFill>
                <a:prstClr val="black">
                  <a:tint val="75000"/>
                </a:prstClr>
              </a:solidFill>
            </a:endParaRPr>
          </a:p>
        </p:txBody>
      </p:sp>
      <p:sp>
        <p:nvSpPr>
          <p:cNvPr id="5" name="Footer Placeholder 4">
            <a:extLst>
              <a:ext uri="{FF2B5EF4-FFF2-40B4-BE49-F238E27FC236}">
                <a16:creationId xmlns="" xmlns:a16="http://schemas.microsoft.com/office/drawing/2014/main" id="{78037B61-BBAF-4184-B154-8F598BA8C2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dirty="0">
              <a:solidFill>
                <a:prstClr val="black">
                  <a:tint val="75000"/>
                </a:prstClr>
              </a:solidFill>
            </a:endParaRPr>
          </a:p>
        </p:txBody>
      </p:sp>
      <p:sp>
        <p:nvSpPr>
          <p:cNvPr id="6" name="Slide Number Placeholder 5">
            <a:extLst>
              <a:ext uri="{FF2B5EF4-FFF2-40B4-BE49-F238E27FC236}">
                <a16:creationId xmlns="" xmlns:a16="http://schemas.microsoft.com/office/drawing/2014/main" id="{985C626E-C0F8-41DB-BEE9-DD08D1CBC3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AC5FCB-6B74-432D-892B-943DF54F3523}" type="slidenum">
              <a:rPr lang="en-ID" smtClean="0">
                <a:solidFill>
                  <a:prstClr val="black">
                    <a:tint val="75000"/>
                  </a:prstClr>
                </a:solidFill>
              </a:rPr>
              <a:pPr/>
              <a:t>‹#›</a:t>
            </a:fld>
            <a:endParaRPr lang="en-ID" dirty="0">
              <a:solidFill>
                <a:prstClr val="black">
                  <a:tint val="75000"/>
                </a:prstClr>
              </a:solidFill>
            </a:endParaRPr>
          </a:p>
        </p:txBody>
      </p:sp>
    </p:spTree>
    <p:extLst>
      <p:ext uri="{BB962C8B-B14F-4D97-AF65-F5344CB8AC3E}">
        <p14:creationId xmlns:p14="http://schemas.microsoft.com/office/powerpoint/2010/main" val="3523273522"/>
      </p:ext>
    </p:extLst>
  </p:cSld>
  <p:clrMap bg1="lt1" tx1="dk1" bg2="lt2" tx2="dk2" accent1="accent1" accent2="accent2" accent3="accent3" accent4="accent4" accent5="accent5" accent6="accent6" hlink="hlink" folHlink="folHlink"/>
  <p:sldLayoutIdLst>
    <p:sldLayoutId id="214748367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12675"/>
          <a:stretch/>
        </p:blipFill>
        <p:spPr>
          <a:xfrm>
            <a:off x="0" y="0"/>
            <a:ext cx="12192000" cy="6934201"/>
          </a:xfrm>
          <a:prstGeom prst="rect">
            <a:avLst/>
          </a:prstGeom>
        </p:spPr>
      </p:pic>
      <p:sp>
        <p:nvSpPr>
          <p:cNvPr id="3" name="Rectangle 2"/>
          <p:cNvSpPr/>
          <p:nvPr/>
        </p:nvSpPr>
        <p:spPr>
          <a:xfrm>
            <a:off x="0" y="0"/>
            <a:ext cx="12192000" cy="6934201"/>
          </a:xfrm>
          <a:prstGeom prst="rect">
            <a:avLst/>
          </a:prstGeom>
          <a:gradFill>
            <a:gsLst>
              <a:gs pos="0">
                <a:schemeClr val="tx2">
                  <a:alpha val="94000"/>
                </a:schemeClr>
              </a:gs>
              <a:gs pos="100000">
                <a:srgbClr val="00B0F0">
                  <a:alpha val="62000"/>
                </a:srgb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7"/>
          <p:cNvSpPr/>
          <p:nvPr/>
        </p:nvSpPr>
        <p:spPr>
          <a:xfrm flipH="1">
            <a:off x="5257800" y="88900"/>
            <a:ext cx="6934200" cy="6845301"/>
          </a:xfrm>
          <a:custGeom>
            <a:avLst/>
            <a:gdLst>
              <a:gd name="connsiteX0" fmla="*/ 6096000 w 8026400"/>
              <a:gd name="connsiteY0" fmla="*/ 0 h 6934201"/>
              <a:gd name="connsiteX1" fmla="*/ 0 w 8026400"/>
              <a:gd name="connsiteY1" fmla="*/ 0 h 6934201"/>
              <a:gd name="connsiteX2" fmla="*/ 0 w 8026400"/>
              <a:gd name="connsiteY2" fmla="*/ 6934201 h 6934201"/>
              <a:gd name="connsiteX3" fmla="*/ 6096000 w 8026400"/>
              <a:gd name="connsiteY3" fmla="*/ 6934201 h 6934201"/>
              <a:gd name="connsiteX4" fmla="*/ 8026400 w 8026400"/>
              <a:gd name="connsiteY4" fmla="*/ 6934201 h 6934201"/>
              <a:gd name="connsiteX5" fmla="*/ 6096000 w 8026400"/>
              <a:gd name="connsiteY5" fmla="*/ 38101 h 693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26400" h="6934201">
                <a:moveTo>
                  <a:pt x="6096000" y="0"/>
                </a:moveTo>
                <a:lnTo>
                  <a:pt x="0" y="0"/>
                </a:lnTo>
                <a:lnTo>
                  <a:pt x="0" y="6934201"/>
                </a:lnTo>
                <a:lnTo>
                  <a:pt x="6096000" y="6934201"/>
                </a:lnTo>
                <a:lnTo>
                  <a:pt x="8026400" y="6934201"/>
                </a:lnTo>
                <a:lnTo>
                  <a:pt x="6096000" y="3810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Parallelogram 4"/>
          <p:cNvSpPr/>
          <p:nvPr/>
        </p:nvSpPr>
        <p:spPr>
          <a:xfrm>
            <a:off x="3044314" y="-1"/>
            <a:ext cx="8775700" cy="6934201"/>
          </a:xfrm>
          <a:prstGeom prst="parallelogram">
            <a:avLst>
              <a:gd name="adj" fmla="val 88961"/>
            </a:avLst>
          </a:prstGeom>
          <a:solidFill>
            <a:srgbClr val="00668A"/>
          </a:solidFill>
          <a:ln>
            <a:noFill/>
          </a:ln>
          <a:effectLst>
            <a:outerShdw blurRad="381000" dist="38100" sx="102000" sy="102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Parallelogram 3"/>
          <p:cNvSpPr/>
          <p:nvPr/>
        </p:nvSpPr>
        <p:spPr>
          <a:xfrm>
            <a:off x="488748" y="0"/>
            <a:ext cx="8722800" cy="6934201"/>
          </a:xfrm>
          <a:prstGeom prst="parallelogram">
            <a:avLst>
              <a:gd name="adj" fmla="val 88961"/>
            </a:avLst>
          </a:prstGeom>
          <a:solidFill>
            <a:srgbClr val="0099CC"/>
          </a:solidFill>
          <a:ln>
            <a:noFill/>
          </a:ln>
          <a:effectLst>
            <a:outerShdw blurRad="381000" dist="38100" sx="102000" sy="102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Freeform 10"/>
          <p:cNvSpPr/>
          <p:nvPr/>
        </p:nvSpPr>
        <p:spPr>
          <a:xfrm>
            <a:off x="26651" y="1485900"/>
            <a:ext cx="6189594" cy="1584000"/>
          </a:xfrm>
          <a:custGeom>
            <a:avLst/>
            <a:gdLst>
              <a:gd name="connsiteX0" fmla="*/ 0 w 5156402"/>
              <a:gd name="connsiteY0" fmla="*/ 0 h 1612900"/>
              <a:gd name="connsiteX1" fmla="*/ 5156402 w 5156402"/>
              <a:gd name="connsiteY1" fmla="*/ 0 h 1612900"/>
              <a:gd name="connsiteX2" fmla="*/ 3721550 w 5156402"/>
              <a:gd name="connsiteY2" fmla="*/ 1612900 h 1612900"/>
              <a:gd name="connsiteX3" fmla="*/ 0 w 5156402"/>
              <a:gd name="connsiteY3" fmla="*/ 1612900 h 1612900"/>
              <a:gd name="connsiteX0" fmla="*/ 0 w 4979399"/>
              <a:gd name="connsiteY0" fmla="*/ 0 h 1612900"/>
              <a:gd name="connsiteX1" fmla="*/ 4979399 w 4979399"/>
              <a:gd name="connsiteY1" fmla="*/ 12932 h 1612900"/>
              <a:gd name="connsiteX2" fmla="*/ 3721550 w 4979399"/>
              <a:gd name="connsiteY2" fmla="*/ 1612900 h 1612900"/>
              <a:gd name="connsiteX3" fmla="*/ 0 w 4979399"/>
              <a:gd name="connsiteY3" fmla="*/ 1612900 h 1612900"/>
              <a:gd name="connsiteX4" fmla="*/ 0 w 4979399"/>
              <a:gd name="connsiteY4" fmla="*/ 0 h 1612900"/>
              <a:gd name="connsiteX0" fmla="*/ 0 w 4920398"/>
              <a:gd name="connsiteY0" fmla="*/ 0 h 1612900"/>
              <a:gd name="connsiteX1" fmla="*/ 4920398 w 4920398"/>
              <a:gd name="connsiteY1" fmla="*/ 38795 h 1612900"/>
              <a:gd name="connsiteX2" fmla="*/ 3721550 w 4920398"/>
              <a:gd name="connsiteY2" fmla="*/ 1612900 h 1612900"/>
              <a:gd name="connsiteX3" fmla="*/ 0 w 4920398"/>
              <a:gd name="connsiteY3" fmla="*/ 1612900 h 1612900"/>
              <a:gd name="connsiteX4" fmla="*/ 0 w 4920398"/>
              <a:gd name="connsiteY4" fmla="*/ 0 h 1612900"/>
              <a:gd name="connsiteX0" fmla="*/ 0 w 4822063"/>
              <a:gd name="connsiteY0" fmla="*/ 0 h 1612900"/>
              <a:gd name="connsiteX1" fmla="*/ 4822063 w 4822063"/>
              <a:gd name="connsiteY1" fmla="*/ 51727 h 1612900"/>
              <a:gd name="connsiteX2" fmla="*/ 3721550 w 4822063"/>
              <a:gd name="connsiteY2" fmla="*/ 1612900 h 1612900"/>
              <a:gd name="connsiteX3" fmla="*/ 0 w 4822063"/>
              <a:gd name="connsiteY3" fmla="*/ 1612900 h 1612900"/>
              <a:gd name="connsiteX4" fmla="*/ 0 w 4822063"/>
              <a:gd name="connsiteY4" fmla="*/ 0 h 1612900"/>
              <a:gd name="connsiteX0" fmla="*/ 0 w 4792562"/>
              <a:gd name="connsiteY0" fmla="*/ 0 h 1612900"/>
              <a:gd name="connsiteX1" fmla="*/ 4792562 w 4792562"/>
              <a:gd name="connsiteY1" fmla="*/ 77590 h 1612900"/>
              <a:gd name="connsiteX2" fmla="*/ 3721550 w 4792562"/>
              <a:gd name="connsiteY2" fmla="*/ 1612900 h 1612900"/>
              <a:gd name="connsiteX3" fmla="*/ 0 w 4792562"/>
              <a:gd name="connsiteY3" fmla="*/ 1612900 h 1612900"/>
              <a:gd name="connsiteX4" fmla="*/ 0 w 4792562"/>
              <a:gd name="connsiteY4" fmla="*/ 0 h 1612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2562" h="1612900">
                <a:moveTo>
                  <a:pt x="0" y="0"/>
                </a:moveTo>
                <a:lnTo>
                  <a:pt x="4792562" y="77590"/>
                </a:lnTo>
                <a:lnTo>
                  <a:pt x="3721550" y="1612900"/>
                </a:lnTo>
                <a:lnTo>
                  <a:pt x="0" y="1612900"/>
                </a:lnTo>
                <a:lnTo>
                  <a:pt x="0" y="0"/>
                </a:lnTo>
                <a:close/>
              </a:path>
            </a:pathLst>
          </a:custGeom>
          <a:gradFill>
            <a:gsLst>
              <a:gs pos="0">
                <a:schemeClr val="tx2">
                  <a:alpha val="85000"/>
                </a:schemeClr>
              </a:gs>
              <a:gs pos="100000">
                <a:srgbClr val="002E9C">
                  <a:alpha val="8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6150" y="5546401"/>
            <a:ext cx="3454622" cy="1188292"/>
          </a:xfrm>
          <a:prstGeom prst="rect">
            <a:avLst/>
          </a:prstGeom>
        </p:spPr>
      </p:pic>
      <p:sp>
        <p:nvSpPr>
          <p:cNvPr id="12" name="Freeform 11"/>
          <p:cNvSpPr/>
          <p:nvPr/>
        </p:nvSpPr>
        <p:spPr>
          <a:xfrm rot="10800000">
            <a:off x="5798701" y="3924300"/>
            <a:ext cx="6393299" cy="1584000"/>
          </a:xfrm>
          <a:custGeom>
            <a:avLst/>
            <a:gdLst>
              <a:gd name="connsiteX0" fmla="*/ 0 w 5156402"/>
              <a:gd name="connsiteY0" fmla="*/ 0 h 1612900"/>
              <a:gd name="connsiteX1" fmla="*/ 5156402 w 5156402"/>
              <a:gd name="connsiteY1" fmla="*/ 0 h 1612900"/>
              <a:gd name="connsiteX2" fmla="*/ 3721550 w 5156402"/>
              <a:gd name="connsiteY2" fmla="*/ 1612900 h 1612900"/>
              <a:gd name="connsiteX3" fmla="*/ 0 w 5156402"/>
              <a:gd name="connsiteY3" fmla="*/ 1612900 h 1612900"/>
              <a:gd name="connsiteX0" fmla="*/ 0 w 4979412"/>
              <a:gd name="connsiteY0" fmla="*/ 0 h 1612900"/>
              <a:gd name="connsiteX1" fmla="*/ 4979412 w 4979412"/>
              <a:gd name="connsiteY1" fmla="*/ 0 h 1612900"/>
              <a:gd name="connsiteX2" fmla="*/ 3721550 w 4979412"/>
              <a:gd name="connsiteY2" fmla="*/ 1612900 h 1612900"/>
              <a:gd name="connsiteX3" fmla="*/ 0 w 4979412"/>
              <a:gd name="connsiteY3" fmla="*/ 1612900 h 1612900"/>
              <a:gd name="connsiteX4" fmla="*/ 0 w 4979412"/>
              <a:gd name="connsiteY4" fmla="*/ 0 h 1612900"/>
              <a:gd name="connsiteX0" fmla="*/ 0 w 4959746"/>
              <a:gd name="connsiteY0" fmla="*/ 0 h 1612900"/>
              <a:gd name="connsiteX1" fmla="*/ 4959746 w 4959746"/>
              <a:gd name="connsiteY1" fmla="*/ 0 h 1612900"/>
              <a:gd name="connsiteX2" fmla="*/ 3721550 w 4959746"/>
              <a:gd name="connsiteY2" fmla="*/ 1612900 h 1612900"/>
              <a:gd name="connsiteX3" fmla="*/ 0 w 4959746"/>
              <a:gd name="connsiteY3" fmla="*/ 1612900 h 1612900"/>
              <a:gd name="connsiteX4" fmla="*/ 0 w 4959746"/>
              <a:gd name="connsiteY4" fmla="*/ 0 h 1612900"/>
              <a:gd name="connsiteX0" fmla="*/ 0 w 4949913"/>
              <a:gd name="connsiteY0" fmla="*/ 0 h 1612900"/>
              <a:gd name="connsiteX1" fmla="*/ 4949913 w 4949913"/>
              <a:gd name="connsiteY1" fmla="*/ 0 h 1612900"/>
              <a:gd name="connsiteX2" fmla="*/ 3721550 w 4949913"/>
              <a:gd name="connsiteY2" fmla="*/ 1612900 h 1612900"/>
              <a:gd name="connsiteX3" fmla="*/ 0 w 4949913"/>
              <a:gd name="connsiteY3" fmla="*/ 1612900 h 1612900"/>
              <a:gd name="connsiteX4" fmla="*/ 0 w 4949913"/>
              <a:gd name="connsiteY4" fmla="*/ 0 h 1612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9913" h="1612900">
                <a:moveTo>
                  <a:pt x="0" y="0"/>
                </a:moveTo>
                <a:lnTo>
                  <a:pt x="4949913" y="0"/>
                </a:lnTo>
                <a:lnTo>
                  <a:pt x="3721550" y="1612900"/>
                </a:lnTo>
                <a:lnTo>
                  <a:pt x="0" y="1612900"/>
                </a:lnTo>
                <a:lnTo>
                  <a:pt x="0" y="0"/>
                </a:lnTo>
                <a:close/>
              </a:path>
            </a:pathLst>
          </a:custGeom>
          <a:gradFill>
            <a:gsLst>
              <a:gs pos="0">
                <a:schemeClr val="tx2">
                  <a:alpha val="94000"/>
                </a:schemeClr>
              </a:gs>
              <a:gs pos="100000">
                <a:srgbClr val="002E9C">
                  <a:alpha val="94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extBox 17"/>
          <p:cNvSpPr txBox="1"/>
          <p:nvPr/>
        </p:nvSpPr>
        <p:spPr>
          <a:xfrm>
            <a:off x="7366848" y="3895401"/>
            <a:ext cx="4825152" cy="1569660"/>
          </a:xfrm>
          <a:prstGeom prst="rect">
            <a:avLst/>
          </a:prstGeom>
          <a:noFill/>
          <a:ln>
            <a:noFill/>
          </a:ln>
        </p:spPr>
        <p:txBody>
          <a:bodyPr wrap="square" rtlCol="0">
            <a:spAutoFit/>
          </a:bodyPr>
          <a:lstStyle/>
          <a:p>
            <a:pPr algn="ctr"/>
            <a:r>
              <a:rPr lang="en-US" sz="4800" b="1" spc="300" dirty="0" smtClean="0">
                <a:solidFill>
                  <a:schemeClr val="bg1"/>
                </a:solidFill>
                <a:latin typeface="Century Gothic" panose="020B0502020202020204" pitchFamily="34" charset="0"/>
              </a:rPr>
              <a:t>DELIVERY PRIORITIES</a:t>
            </a:r>
            <a:endParaRPr lang="en-GB" sz="4800" b="1" spc="300" dirty="0">
              <a:solidFill>
                <a:schemeClr val="bg1"/>
              </a:solidFill>
              <a:latin typeface="Century Gothic" panose="020B0502020202020204" pitchFamily="34" charset="0"/>
            </a:endParaRPr>
          </a:p>
        </p:txBody>
      </p:sp>
      <p:sp>
        <p:nvSpPr>
          <p:cNvPr id="19" name="TextBox 18"/>
          <p:cNvSpPr txBox="1"/>
          <p:nvPr/>
        </p:nvSpPr>
        <p:spPr>
          <a:xfrm>
            <a:off x="-38872" y="1677735"/>
            <a:ext cx="5394148" cy="1200329"/>
          </a:xfrm>
          <a:prstGeom prst="rect">
            <a:avLst/>
          </a:prstGeom>
          <a:noFill/>
          <a:ln>
            <a:noFill/>
          </a:ln>
        </p:spPr>
        <p:txBody>
          <a:bodyPr wrap="square" rtlCol="0">
            <a:spAutoFit/>
          </a:bodyPr>
          <a:lstStyle/>
          <a:p>
            <a:pPr algn="ctr"/>
            <a:r>
              <a:rPr lang="en-US" sz="3600" b="1" spc="300" dirty="0" smtClean="0">
                <a:solidFill>
                  <a:schemeClr val="bg1"/>
                </a:solidFill>
                <a:latin typeface="Century Gothic" panose="020B0502020202020204" pitchFamily="34" charset="0"/>
              </a:rPr>
              <a:t>2021 STRATEGIC PLANNING SESSION</a:t>
            </a:r>
            <a:endParaRPr lang="en-GB" sz="3600" b="1" spc="300" dirty="0">
              <a:solidFill>
                <a:schemeClr val="bg1"/>
              </a:solidFill>
              <a:latin typeface="Century Gothic" panose="020B0502020202020204" pitchFamily="34" charset="0"/>
            </a:endParaRPr>
          </a:p>
        </p:txBody>
      </p:sp>
      <p:sp>
        <p:nvSpPr>
          <p:cNvPr id="13" name="Frame 12"/>
          <p:cNvSpPr/>
          <p:nvPr/>
        </p:nvSpPr>
        <p:spPr>
          <a:xfrm>
            <a:off x="0" y="0"/>
            <a:ext cx="12192000" cy="6934201"/>
          </a:xfrm>
          <a:prstGeom prst="frame">
            <a:avLst>
              <a:gd name="adj1" fmla="val 1328"/>
            </a:avLst>
          </a:prstGeom>
          <a:gradFill>
            <a:gsLst>
              <a:gs pos="90255">
                <a:schemeClr val="bg1">
                  <a:lumMod val="65000"/>
                </a:schemeClr>
              </a:gs>
              <a:gs pos="75000">
                <a:schemeClr val="bg1"/>
              </a:gs>
              <a:gs pos="51960">
                <a:schemeClr val="bg1">
                  <a:lumMod val="50000"/>
                </a:schemeClr>
              </a:gs>
              <a:gs pos="28000">
                <a:schemeClr val="bg1"/>
              </a:gs>
              <a:gs pos="12000">
                <a:schemeClr val="bg1">
                  <a:lumMod val="65000"/>
                </a:schemeClr>
              </a:gs>
              <a:gs pos="0">
                <a:schemeClr val="bg1">
                  <a:lumMod val="95000"/>
                </a:schemeClr>
              </a:gs>
              <a:gs pos="100000">
                <a:schemeClr val="bg1">
                  <a:lumMod val="9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4" name="Slide Number Placeholder 23"/>
          <p:cNvSpPr>
            <a:spLocks noGrp="1"/>
          </p:cNvSpPr>
          <p:nvPr>
            <p:ph type="sldNum" sz="quarter" idx="12"/>
          </p:nvPr>
        </p:nvSpPr>
        <p:spPr/>
        <p:txBody>
          <a:bodyPr/>
          <a:lstStyle/>
          <a:p>
            <a:fld id="{65835BCF-EE00-4FA3-BB81-81A37714F2E2}" type="slidenum">
              <a:rPr lang="en-GB" smtClean="0"/>
              <a:t>1</a:t>
            </a:fld>
            <a:endParaRPr lang="en-GB" dirty="0"/>
          </a:p>
        </p:txBody>
      </p:sp>
    </p:spTree>
    <p:extLst>
      <p:ext uri="{BB962C8B-B14F-4D97-AF65-F5344CB8AC3E}">
        <p14:creationId xmlns:p14="http://schemas.microsoft.com/office/powerpoint/2010/main" val="19330352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40000"/>
                <a:lumOff val="60000"/>
              </a:schemeClr>
            </a:gs>
            <a:gs pos="100000">
              <a:schemeClr val="tx2">
                <a:lumMod val="75000"/>
              </a:schemeClr>
            </a:gs>
          </a:gsLst>
          <a:lin ang="2700000" scaled="0"/>
        </a:gradFill>
        <a:effectLst/>
      </p:bgPr>
    </p:bg>
    <p:spTree>
      <p:nvGrpSpPr>
        <p:cNvPr id="1" name=""/>
        <p:cNvGrpSpPr/>
        <p:nvPr/>
      </p:nvGrpSpPr>
      <p:grpSpPr>
        <a:xfrm>
          <a:off x="0" y="0"/>
          <a:ext cx="0" cy="0"/>
          <a:chOff x="0" y="0"/>
          <a:chExt cx="0" cy="0"/>
        </a:xfrm>
      </p:grpSpPr>
      <p:sp>
        <p:nvSpPr>
          <p:cNvPr id="26" name="Parallelogram 25"/>
          <p:cNvSpPr/>
          <p:nvPr/>
        </p:nvSpPr>
        <p:spPr>
          <a:xfrm>
            <a:off x="2584455" y="4784011"/>
            <a:ext cx="1524000" cy="342899"/>
          </a:xfrm>
          <a:prstGeom prst="parallelogram">
            <a:avLst>
              <a:gd name="adj" fmla="val 61755"/>
            </a:avLst>
          </a:prstGeom>
          <a:solidFill>
            <a:srgbClr val="0181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Parallelogram 27"/>
          <p:cNvSpPr/>
          <p:nvPr/>
        </p:nvSpPr>
        <p:spPr>
          <a:xfrm>
            <a:off x="4559300" y="2715855"/>
            <a:ext cx="1524000" cy="342899"/>
          </a:xfrm>
          <a:prstGeom prst="parallelogram">
            <a:avLst>
              <a:gd name="adj" fmla="val 61755"/>
            </a:avLst>
          </a:prstGeom>
          <a:solidFill>
            <a:srgbClr val="3B5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Parallelogram 29"/>
          <p:cNvSpPr/>
          <p:nvPr/>
        </p:nvSpPr>
        <p:spPr>
          <a:xfrm>
            <a:off x="6307138" y="731718"/>
            <a:ext cx="1524000" cy="342899"/>
          </a:xfrm>
          <a:prstGeom prst="parallelogram">
            <a:avLst>
              <a:gd name="adj" fmla="val 61755"/>
            </a:avLst>
          </a:prstGeom>
          <a:solidFill>
            <a:srgbClr val="2555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Parallelogram 31"/>
          <p:cNvSpPr/>
          <p:nvPr/>
        </p:nvSpPr>
        <p:spPr>
          <a:xfrm>
            <a:off x="7723976" y="4772935"/>
            <a:ext cx="1524000" cy="342899"/>
          </a:xfrm>
          <a:prstGeom prst="parallelogram">
            <a:avLst>
              <a:gd name="adj" fmla="val 61755"/>
            </a:avLst>
          </a:prstGeom>
          <a:solidFill>
            <a:srgbClr val="9E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Parallelogram 10"/>
          <p:cNvSpPr/>
          <p:nvPr/>
        </p:nvSpPr>
        <p:spPr>
          <a:xfrm>
            <a:off x="1524000" y="647700"/>
            <a:ext cx="1524000" cy="342899"/>
          </a:xfrm>
          <a:prstGeom prst="parallelogram">
            <a:avLst>
              <a:gd name="adj" fmla="val 61755"/>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p:cNvSpPr txBox="1"/>
          <p:nvPr/>
        </p:nvSpPr>
        <p:spPr>
          <a:xfrm>
            <a:off x="0" y="0"/>
            <a:ext cx="12192000" cy="523220"/>
          </a:xfrm>
          <a:prstGeom prst="rect">
            <a:avLst/>
          </a:prstGeom>
          <a:noFill/>
          <a:ln>
            <a:noFill/>
          </a:ln>
        </p:spPr>
        <p:txBody>
          <a:bodyPr wrap="square" rtlCol="0">
            <a:spAutoFit/>
          </a:bodyPr>
          <a:lstStyle/>
          <a:p>
            <a:pPr algn="ctr"/>
            <a:r>
              <a:rPr lang="en-US" sz="2800" b="1" spc="300" dirty="0" smtClean="0">
                <a:solidFill>
                  <a:srgbClr val="002E9C"/>
                </a:solidFill>
                <a:latin typeface="Century Gothic" panose="020B0502020202020204" pitchFamily="34" charset="0"/>
              </a:rPr>
              <a:t>COURSE CORRECTION: IMPLEMENTING BETTER</a:t>
            </a:r>
            <a:endParaRPr lang="en-GB" sz="2800" b="1" spc="300" dirty="0">
              <a:solidFill>
                <a:srgbClr val="002E9C"/>
              </a:solidFill>
              <a:latin typeface="Century Gothic" panose="020B0502020202020204" pitchFamily="34" charset="0"/>
            </a:endParaRPr>
          </a:p>
        </p:txBody>
      </p:sp>
      <p:sp>
        <p:nvSpPr>
          <p:cNvPr id="45" name="Freeform 44"/>
          <p:cNvSpPr/>
          <p:nvPr/>
        </p:nvSpPr>
        <p:spPr>
          <a:xfrm>
            <a:off x="0" y="990599"/>
            <a:ext cx="12191998" cy="5751733"/>
          </a:xfrm>
          <a:custGeom>
            <a:avLst/>
            <a:gdLst>
              <a:gd name="connsiteX0" fmla="*/ 2589212 w 12191998"/>
              <a:gd name="connsiteY0" fmla="*/ 2082116 h 5751733"/>
              <a:gd name="connsiteX1" fmla="*/ 9513886 w 12191998"/>
              <a:gd name="connsiteY1" fmla="*/ 2082116 h 5751733"/>
              <a:gd name="connsiteX2" fmla="*/ 9513886 w 12191998"/>
              <a:gd name="connsiteY2" fmla="*/ 3666116 h 5751733"/>
              <a:gd name="connsiteX3" fmla="*/ 2589212 w 12191998"/>
              <a:gd name="connsiteY3" fmla="*/ 3666116 h 5751733"/>
              <a:gd name="connsiteX4" fmla="*/ 2587623 w 12191998"/>
              <a:gd name="connsiteY4" fmla="*/ 2081432 h 5751733"/>
              <a:gd name="connsiteX5" fmla="*/ 2587623 w 12191998"/>
              <a:gd name="connsiteY5" fmla="*/ 3672542 h 5751733"/>
              <a:gd name="connsiteX6" fmla="*/ 2562499 w 12191998"/>
              <a:gd name="connsiteY6" fmla="*/ 3675075 h 5751733"/>
              <a:gd name="connsiteX7" fmla="*/ 2374899 w 12191998"/>
              <a:gd name="connsiteY7" fmla="*/ 3905251 h 5751733"/>
              <a:gd name="connsiteX8" fmla="*/ 2562499 w 12191998"/>
              <a:gd name="connsiteY8" fmla="*/ 4135428 h 5751733"/>
              <a:gd name="connsiteX9" fmla="*/ 2587623 w 12191998"/>
              <a:gd name="connsiteY9" fmla="*/ 4137961 h 5751733"/>
              <a:gd name="connsiteX10" fmla="*/ 2587623 w 12191998"/>
              <a:gd name="connsiteY10" fmla="*/ 4138833 h 5751733"/>
              <a:gd name="connsiteX11" fmla="*/ 2596279 w 12191998"/>
              <a:gd name="connsiteY11" fmla="*/ 4138833 h 5751733"/>
              <a:gd name="connsiteX12" fmla="*/ 2609849 w 12191998"/>
              <a:gd name="connsiteY12" fmla="*/ 4140201 h 5751733"/>
              <a:gd name="connsiteX13" fmla="*/ 5111749 w 12191998"/>
              <a:gd name="connsiteY13" fmla="*/ 4140201 h 5751733"/>
              <a:gd name="connsiteX14" fmla="*/ 5125319 w 12191998"/>
              <a:gd name="connsiteY14" fmla="*/ 4138833 h 5751733"/>
              <a:gd name="connsiteX15" fmla="*/ 12191998 w 12191998"/>
              <a:gd name="connsiteY15" fmla="*/ 4138833 h 5751733"/>
              <a:gd name="connsiteX16" fmla="*/ 12191998 w 12191998"/>
              <a:gd name="connsiteY16" fmla="*/ 5751733 h 5751733"/>
              <a:gd name="connsiteX17" fmla="*/ 2587623 w 12191998"/>
              <a:gd name="connsiteY17" fmla="*/ 5751733 h 5751733"/>
              <a:gd name="connsiteX18" fmla="*/ 2587623 w 12191998"/>
              <a:gd name="connsiteY18" fmla="*/ 5751732 h 5751733"/>
              <a:gd name="connsiteX19" fmla="*/ 2388303 w 12191998"/>
              <a:gd name="connsiteY19" fmla="*/ 5742258 h 5751733"/>
              <a:gd name="connsiteX20" fmla="*/ 638173 w 12191998"/>
              <a:gd name="connsiteY20" fmla="*/ 3916582 h 5751733"/>
              <a:gd name="connsiteX21" fmla="*/ 2587623 w 12191998"/>
              <a:gd name="connsiteY21" fmla="*/ 2081432 h 5751733"/>
              <a:gd name="connsiteX22" fmla="*/ 9515473 w 12191998"/>
              <a:gd name="connsiteY22" fmla="*/ 1 h 5751733"/>
              <a:gd name="connsiteX23" fmla="*/ 11464923 w 12191998"/>
              <a:gd name="connsiteY23" fmla="*/ 1835151 h 5751733"/>
              <a:gd name="connsiteX24" fmla="*/ 9515473 w 12191998"/>
              <a:gd name="connsiteY24" fmla="*/ 3670301 h 5751733"/>
              <a:gd name="connsiteX25" fmla="*/ 9515473 w 12191998"/>
              <a:gd name="connsiteY25" fmla="*/ 2074693 h 5751733"/>
              <a:gd name="connsiteX26" fmla="*/ 9527698 w 12191998"/>
              <a:gd name="connsiteY26" fmla="*/ 2073461 h 5751733"/>
              <a:gd name="connsiteX27" fmla="*/ 9713027 w 12191998"/>
              <a:gd name="connsiteY27" fmla="*/ 1846070 h 5751733"/>
              <a:gd name="connsiteX28" fmla="*/ 9694787 w 12191998"/>
              <a:gd name="connsiteY28" fmla="*/ 1755724 h 5751733"/>
              <a:gd name="connsiteX29" fmla="*/ 9669883 w 12191998"/>
              <a:gd name="connsiteY29" fmla="*/ 1718786 h 5751733"/>
              <a:gd name="connsiteX30" fmla="*/ 9662673 w 12191998"/>
              <a:gd name="connsiteY30" fmla="*/ 1703789 h 5751733"/>
              <a:gd name="connsiteX31" fmla="*/ 9651426 w 12191998"/>
              <a:gd name="connsiteY31" fmla="*/ 1691411 h 5751733"/>
              <a:gd name="connsiteX32" fmla="*/ 9645045 w 12191998"/>
              <a:gd name="connsiteY32" fmla="*/ 1681946 h 5751733"/>
              <a:gd name="connsiteX33" fmla="*/ 9636181 w 12191998"/>
              <a:gd name="connsiteY33" fmla="*/ 1674633 h 5751733"/>
              <a:gd name="connsiteX34" fmla="*/ 9617299 w 12191998"/>
              <a:gd name="connsiteY34" fmla="*/ 1653853 h 5751733"/>
              <a:gd name="connsiteX35" fmla="*/ 9559302 w 12191998"/>
              <a:gd name="connsiteY35" fmla="*/ 1618665 h 5751733"/>
              <a:gd name="connsiteX36" fmla="*/ 9515473 w 12191998"/>
              <a:gd name="connsiteY36" fmla="*/ 1605059 h 5751733"/>
              <a:gd name="connsiteX37" fmla="*/ 0 w 12191998"/>
              <a:gd name="connsiteY37" fmla="*/ 0 h 5751733"/>
              <a:gd name="connsiteX38" fmla="*/ 9512299 w 12191998"/>
              <a:gd name="connsiteY38" fmla="*/ 0 h 5751733"/>
              <a:gd name="connsiteX39" fmla="*/ 9512299 w 12191998"/>
              <a:gd name="connsiteY39" fmla="*/ 1604682 h 5751733"/>
              <a:gd name="connsiteX40" fmla="*/ 9467849 w 12191998"/>
              <a:gd name="connsiteY40" fmla="*/ 1600201 h 5751733"/>
              <a:gd name="connsiteX41" fmla="*/ 6965949 w 12191998"/>
              <a:gd name="connsiteY41" fmla="*/ 1600201 h 5751733"/>
              <a:gd name="connsiteX42" fmla="*/ 6918599 w 12191998"/>
              <a:gd name="connsiteY42" fmla="*/ 1604975 h 5751733"/>
              <a:gd name="connsiteX43" fmla="*/ 6893067 w 12191998"/>
              <a:gd name="connsiteY43" fmla="*/ 1612900 h 5751733"/>
              <a:gd name="connsiteX44" fmla="*/ 0 w 12191998"/>
              <a:gd name="connsiteY44" fmla="*/ 1612900 h 575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2191998" h="5751733">
                <a:moveTo>
                  <a:pt x="2589212" y="2082116"/>
                </a:moveTo>
                <a:lnTo>
                  <a:pt x="9513886" y="2082116"/>
                </a:lnTo>
                <a:lnTo>
                  <a:pt x="9513886" y="3666116"/>
                </a:lnTo>
                <a:lnTo>
                  <a:pt x="2589212" y="3666116"/>
                </a:lnTo>
                <a:close/>
                <a:moveTo>
                  <a:pt x="2587623" y="2081432"/>
                </a:moveTo>
                <a:lnTo>
                  <a:pt x="2587623" y="3672542"/>
                </a:lnTo>
                <a:lnTo>
                  <a:pt x="2562499" y="3675075"/>
                </a:lnTo>
                <a:cubicBezTo>
                  <a:pt x="2455436" y="3696983"/>
                  <a:pt x="2374899" y="3791712"/>
                  <a:pt x="2374899" y="3905251"/>
                </a:cubicBezTo>
                <a:cubicBezTo>
                  <a:pt x="2374899" y="4018790"/>
                  <a:pt x="2455436" y="4113520"/>
                  <a:pt x="2562499" y="4135428"/>
                </a:cubicBezTo>
                <a:lnTo>
                  <a:pt x="2587623" y="4137961"/>
                </a:lnTo>
                <a:lnTo>
                  <a:pt x="2587623" y="4138833"/>
                </a:lnTo>
                <a:lnTo>
                  <a:pt x="2596279" y="4138833"/>
                </a:lnTo>
                <a:lnTo>
                  <a:pt x="2609849" y="4140201"/>
                </a:lnTo>
                <a:lnTo>
                  <a:pt x="5111749" y="4140201"/>
                </a:lnTo>
                <a:lnTo>
                  <a:pt x="5125319" y="4138833"/>
                </a:lnTo>
                <a:lnTo>
                  <a:pt x="12191998" y="4138833"/>
                </a:lnTo>
                <a:lnTo>
                  <a:pt x="12191998" y="5751733"/>
                </a:lnTo>
                <a:lnTo>
                  <a:pt x="2587623" y="5751733"/>
                </a:lnTo>
                <a:lnTo>
                  <a:pt x="2587623" y="5751732"/>
                </a:lnTo>
                <a:lnTo>
                  <a:pt x="2388303" y="5742258"/>
                </a:lnTo>
                <a:cubicBezTo>
                  <a:pt x="1405281" y="5648279"/>
                  <a:pt x="638173" y="4866762"/>
                  <a:pt x="638173" y="3916582"/>
                </a:cubicBezTo>
                <a:cubicBezTo>
                  <a:pt x="638173" y="2903057"/>
                  <a:pt x="1510971" y="2081432"/>
                  <a:pt x="2587623" y="2081432"/>
                </a:cubicBezTo>
                <a:close/>
                <a:moveTo>
                  <a:pt x="9515473" y="1"/>
                </a:moveTo>
                <a:cubicBezTo>
                  <a:pt x="10592125" y="1"/>
                  <a:pt x="11464923" y="821626"/>
                  <a:pt x="11464923" y="1835151"/>
                </a:cubicBezTo>
                <a:cubicBezTo>
                  <a:pt x="11464923" y="2848676"/>
                  <a:pt x="10592125" y="3670301"/>
                  <a:pt x="9515473" y="3670301"/>
                </a:cubicBezTo>
                <a:lnTo>
                  <a:pt x="9515473" y="2074693"/>
                </a:lnTo>
                <a:lnTo>
                  <a:pt x="9527698" y="2073461"/>
                </a:lnTo>
                <a:cubicBezTo>
                  <a:pt x="9633466" y="2051818"/>
                  <a:pt x="9713027" y="1958236"/>
                  <a:pt x="9713027" y="1846070"/>
                </a:cubicBezTo>
                <a:cubicBezTo>
                  <a:pt x="9713027" y="1814023"/>
                  <a:pt x="9706532" y="1783493"/>
                  <a:pt x="9694787" y="1755724"/>
                </a:cubicBezTo>
                <a:lnTo>
                  <a:pt x="9669883" y="1718786"/>
                </a:lnTo>
                <a:lnTo>
                  <a:pt x="9662673" y="1703789"/>
                </a:lnTo>
                <a:lnTo>
                  <a:pt x="9651426" y="1691411"/>
                </a:lnTo>
                <a:lnTo>
                  <a:pt x="9645045" y="1681946"/>
                </a:lnTo>
                <a:lnTo>
                  <a:pt x="9636181" y="1674633"/>
                </a:lnTo>
                <a:lnTo>
                  <a:pt x="9617299" y="1653853"/>
                </a:lnTo>
                <a:cubicBezTo>
                  <a:pt x="9599893" y="1639488"/>
                  <a:pt x="9580384" y="1627582"/>
                  <a:pt x="9559302" y="1618665"/>
                </a:cubicBezTo>
                <a:lnTo>
                  <a:pt x="9515473" y="1605059"/>
                </a:lnTo>
                <a:close/>
                <a:moveTo>
                  <a:pt x="0" y="0"/>
                </a:moveTo>
                <a:lnTo>
                  <a:pt x="9512299" y="0"/>
                </a:lnTo>
                <a:lnTo>
                  <a:pt x="9512299" y="1604682"/>
                </a:lnTo>
                <a:lnTo>
                  <a:pt x="9467849" y="1600201"/>
                </a:lnTo>
                <a:lnTo>
                  <a:pt x="6965949" y="1600201"/>
                </a:lnTo>
                <a:cubicBezTo>
                  <a:pt x="6949729" y="1600201"/>
                  <a:pt x="6933893" y="1601845"/>
                  <a:pt x="6918599" y="1604975"/>
                </a:cubicBezTo>
                <a:lnTo>
                  <a:pt x="6893067" y="1612900"/>
                </a:lnTo>
                <a:lnTo>
                  <a:pt x="0" y="1612900"/>
                </a:lnTo>
                <a:close/>
              </a:path>
            </a:pathLst>
          </a:custGeom>
          <a:solidFill>
            <a:schemeClr val="bg1"/>
          </a:solidFill>
          <a:ln>
            <a:noFill/>
          </a:ln>
          <a:effectLst>
            <a:outerShdw blurRad="165100" sx="102000" sy="102000" algn="ctr" rotWithShape="0">
              <a:prstClr val="black">
                <a:alpha val="20000"/>
              </a:prstClr>
            </a:outerShdw>
            <a:reflection blurRad="127000" stA="52000" endA="300" endPos="1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7" name="Round Same Side Corner Rectangle 6"/>
          <p:cNvSpPr/>
          <p:nvPr/>
        </p:nvSpPr>
        <p:spPr>
          <a:xfrm rot="10800000">
            <a:off x="1727200" y="647700"/>
            <a:ext cx="1320800" cy="1854200"/>
          </a:xfrm>
          <a:prstGeom prst="round2SameRect">
            <a:avLst>
              <a:gd name="adj1" fmla="val 33975"/>
              <a:gd name="adj2" fmla="val 0"/>
            </a:avLst>
          </a:prstGeom>
          <a:solidFill>
            <a:srgbClr val="5A6869"/>
          </a:solidFill>
          <a:ln>
            <a:noFill/>
          </a:ln>
          <a:effectLst>
            <a:outerShdw blurRad="177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ound Same Side Corner Rectangle 26"/>
          <p:cNvSpPr/>
          <p:nvPr/>
        </p:nvSpPr>
        <p:spPr>
          <a:xfrm rot="10800000">
            <a:off x="2787655" y="4784011"/>
            <a:ext cx="1320800" cy="1854200"/>
          </a:xfrm>
          <a:prstGeom prst="round2SameRect">
            <a:avLst>
              <a:gd name="adj1" fmla="val 33975"/>
              <a:gd name="adj2" fmla="val 0"/>
            </a:avLst>
          </a:prstGeom>
          <a:solidFill>
            <a:srgbClr val="01DBCA"/>
          </a:solidFill>
          <a:ln>
            <a:noFill/>
          </a:ln>
          <a:effectLst>
            <a:outerShdw blurRad="177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Round Same Side Corner Rectangle 28"/>
          <p:cNvSpPr/>
          <p:nvPr/>
        </p:nvSpPr>
        <p:spPr>
          <a:xfrm rot="10800000">
            <a:off x="4762500" y="2715855"/>
            <a:ext cx="1320800" cy="1854200"/>
          </a:xfrm>
          <a:prstGeom prst="round2SameRect">
            <a:avLst>
              <a:gd name="adj1" fmla="val 33975"/>
              <a:gd name="adj2" fmla="val 0"/>
            </a:avLst>
          </a:prstGeom>
          <a:solidFill>
            <a:srgbClr val="619200"/>
          </a:solidFill>
          <a:ln>
            <a:noFill/>
          </a:ln>
          <a:effectLst>
            <a:outerShdw blurRad="177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Round Same Side Corner Rectangle 30"/>
          <p:cNvSpPr/>
          <p:nvPr/>
        </p:nvSpPr>
        <p:spPr>
          <a:xfrm rot="10800000">
            <a:off x="6510338" y="731718"/>
            <a:ext cx="1320800" cy="1738629"/>
          </a:xfrm>
          <a:prstGeom prst="round2SameRect">
            <a:avLst>
              <a:gd name="adj1" fmla="val 33975"/>
              <a:gd name="adj2" fmla="val 0"/>
            </a:avLst>
          </a:prstGeom>
          <a:solidFill>
            <a:srgbClr val="4497BF"/>
          </a:solidFill>
          <a:ln>
            <a:noFill/>
          </a:ln>
          <a:effectLst>
            <a:outerShdw blurRad="177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Round Same Side Corner Rectangle 32"/>
          <p:cNvSpPr/>
          <p:nvPr/>
        </p:nvSpPr>
        <p:spPr>
          <a:xfrm rot="10800000">
            <a:off x="7927176" y="4772935"/>
            <a:ext cx="1320800" cy="1854200"/>
          </a:xfrm>
          <a:prstGeom prst="round2SameRect">
            <a:avLst>
              <a:gd name="adj1" fmla="val 33975"/>
              <a:gd name="adj2" fmla="val 0"/>
            </a:avLst>
          </a:prstGeom>
          <a:solidFill>
            <a:srgbClr val="FECB00"/>
          </a:solidFill>
          <a:ln>
            <a:noFill/>
          </a:ln>
          <a:effectLst>
            <a:outerShdw blurRad="177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Arc 39"/>
          <p:cNvSpPr/>
          <p:nvPr/>
        </p:nvSpPr>
        <p:spPr>
          <a:xfrm>
            <a:off x="8966200" y="2133600"/>
            <a:ext cx="1454151" cy="1536700"/>
          </a:xfrm>
          <a:prstGeom prst="arc">
            <a:avLst>
              <a:gd name="adj1" fmla="val 16200000"/>
              <a:gd name="adj2" fmla="val 4770534"/>
            </a:avLst>
          </a:prstGeom>
          <a:ln>
            <a:solidFill>
              <a:schemeClr val="bg2">
                <a:lumMod val="75000"/>
              </a:schemeClr>
            </a:solidFill>
            <a:headEnd type="none"/>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41" name="Arc 40"/>
          <p:cNvSpPr/>
          <p:nvPr/>
        </p:nvSpPr>
        <p:spPr>
          <a:xfrm rot="10800000">
            <a:off x="1809749" y="4187110"/>
            <a:ext cx="1454151" cy="1536700"/>
          </a:xfrm>
          <a:prstGeom prst="arc">
            <a:avLst>
              <a:gd name="adj1" fmla="val 16200000"/>
              <a:gd name="adj2" fmla="val 4770534"/>
            </a:avLst>
          </a:prstGeom>
          <a:ln>
            <a:solidFill>
              <a:schemeClr val="bg2">
                <a:lumMod val="75000"/>
              </a:schemeClr>
            </a:solidFill>
            <a:headEnd type="stealth"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42" name="TextBox 41"/>
          <p:cNvSpPr txBox="1"/>
          <p:nvPr/>
        </p:nvSpPr>
        <p:spPr>
          <a:xfrm>
            <a:off x="190499" y="1545621"/>
            <a:ext cx="1435100" cy="523220"/>
          </a:xfrm>
          <a:prstGeom prst="rect">
            <a:avLst/>
          </a:prstGeom>
          <a:noFill/>
        </p:spPr>
        <p:txBody>
          <a:bodyPr wrap="square" rtlCol="0">
            <a:spAutoFit/>
          </a:bodyPr>
          <a:lstStyle/>
          <a:p>
            <a:r>
              <a:rPr lang="en-US" sz="2800" b="1" spc="300" dirty="0">
                <a:solidFill>
                  <a:schemeClr val="bg2">
                    <a:lumMod val="50000"/>
                  </a:schemeClr>
                </a:solidFill>
                <a:latin typeface="Century Gothic" panose="020B0502020202020204" pitchFamily="34" charset="0"/>
              </a:rPr>
              <a:t>START</a:t>
            </a:r>
            <a:endParaRPr lang="en-GB" sz="2800" b="1" spc="300" dirty="0">
              <a:solidFill>
                <a:schemeClr val="bg2">
                  <a:lumMod val="50000"/>
                </a:schemeClr>
              </a:solidFill>
              <a:latin typeface="Century Gothic" panose="020B0502020202020204" pitchFamily="34" charset="0"/>
            </a:endParaRPr>
          </a:p>
        </p:txBody>
      </p:sp>
      <p:sp>
        <p:nvSpPr>
          <p:cNvPr id="43" name="TextBox 42"/>
          <p:cNvSpPr txBox="1"/>
          <p:nvPr/>
        </p:nvSpPr>
        <p:spPr>
          <a:xfrm>
            <a:off x="1727200" y="1202789"/>
            <a:ext cx="1333501" cy="1338828"/>
          </a:xfrm>
          <a:prstGeom prst="rect">
            <a:avLst/>
          </a:prstGeom>
          <a:noFill/>
        </p:spPr>
        <p:txBody>
          <a:bodyPr wrap="square" rtlCol="0">
            <a:spAutoFit/>
          </a:bodyPr>
          <a:lstStyle/>
          <a:p>
            <a:pPr algn="ctr">
              <a:spcAft>
                <a:spcPts val="600"/>
              </a:spcAft>
            </a:pPr>
            <a:r>
              <a:rPr lang="en-US" sz="2800" b="1" spc="300" dirty="0" smtClean="0">
                <a:solidFill>
                  <a:schemeClr val="bg1"/>
                </a:solidFill>
                <a:latin typeface="Century Gothic" panose="020B0502020202020204" pitchFamily="34" charset="0"/>
              </a:rPr>
              <a:t>STEP</a:t>
            </a:r>
          </a:p>
          <a:p>
            <a:pPr algn="ctr">
              <a:spcAft>
                <a:spcPts val="600"/>
              </a:spcAft>
            </a:pPr>
            <a:r>
              <a:rPr lang="en-US" sz="4800" b="1" spc="300" dirty="0" smtClean="0">
                <a:solidFill>
                  <a:schemeClr val="bg1"/>
                </a:solidFill>
                <a:latin typeface="Century Gothic" panose="020B0502020202020204" pitchFamily="34" charset="0"/>
              </a:rPr>
              <a:t>01</a:t>
            </a:r>
            <a:endParaRPr lang="en-GB" sz="4800" b="1" spc="300" dirty="0">
              <a:solidFill>
                <a:schemeClr val="bg1"/>
              </a:solidFill>
              <a:latin typeface="Century Gothic" panose="020B0502020202020204" pitchFamily="34" charset="0"/>
            </a:endParaRPr>
          </a:p>
        </p:txBody>
      </p:sp>
      <p:cxnSp>
        <p:nvCxnSpPr>
          <p:cNvPr id="46" name="Straight Arrow Connector 45"/>
          <p:cNvCxnSpPr/>
          <p:nvPr/>
        </p:nvCxnSpPr>
        <p:spPr>
          <a:xfrm>
            <a:off x="190499" y="2133600"/>
            <a:ext cx="1333501" cy="0"/>
          </a:xfrm>
          <a:prstGeom prst="straightConnector1">
            <a:avLst/>
          </a:prstGeom>
          <a:ln>
            <a:solidFill>
              <a:schemeClr val="bg2">
                <a:lumMod val="75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6527803" y="1255714"/>
            <a:ext cx="1333500" cy="1338828"/>
          </a:xfrm>
          <a:prstGeom prst="rect">
            <a:avLst/>
          </a:prstGeom>
          <a:noFill/>
        </p:spPr>
        <p:txBody>
          <a:bodyPr wrap="square" rtlCol="0">
            <a:spAutoFit/>
          </a:bodyPr>
          <a:lstStyle/>
          <a:p>
            <a:pPr lvl="0" algn="ctr">
              <a:spcAft>
                <a:spcPts val="600"/>
              </a:spcAft>
            </a:pPr>
            <a:r>
              <a:rPr lang="en-US" sz="2800" b="1" spc="300" dirty="0">
                <a:solidFill>
                  <a:prstClr val="white"/>
                </a:solidFill>
                <a:latin typeface="Century Gothic" panose="020B0502020202020204" pitchFamily="34" charset="0"/>
              </a:rPr>
              <a:t>STEP</a:t>
            </a:r>
          </a:p>
          <a:p>
            <a:pPr lvl="0" algn="ctr">
              <a:spcAft>
                <a:spcPts val="600"/>
              </a:spcAft>
            </a:pPr>
            <a:r>
              <a:rPr lang="en-US" sz="4800" b="1" spc="300" dirty="0" smtClean="0">
                <a:solidFill>
                  <a:prstClr val="white"/>
                </a:solidFill>
                <a:latin typeface="Century Gothic" panose="020B0502020202020204" pitchFamily="34" charset="0"/>
              </a:rPr>
              <a:t>02</a:t>
            </a:r>
            <a:endParaRPr lang="en-GB" sz="2800" b="1" spc="300" dirty="0">
              <a:solidFill>
                <a:schemeClr val="bg1"/>
              </a:solidFill>
              <a:latin typeface="Century Gothic" panose="020B0502020202020204" pitchFamily="34" charset="0"/>
            </a:endParaRPr>
          </a:p>
        </p:txBody>
      </p:sp>
      <p:sp>
        <p:nvSpPr>
          <p:cNvPr id="49" name="TextBox 48"/>
          <p:cNvSpPr txBox="1"/>
          <p:nvPr/>
        </p:nvSpPr>
        <p:spPr>
          <a:xfrm>
            <a:off x="4686301" y="3284008"/>
            <a:ext cx="1435100" cy="1338828"/>
          </a:xfrm>
          <a:prstGeom prst="rect">
            <a:avLst/>
          </a:prstGeom>
          <a:noFill/>
        </p:spPr>
        <p:txBody>
          <a:bodyPr wrap="square" rtlCol="0">
            <a:spAutoFit/>
          </a:bodyPr>
          <a:lstStyle/>
          <a:p>
            <a:pPr lvl="0" algn="ctr">
              <a:spcAft>
                <a:spcPts val="600"/>
              </a:spcAft>
            </a:pPr>
            <a:r>
              <a:rPr lang="en-US" sz="2800" b="1" spc="300" dirty="0">
                <a:solidFill>
                  <a:prstClr val="white"/>
                </a:solidFill>
                <a:latin typeface="Century Gothic" panose="020B0502020202020204" pitchFamily="34" charset="0"/>
              </a:rPr>
              <a:t>STEP</a:t>
            </a:r>
          </a:p>
          <a:p>
            <a:pPr lvl="0" algn="ctr">
              <a:spcAft>
                <a:spcPts val="600"/>
              </a:spcAft>
            </a:pPr>
            <a:r>
              <a:rPr lang="en-US" sz="4800" b="1" spc="300" dirty="0" smtClean="0">
                <a:solidFill>
                  <a:prstClr val="white"/>
                </a:solidFill>
                <a:latin typeface="Century Gothic" panose="020B0502020202020204" pitchFamily="34" charset="0"/>
              </a:rPr>
              <a:t>03</a:t>
            </a:r>
            <a:endParaRPr lang="en-GB" sz="2800" b="1" spc="300" dirty="0">
              <a:solidFill>
                <a:schemeClr val="bg1"/>
              </a:solidFill>
              <a:latin typeface="Century Gothic" panose="020B0502020202020204" pitchFamily="34" charset="0"/>
            </a:endParaRPr>
          </a:p>
        </p:txBody>
      </p:sp>
      <p:sp>
        <p:nvSpPr>
          <p:cNvPr id="50" name="TextBox 49"/>
          <p:cNvSpPr txBox="1"/>
          <p:nvPr/>
        </p:nvSpPr>
        <p:spPr>
          <a:xfrm>
            <a:off x="2730505" y="5411748"/>
            <a:ext cx="1435100" cy="1338828"/>
          </a:xfrm>
          <a:prstGeom prst="rect">
            <a:avLst/>
          </a:prstGeom>
          <a:noFill/>
        </p:spPr>
        <p:txBody>
          <a:bodyPr wrap="square" rtlCol="0">
            <a:spAutoFit/>
          </a:bodyPr>
          <a:lstStyle/>
          <a:p>
            <a:pPr lvl="0" algn="ctr">
              <a:spcAft>
                <a:spcPts val="600"/>
              </a:spcAft>
            </a:pPr>
            <a:r>
              <a:rPr lang="en-US" sz="2800" b="1" spc="300" dirty="0">
                <a:solidFill>
                  <a:prstClr val="white"/>
                </a:solidFill>
                <a:latin typeface="Century Gothic" panose="020B0502020202020204" pitchFamily="34" charset="0"/>
              </a:rPr>
              <a:t>STEP</a:t>
            </a:r>
          </a:p>
          <a:p>
            <a:pPr lvl="0" algn="ctr">
              <a:spcAft>
                <a:spcPts val="600"/>
              </a:spcAft>
            </a:pPr>
            <a:r>
              <a:rPr lang="en-US" sz="4800" b="1" spc="300" dirty="0" smtClean="0">
                <a:solidFill>
                  <a:prstClr val="white"/>
                </a:solidFill>
                <a:latin typeface="Century Gothic" panose="020B0502020202020204" pitchFamily="34" charset="0"/>
              </a:rPr>
              <a:t>04</a:t>
            </a:r>
            <a:endParaRPr lang="en-GB" sz="2800" b="1" spc="300" dirty="0">
              <a:solidFill>
                <a:schemeClr val="bg1"/>
              </a:solidFill>
              <a:latin typeface="Century Gothic" panose="020B0502020202020204" pitchFamily="34" charset="0"/>
            </a:endParaRPr>
          </a:p>
        </p:txBody>
      </p:sp>
      <p:sp>
        <p:nvSpPr>
          <p:cNvPr id="51" name="TextBox 50"/>
          <p:cNvSpPr txBox="1"/>
          <p:nvPr/>
        </p:nvSpPr>
        <p:spPr>
          <a:xfrm>
            <a:off x="7927176" y="5403504"/>
            <a:ext cx="1320800" cy="1338828"/>
          </a:xfrm>
          <a:prstGeom prst="rect">
            <a:avLst/>
          </a:prstGeom>
          <a:noFill/>
        </p:spPr>
        <p:txBody>
          <a:bodyPr wrap="square" rtlCol="0">
            <a:spAutoFit/>
          </a:bodyPr>
          <a:lstStyle/>
          <a:p>
            <a:pPr lvl="0" algn="ctr">
              <a:spcAft>
                <a:spcPts val="600"/>
              </a:spcAft>
            </a:pPr>
            <a:r>
              <a:rPr lang="en-US" sz="2800" b="1" spc="300" dirty="0">
                <a:solidFill>
                  <a:prstClr val="white"/>
                </a:solidFill>
                <a:latin typeface="Century Gothic" panose="020B0502020202020204" pitchFamily="34" charset="0"/>
              </a:rPr>
              <a:t>STEP</a:t>
            </a:r>
          </a:p>
          <a:p>
            <a:pPr lvl="0" algn="ctr">
              <a:spcAft>
                <a:spcPts val="600"/>
              </a:spcAft>
            </a:pPr>
            <a:r>
              <a:rPr lang="en-US" sz="4800" b="1" spc="300" dirty="0" smtClean="0">
                <a:solidFill>
                  <a:prstClr val="white"/>
                </a:solidFill>
                <a:latin typeface="Century Gothic" panose="020B0502020202020204" pitchFamily="34" charset="0"/>
              </a:rPr>
              <a:t>05</a:t>
            </a:r>
            <a:endParaRPr lang="en-GB" sz="2800" b="1" spc="300" dirty="0">
              <a:solidFill>
                <a:schemeClr val="bg1"/>
              </a:solidFill>
              <a:latin typeface="Century Gothic" panose="020B0502020202020204" pitchFamily="34" charset="0"/>
            </a:endParaRPr>
          </a:p>
        </p:txBody>
      </p:sp>
      <p:sp>
        <p:nvSpPr>
          <p:cNvPr id="52" name="TextBox 51"/>
          <p:cNvSpPr txBox="1"/>
          <p:nvPr/>
        </p:nvSpPr>
        <p:spPr>
          <a:xfrm>
            <a:off x="3121024" y="1024572"/>
            <a:ext cx="3175000" cy="1477328"/>
          </a:xfrm>
          <a:prstGeom prst="rect">
            <a:avLst/>
          </a:prstGeom>
          <a:noFill/>
        </p:spPr>
        <p:txBody>
          <a:bodyPr wrap="square" rtlCol="0">
            <a:spAutoFit/>
          </a:bodyPr>
          <a:lstStyle/>
          <a:p>
            <a:r>
              <a:rPr lang="en-US" dirty="0" smtClean="0">
                <a:latin typeface="Century Gothic" panose="020B0502020202020204" pitchFamily="34" charset="0"/>
              </a:rPr>
              <a:t>Urgently</a:t>
            </a:r>
          </a:p>
          <a:p>
            <a:r>
              <a:rPr lang="en-US" dirty="0" smtClean="0">
                <a:latin typeface="Century Gothic" panose="020B0502020202020204" pitchFamily="34" charset="0"/>
              </a:rPr>
              <a:t>and decisively re-invigorate implementation of the NDP, with greater strategic coherence.</a:t>
            </a:r>
            <a:endParaRPr lang="en-GB" dirty="0">
              <a:latin typeface="Century Gothic" panose="020B0502020202020204" pitchFamily="34" charset="0"/>
            </a:endParaRPr>
          </a:p>
        </p:txBody>
      </p:sp>
      <p:sp>
        <p:nvSpPr>
          <p:cNvPr id="53" name="TextBox 52"/>
          <p:cNvSpPr txBox="1"/>
          <p:nvPr/>
        </p:nvSpPr>
        <p:spPr>
          <a:xfrm>
            <a:off x="7813673" y="1095827"/>
            <a:ext cx="2895826" cy="1400383"/>
          </a:xfrm>
          <a:prstGeom prst="rect">
            <a:avLst/>
          </a:prstGeom>
          <a:noFill/>
        </p:spPr>
        <p:txBody>
          <a:bodyPr wrap="square" rtlCol="0">
            <a:spAutoFit/>
          </a:bodyPr>
          <a:lstStyle/>
          <a:p>
            <a:r>
              <a:rPr lang="en-US" sz="1700" dirty="0" smtClean="0">
                <a:latin typeface="Century Gothic" panose="020B0502020202020204" pitchFamily="34" charset="0"/>
              </a:rPr>
              <a:t>Enhance accountability and clearly articulate roles and responsibilities in the state and among social partners.</a:t>
            </a:r>
            <a:endParaRPr lang="en-GB" sz="1700" dirty="0">
              <a:latin typeface="Century Gothic" panose="020B0502020202020204" pitchFamily="34" charset="0"/>
            </a:endParaRPr>
          </a:p>
        </p:txBody>
      </p:sp>
      <p:sp>
        <p:nvSpPr>
          <p:cNvPr id="54" name="TextBox 53"/>
          <p:cNvSpPr txBox="1"/>
          <p:nvPr/>
        </p:nvSpPr>
        <p:spPr>
          <a:xfrm>
            <a:off x="6121401" y="3250352"/>
            <a:ext cx="3314701" cy="1200329"/>
          </a:xfrm>
          <a:prstGeom prst="rect">
            <a:avLst/>
          </a:prstGeom>
          <a:noFill/>
        </p:spPr>
        <p:txBody>
          <a:bodyPr wrap="square" rtlCol="0">
            <a:spAutoFit/>
          </a:bodyPr>
          <a:lstStyle/>
          <a:p>
            <a:r>
              <a:rPr lang="en-US" dirty="0" smtClean="0">
                <a:latin typeface="Century Gothic" panose="020B0502020202020204" pitchFamily="34" charset="0"/>
              </a:rPr>
              <a:t>Have a renewed consensus on how the economy can be built to create broader and more inclusive growth.</a:t>
            </a:r>
            <a:endParaRPr lang="en-GB" dirty="0">
              <a:latin typeface="Century Gothic" panose="020B0502020202020204" pitchFamily="34" charset="0"/>
            </a:endParaRPr>
          </a:p>
        </p:txBody>
      </p:sp>
      <p:sp>
        <p:nvSpPr>
          <p:cNvPr id="55" name="TextBox 54"/>
          <p:cNvSpPr txBox="1"/>
          <p:nvPr/>
        </p:nvSpPr>
        <p:spPr>
          <a:xfrm>
            <a:off x="4147531" y="5126910"/>
            <a:ext cx="3604412" cy="1477328"/>
          </a:xfrm>
          <a:prstGeom prst="rect">
            <a:avLst/>
          </a:prstGeom>
          <a:noFill/>
        </p:spPr>
        <p:txBody>
          <a:bodyPr wrap="square" rtlCol="0">
            <a:spAutoFit/>
          </a:bodyPr>
          <a:lstStyle/>
          <a:p>
            <a:r>
              <a:rPr lang="en-US" sz="1500" dirty="0" smtClean="0">
                <a:latin typeface="Century Gothic" panose="020B0502020202020204" pitchFamily="34" charset="0"/>
              </a:rPr>
              <a:t>Confront the deep-seated structural causes of poor growth and job-creation, low inclusivity, low competition and competitiveness, and the inequities in ownership, wealth, and income distribution.</a:t>
            </a:r>
            <a:endParaRPr lang="en-GB" sz="1500" dirty="0">
              <a:latin typeface="Century Gothic" panose="020B0502020202020204" pitchFamily="34" charset="0"/>
            </a:endParaRPr>
          </a:p>
        </p:txBody>
      </p:sp>
      <p:sp>
        <p:nvSpPr>
          <p:cNvPr id="56" name="TextBox 55"/>
          <p:cNvSpPr txBox="1"/>
          <p:nvPr/>
        </p:nvSpPr>
        <p:spPr>
          <a:xfrm>
            <a:off x="9339657" y="5138656"/>
            <a:ext cx="2882901" cy="1523494"/>
          </a:xfrm>
          <a:prstGeom prst="rect">
            <a:avLst/>
          </a:prstGeom>
          <a:noFill/>
        </p:spPr>
        <p:txBody>
          <a:bodyPr wrap="square" rtlCol="0">
            <a:spAutoFit/>
          </a:bodyPr>
          <a:lstStyle/>
          <a:p>
            <a:r>
              <a:rPr lang="en-US" sz="1550" dirty="0" smtClean="0">
                <a:latin typeface="Century Gothic" panose="020B0502020202020204" pitchFamily="34" charset="0"/>
              </a:rPr>
              <a:t>Prioritise vulnerable people, especially those living with high levels of poverty, and be deliberate in narrowing the gap between the rich and poor.</a:t>
            </a:r>
            <a:endParaRPr lang="en-GB" sz="1550" dirty="0">
              <a:latin typeface="Century Gothic" panose="020B0502020202020204" pitchFamily="34" charset="0"/>
            </a:endParaRPr>
          </a:p>
        </p:txBody>
      </p:sp>
      <p:grpSp>
        <p:nvGrpSpPr>
          <p:cNvPr id="57" name="Group 56">
            <a:extLst>
              <a:ext uri="{FF2B5EF4-FFF2-40B4-BE49-F238E27FC236}">
                <a16:creationId xmlns="" xmlns:a16="http://schemas.microsoft.com/office/drawing/2014/main" id="{7F904E5C-CDE9-4D9F-830B-D13D40CFC2C5}"/>
              </a:ext>
            </a:extLst>
          </p:cNvPr>
          <p:cNvGrpSpPr/>
          <p:nvPr/>
        </p:nvGrpSpPr>
        <p:grpSpPr>
          <a:xfrm>
            <a:off x="2231950" y="770789"/>
            <a:ext cx="324000" cy="432000"/>
            <a:chOff x="10502900" y="815975"/>
            <a:chExt cx="200025" cy="287338"/>
          </a:xfrm>
          <a:solidFill>
            <a:schemeClr val="bg1"/>
          </a:solidFill>
        </p:grpSpPr>
        <p:sp>
          <p:nvSpPr>
            <p:cNvPr id="58" name="Freeform 2127">
              <a:extLst>
                <a:ext uri="{FF2B5EF4-FFF2-40B4-BE49-F238E27FC236}">
                  <a16:creationId xmlns="" xmlns:a16="http://schemas.microsoft.com/office/drawing/2014/main" id="{6369A066-ACA4-4F8A-9010-0F9552C6AD05}"/>
                </a:ext>
              </a:extLst>
            </p:cNvPr>
            <p:cNvSpPr>
              <a:spLocks/>
            </p:cNvSpPr>
            <p:nvPr/>
          </p:nvSpPr>
          <p:spPr bwMode="auto">
            <a:xfrm>
              <a:off x="10502900" y="815975"/>
              <a:ext cx="200025" cy="201613"/>
            </a:xfrm>
            <a:custGeom>
              <a:avLst/>
              <a:gdLst>
                <a:gd name="T0" fmla="*/ 284 w 632"/>
                <a:gd name="T1" fmla="*/ 3 h 632"/>
                <a:gd name="T2" fmla="*/ 237 w 632"/>
                <a:gd name="T3" fmla="*/ 10 h 632"/>
                <a:gd name="T4" fmla="*/ 193 w 632"/>
                <a:gd name="T5" fmla="*/ 26 h 632"/>
                <a:gd name="T6" fmla="*/ 152 w 632"/>
                <a:gd name="T7" fmla="*/ 47 h 632"/>
                <a:gd name="T8" fmla="*/ 115 w 632"/>
                <a:gd name="T9" fmla="*/ 72 h 632"/>
                <a:gd name="T10" fmla="*/ 82 w 632"/>
                <a:gd name="T11" fmla="*/ 104 h 632"/>
                <a:gd name="T12" fmla="*/ 54 w 632"/>
                <a:gd name="T13" fmla="*/ 139 h 632"/>
                <a:gd name="T14" fmla="*/ 31 w 632"/>
                <a:gd name="T15" fmla="*/ 180 h 632"/>
                <a:gd name="T16" fmla="*/ 14 w 632"/>
                <a:gd name="T17" fmla="*/ 222 h 632"/>
                <a:gd name="T18" fmla="*/ 4 w 632"/>
                <a:gd name="T19" fmla="*/ 269 h 632"/>
                <a:gd name="T20" fmla="*/ 0 w 632"/>
                <a:gd name="T21" fmla="*/ 316 h 632"/>
                <a:gd name="T22" fmla="*/ 3 w 632"/>
                <a:gd name="T23" fmla="*/ 363 h 632"/>
                <a:gd name="T24" fmla="*/ 14 w 632"/>
                <a:gd name="T25" fmla="*/ 407 h 632"/>
                <a:gd name="T26" fmla="*/ 30 w 632"/>
                <a:gd name="T27" fmla="*/ 450 h 632"/>
                <a:gd name="T28" fmla="*/ 50 w 632"/>
                <a:gd name="T29" fmla="*/ 489 h 632"/>
                <a:gd name="T30" fmla="*/ 77 w 632"/>
                <a:gd name="T31" fmla="*/ 523 h 632"/>
                <a:gd name="T32" fmla="*/ 109 w 632"/>
                <a:gd name="T33" fmla="*/ 555 h 632"/>
                <a:gd name="T34" fmla="*/ 144 w 632"/>
                <a:gd name="T35" fmla="*/ 581 h 632"/>
                <a:gd name="T36" fmla="*/ 183 w 632"/>
                <a:gd name="T37" fmla="*/ 602 h 632"/>
                <a:gd name="T38" fmla="*/ 225 w 632"/>
                <a:gd name="T39" fmla="*/ 618 h 632"/>
                <a:gd name="T40" fmla="*/ 270 w 632"/>
                <a:gd name="T41" fmla="*/ 628 h 632"/>
                <a:gd name="T42" fmla="*/ 301 w 632"/>
                <a:gd name="T43" fmla="*/ 473 h 632"/>
                <a:gd name="T44" fmla="*/ 256 w 632"/>
                <a:gd name="T45" fmla="*/ 512 h 632"/>
                <a:gd name="T46" fmla="*/ 185 w 632"/>
                <a:gd name="T47" fmla="*/ 447 h 632"/>
                <a:gd name="T48" fmla="*/ 181 w 632"/>
                <a:gd name="T49" fmla="*/ 431 h 632"/>
                <a:gd name="T50" fmla="*/ 196 w 632"/>
                <a:gd name="T51" fmla="*/ 421 h 632"/>
                <a:gd name="T52" fmla="*/ 256 w 632"/>
                <a:gd name="T53" fmla="*/ 475 h 632"/>
                <a:gd name="T54" fmla="*/ 309 w 632"/>
                <a:gd name="T55" fmla="*/ 423 h 632"/>
                <a:gd name="T56" fmla="*/ 319 w 632"/>
                <a:gd name="T57" fmla="*/ 421 h 632"/>
                <a:gd name="T58" fmla="*/ 326 w 632"/>
                <a:gd name="T59" fmla="*/ 426 h 632"/>
                <a:gd name="T60" fmla="*/ 430 w 632"/>
                <a:gd name="T61" fmla="*/ 423 h 632"/>
                <a:gd name="T62" fmla="*/ 446 w 632"/>
                <a:gd name="T63" fmla="*/ 426 h 632"/>
                <a:gd name="T64" fmla="*/ 450 w 632"/>
                <a:gd name="T65" fmla="*/ 442 h 632"/>
                <a:gd name="T66" fmla="*/ 381 w 632"/>
                <a:gd name="T67" fmla="*/ 511 h 632"/>
                <a:gd name="T68" fmla="*/ 365 w 632"/>
                <a:gd name="T69" fmla="*/ 507 h 632"/>
                <a:gd name="T70" fmla="*/ 346 w 632"/>
                <a:gd name="T71" fmla="*/ 630 h 632"/>
                <a:gd name="T72" fmla="*/ 391 w 632"/>
                <a:gd name="T73" fmla="*/ 623 h 632"/>
                <a:gd name="T74" fmla="*/ 434 w 632"/>
                <a:gd name="T75" fmla="*/ 608 h 632"/>
                <a:gd name="T76" fmla="*/ 474 w 632"/>
                <a:gd name="T77" fmla="*/ 589 h 632"/>
                <a:gd name="T78" fmla="*/ 511 w 632"/>
                <a:gd name="T79" fmla="*/ 564 h 632"/>
                <a:gd name="T80" fmla="*/ 544 w 632"/>
                <a:gd name="T81" fmla="*/ 534 h 632"/>
                <a:gd name="T82" fmla="*/ 572 w 632"/>
                <a:gd name="T83" fmla="*/ 501 h 632"/>
                <a:gd name="T84" fmla="*/ 595 w 632"/>
                <a:gd name="T85" fmla="*/ 463 h 632"/>
                <a:gd name="T86" fmla="*/ 613 w 632"/>
                <a:gd name="T87" fmla="*/ 421 h 632"/>
                <a:gd name="T88" fmla="*/ 626 w 632"/>
                <a:gd name="T89" fmla="*/ 378 h 632"/>
                <a:gd name="T90" fmla="*/ 631 w 632"/>
                <a:gd name="T91" fmla="*/ 332 h 632"/>
                <a:gd name="T92" fmla="*/ 629 w 632"/>
                <a:gd name="T93" fmla="*/ 283 h 632"/>
                <a:gd name="T94" fmla="*/ 622 w 632"/>
                <a:gd name="T95" fmla="*/ 237 h 632"/>
                <a:gd name="T96" fmla="*/ 606 w 632"/>
                <a:gd name="T97" fmla="*/ 193 h 632"/>
                <a:gd name="T98" fmla="*/ 585 w 632"/>
                <a:gd name="T99" fmla="*/ 153 h 632"/>
                <a:gd name="T100" fmla="*/ 560 w 632"/>
                <a:gd name="T101" fmla="*/ 115 h 632"/>
                <a:gd name="T102" fmla="*/ 528 w 632"/>
                <a:gd name="T103" fmla="*/ 82 h 632"/>
                <a:gd name="T104" fmla="*/ 492 w 632"/>
                <a:gd name="T105" fmla="*/ 54 h 632"/>
                <a:gd name="T106" fmla="*/ 452 w 632"/>
                <a:gd name="T107" fmla="*/ 32 h 632"/>
                <a:gd name="T108" fmla="*/ 409 w 632"/>
                <a:gd name="T109" fmla="*/ 15 h 632"/>
                <a:gd name="T110" fmla="*/ 364 w 632"/>
                <a:gd name="T111" fmla="*/ 4 h 632"/>
                <a:gd name="T112" fmla="*/ 315 w 632"/>
                <a:gd name="T113" fmla="*/ 0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32" h="632">
                  <a:moveTo>
                    <a:pt x="315" y="0"/>
                  </a:moveTo>
                  <a:lnTo>
                    <a:pt x="299" y="1"/>
                  </a:lnTo>
                  <a:lnTo>
                    <a:pt x="284" y="3"/>
                  </a:lnTo>
                  <a:lnTo>
                    <a:pt x="268" y="4"/>
                  </a:lnTo>
                  <a:lnTo>
                    <a:pt x="252" y="6"/>
                  </a:lnTo>
                  <a:lnTo>
                    <a:pt x="237" y="10"/>
                  </a:lnTo>
                  <a:lnTo>
                    <a:pt x="221" y="15"/>
                  </a:lnTo>
                  <a:lnTo>
                    <a:pt x="207" y="20"/>
                  </a:lnTo>
                  <a:lnTo>
                    <a:pt x="193" y="26"/>
                  </a:lnTo>
                  <a:lnTo>
                    <a:pt x="179" y="32"/>
                  </a:lnTo>
                  <a:lnTo>
                    <a:pt x="165" y="38"/>
                  </a:lnTo>
                  <a:lnTo>
                    <a:pt x="152" y="47"/>
                  </a:lnTo>
                  <a:lnTo>
                    <a:pt x="139" y="54"/>
                  </a:lnTo>
                  <a:lnTo>
                    <a:pt x="127" y="64"/>
                  </a:lnTo>
                  <a:lnTo>
                    <a:pt x="115" y="72"/>
                  </a:lnTo>
                  <a:lnTo>
                    <a:pt x="103" y="82"/>
                  </a:lnTo>
                  <a:lnTo>
                    <a:pt x="92" y="93"/>
                  </a:lnTo>
                  <a:lnTo>
                    <a:pt x="82" y="104"/>
                  </a:lnTo>
                  <a:lnTo>
                    <a:pt x="72" y="115"/>
                  </a:lnTo>
                  <a:lnTo>
                    <a:pt x="63" y="127"/>
                  </a:lnTo>
                  <a:lnTo>
                    <a:pt x="54" y="139"/>
                  </a:lnTo>
                  <a:lnTo>
                    <a:pt x="45" y="153"/>
                  </a:lnTo>
                  <a:lnTo>
                    <a:pt x="38" y="166"/>
                  </a:lnTo>
                  <a:lnTo>
                    <a:pt x="31" y="180"/>
                  </a:lnTo>
                  <a:lnTo>
                    <a:pt x="25" y="193"/>
                  </a:lnTo>
                  <a:lnTo>
                    <a:pt x="19" y="208"/>
                  </a:lnTo>
                  <a:lnTo>
                    <a:pt x="14" y="222"/>
                  </a:lnTo>
                  <a:lnTo>
                    <a:pt x="10" y="237"/>
                  </a:lnTo>
                  <a:lnTo>
                    <a:pt x="6" y="253"/>
                  </a:lnTo>
                  <a:lnTo>
                    <a:pt x="4" y="269"/>
                  </a:lnTo>
                  <a:lnTo>
                    <a:pt x="1" y="283"/>
                  </a:lnTo>
                  <a:lnTo>
                    <a:pt x="0" y="301"/>
                  </a:lnTo>
                  <a:lnTo>
                    <a:pt x="0" y="316"/>
                  </a:lnTo>
                  <a:lnTo>
                    <a:pt x="0" y="332"/>
                  </a:lnTo>
                  <a:lnTo>
                    <a:pt x="1" y="347"/>
                  </a:lnTo>
                  <a:lnTo>
                    <a:pt x="3" y="363"/>
                  </a:lnTo>
                  <a:lnTo>
                    <a:pt x="6" y="378"/>
                  </a:lnTo>
                  <a:lnTo>
                    <a:pt x="9" y="393"/>
                  </a:lnTo>
                  <a:lnTo>
                    <a:pt x="14" y="407"/>
                  </a:lnTo>
                  <a:lnTo>
                    <a:pt x="17" y="421"/>
                  </a:lnTo>
                  <a:lnTo>
                    <a:pt x="23" y="436"/>
                  </a:lnTo>
                  <a:lnTo>
                    <a:pt x="30" y="450"/>
                  </a:lnTo>
                  <a:lnTo>
                    <a:pt x="36" y="463"/>
                  </a:lnTo>
                  <a:lnTo>
                    <a:pt x="43" y="475"/>
                  </a:lnTo>
                  <a:lnTo>
                    <a:pt x="50" y="489"/>
                  </a:lnTo>
                  <a:lnTo>
                    <a:pt x="59" y="501"/>
                  </a:lnTo>
                  <a:lnTo>
                    <a:pt x="69" y="512"/>
                  </a:lnTo>
                  <a:lnTo>
                    <a:pt x="77" y="523"/>
                  </a:lnTo>
                  <a:lnTo>
                    <a:pt x="87" y="534"/>
                  </a:lnTo>
                  <a:lnTo>
                    <a:pt x="98" y="545"/>
                  </a:lnTo>
                  <a:lnTo>
                    <a:pt x="109" y="555"/>
                  </a:lnTo>
                  <a:lnTo>
                    <a:pt x="120" y="564"/>
                  </a:lnTo>
                  <a:lnTo>
                    <a:pt x="132" y="573"/>
                  </a:lnTo>
                  <a:lnTo>
                    <a:pt x="144" y="581"/>
                  </a:lnTo>
                  <a:lnTo>
                    <a:pt x="157" y="589"/>
                  </a:lnTo>
                  <a:lnTo>
                    <a:pt x="170" y="596"/>
                  </a:lnTo>
                  <a:lnTo>
                    <a:pt x="183" y="602"/>
                  </a:lnTo>
                  <a:lnTo>
                    <a:pt x="197" y="608"/>
                  </a:lnTo>
                  <a:lnTo>
                    <a:pt x="210" y="613"/>
                  </a:lnTo>
                  <a:lnTo>
                    <a:pt x="225" y="618"/>
                  </a:lnTo>
                  <a:lnTo>
                    <a:pt x="240" y="623"/>
                  </a:lnTo>
                  <a:lnTo>
                    <a:pt x="254" y="625"/>
                  </a:lnTo>
                  <a:lnTo>
                    <a:pt x="270" y="628"/>
                  </a:lnTo>
                  <a:lnTo>
                    <a:pt x="285" y="630"/>
                  </a:lnTo>
                  <a:lnTo>
                    <a:pt x="301" y="632"/>
                  </a:lnTo>
                  <a:lnTo>
                    <a:pt x="301" y="473"/>
                  </a:lnTo>
                  <a:lnTo>
                    <a:pt x="267" y="507"/>
                  </a:lnTo>
                  <a:lnTo>
                    <a:pt x="262" y="511"/>
                  </a:lnTo>
                  <a:lnTo>
                    <a:pt x="256" y="512"/>
                  </a:lnTo>
                  <a:lnTo>
                    <a:pt x="249" y="511"/>
                  </a:lnTo>
                  <a:lnTo>
                    <a:pt x="245" y="507"/>
                  </a:lnTo>
                  <a:lnTo>
                    <a:pt x="185" y="447"/>
                  </a:lnTo>
                  <a:lnTo>
                    <a:pt x="181" y="442"/>
                  </a:lnTo>
                  <a:lnTo>
                    <a:pt x="180" y="436"/>
                  </a:lnTo>
                  <a:lnTo>
                    <a:pt x="181" y="431"/>
                  </a:lnTo>
                  <a:lnTo>
                    <a:pt x="185" y="426"/>
                  </a:lnTo>
                  <a:lnTo>
                    <a:pt x="190" y="423"/>
                  </a:lnTo>
                  <a:lnTo>
                    <a:pt x="196" y="421"/>
                  </a:lnTo>
                  <a:lnTo>
                    <a:pt x="201" y="423"/>
                  </a:lnTo>
                  <a:lnTo>
                    <a:pt x="205" y="426"/>
                  </a:lnTo>
                  <a:lnTo>
                    <a:pt x="256" y="475"/>
                  </a:lnTo>
                  <a:lnTo>
                    <a:pt x="304" y="426"/>
                  </a:lnTo>
                  <a:lnTo>
                    <a:pt x="307" y="424"/>
                  </a:lnTo>
                  <a:lnTo>
                    <a:pt x="309" y="423"/>
                  </a:lnTo>
                  <a:lnTo>
                    <a:pt x="313" y="421"/>
                  </a:lnTo>
                  <a:lnTo>
                    <a:pt x="315" y="421"/>
                  </a:lnTo>
                  <a:lnTo>
                    <a:pt x="319" y="421"/>
                  </a:lnTo>
                  <a:lnTo>
                    <a:pt x="321" y="423"/>
                  </a:lnTo>
                  <a:lnTo>
                    <a:pt x="324" y="424"/>
                  </a:lnTo>
                  <a:lnTo>
                    <a:pt x="326" y="426"/>
                  </a:lnTo>
                  <a:lnTo>
                    <a:pt x="375" y="475"/>
                  </a:lnTo>
                  <a:lnTo>
                    <a:pt x="425" y="426"/>
                  </a:lnTo>
                  <a:lnTo>
                    <a:pt x="430" y="423"/>
                  </a:lnTo>
                  <a:lnTo>
                    <a:pt x="436" y="421"/>
                  </a:lnTo>
                  <a:lnTo>
                    <a:pt x="441" y="423"/>
                  </a:lnTo>
                  <a:lnTo>
                    <a:pt x="446" y="426"/>
                  </a:lnTo>
                  <a:lnTo>
                    <a:pt x="450" y="431"/>
                  </a:lnTo>
                  <a:lnTo>
                    <a:pt x="451" y="436"/>
                  </a:lnTo>
                  <a:lnTo>
                    <a:pt x="450" y="442"/>
                  </a:lnTo>
                  <a:lnTo>
                    <a:pt x="446" y="447"/>
                  </a:lnTo>
                  <a:lnTo>
                    <a:pt x="386" y="507"/>
                  </a:lnTo>
                  <a:lnTo>
                    <a:pt x="381" y="511"/>
                  </a:lnTo>
                  <a:lnTo>
                    <a:pt x="375" y="512"/>
                  </a:lnTo>
                  <a:lnTo>
                    <a:pt x="370" y="511"/>
                  </a:lnTo>
                  <a:lnTo>
                    <a:pt x="365" y="507"/>
                  </a:lnTo>
                  <a:lnTo>
                    <a:pt x="330" y="473"/>
                  </a:lnTo>
                  <a:lnTo>
                    <a:pt x="330" y="632"/>
                  </a:lnTo>
                  <a:lnTo>
                    <a:pt x="346" y="630"/>
                  </a:lnTo>
                  <a:lnTo>
                    <a:pt x="362" y="628"/>
                  </a:lnTo>
                  <a:lnTo>
                    <a:pt x="376" y="625"/>
                  </a:lnTo>
                  <a:lnTo>
                    <a:pt x="391" y="623"/>
                  </a:lnTo>
                  <a:lnTo>
                    <a:pt x="406" y="618"/>
                  </a:lnTo>
                  <a:lnTo>
                    <a:pt x="420" y="613"/>
                  </a:lnTo>
                  <a:lnTo>
                    <a:pt x="434" y="608"/>
                  </a:lnTo>
                  <a:lnTo>
                    <a:pt x="449" y="602"/>
                  </a:lnTo>
                  <a:lnTo>
                    <a:pt x="462" y="596"/>
                  </a:lnTo>
                  <a:lnTo>
                    <a:pt x="474" y="589"/>
                  </a:lnTo>
                  <a:lnTo>
                    <a:pt x="488" y="581"/>
                  </a:lnTo>
                  <a:lnTo>
                    <a:pt x="500" y="573"/>
                  </a:lnTo>
                  <a:lnTo>
                    <a:pt x="511" y="564"/>
                  </a:lnTo>
                  <a:lnTo>
                    <a:pt x="522" y="555"/>
                  </a:lnTo>
                  <a:lnTo>
                    <a:pt x="533" y="545"/>
                  </a:lnTo>
                  <a:lnTo>
                    <a:pt x="544" y="534"/>
                  </a:lnTo>
                  <a:lnTo>
                    <a:pt x="554" y="523"/>
                  </a:lnTo>
                  <a:lnTo>
                    <a:pt x="563" y="512"/>
                  </a:lnTo>
                  <a:lnTo>
                    <a:pt x="572" y="501"/>
                  </a:lnTo>
                  <a:lnTo>
                    <a:pt x="580" y="489"/>
                  </a:lnTo>
                  <a:lnTo>
                    <a:pt x="588" y="475"/>
                  </a:lnTo>
                  <a:lnTo>
                    <a:pt x="595" y="463"/>
                  </a:lnTo>
                  <a:lnTo>
                    <a:pt x="602" y="450"/>
                  </a:lnTo>
                  <a:lnTo>
                    <a:pt x="609" y="436"/>
                  </a:lnTo>
                  <a:lnTo>
                    <a:pt x="613" y="421"/>
                  </a:lnTo>
                  <a:lnTo>
                    <a:pt x="618" y="408"/>
                  </a:lnTo>
                  <a:lnTo>
                    <a:pt x="622" y="393"/>
                  </a:lnTo>
                  <a:lnTo>
                    <a:pt x="626" y="378"/>
                  </a:lnTo>
                  <a:lnTo>
                    <a:pt x="628" y="363"/>
                  </a:lnTo>
                  <a:lnTo>
                    <a:pt x="631" y="347"/>
                  </a:lnTo>
                  <a:lnTo>
                    <a:pt x="631" y="332"/>
                  </a:lnTo>
                  <a:lnTo>
                    <a:pt x="632" y="316"/>
                  </a:lnTo>
                  <a:lnTo>
                    <a:pt x="631" y="301"/>
                  </a:lnTo>
                  <a:lnTo>
                    <a:pt x="629" y="283"/>
                  </a:lnTo>
                  <a:lnTo>
                    <a:pt x="628" y="269"/>
                  </a:lnTo>
                  <a:lnTo>
                    <a:pt x="626" y="253"/>
                  </a:lnTo>
                  <a:lnTo>
                    <a:pt x="622" y="237"/>
                  </a:lnTo>
                  <a:lnTo>
                    <a:pt x="617" y="222"/>
                  </a:lnTo>
                  <a:lnTo>
                    <a:pt x="612" y="208"/>
                  </a:lnTo>
                  <a:lnTo>
                    <a:pt x="606" y="193"/>
                  </a:lnTo>
                  <a:lnTo>
                    <a:pt x="600" y="180"/>
                  </a:lnTo>
                  <a:lnTo>
                    <a:pt x="594" y="166"/>
                  </a:lnTo>
                  <a:lnTo>
                    <a:pt x="585" y="153"/>
                  </a:lnTo>
                  <a:lnTo>
                    <a:pt x="578" y="139"/>
                  </a:lnTo>
                  <a:lnTo>
                    <a:pt x="568" y="127"/>
                  </a:lnTo>
                  <a:lnTo>
                    <a:pt x="560" y="115"/>
                  </a:lnTo>
                  <a:lnTo>
                    <a:pt x="550" y="104"/>
                  </a:lnTo>
                  <a:lnTo>
                    <a:pt x="539" y="93"/>
                  </a:lnTo>
                  <a:lnTo>
                    <a:pt x="528" y="82"/>
                  </a:lnTo>
                  <a:lnTo>
                    <a:pt x="517" y="72"/>
                  </a:lnTo>
                  <a:lnTo>
                    <a:pt x="505" y="64"/>
                  </a:lnTo>
                  <a:lnTo>
                    <a:pt x="492" y="54"/>
                  </a:lnTo>
                  <a:lnTo>
                    <a:pt x="479" y="47"/>
                  </a:lnTo>
                  <a:lnTo>
                    <a:pt x="466" y="38"/>
                  </a:lnTo>
                  <a:lnTo>
                    <a:pt x="452" y="32"/>
                  </a:lnTo>
                  <a:lnTo>
                    <a:pt x="439" y="26"/>
                  </a:lnTo>
                  <a:lnTo>
                    <a:pt x="424" y="20"/>
                  </a:lnTo>
                  <a:lnTo>
                    <a:pt x="409" y="15"/>
                  </a:lnTo>
                  <a:lnTo>
                    <a:pt x="395" y="10"/>
                  </a:lnTo>
                  <a:lnTo>
                    <a:pt x="379" y="6"/>
                  </a:lnTo>
                  <a:lnTo>
                    <a:pt x="364" y="4"/>
                  </a:lnTo>
                  <a:lnTo>
                    <a:pt x="348" y="3"/>
                  </a:lnTo>
                  <a:lnTo>
                    <a:pt x="331" y="1"/>
                  </a:lnTo>
                  <a:lnTo>
                    <a:pt x="315" y="0"/>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59" name="Freeform 2128">
              <a:extLst>
                <a:ext uri="{FF2B5EF4-FFF2-40B4-BE49-F238E27FC236}">
                  <a16:creationId xmlns="" xmlns:a16="http://schemas.microsoft.com/office/drawing/2014/main" id="{9547B474-2C12-4656-8B21-9A9BC698D1B5}"/>
                </a:ext>
              </a:extLst>
            </p:cNvPr>
            <p:cNvSpPr>
              <a:spLocks/>
            </p:cNvSpPr>
            <p:nvPr/>
          </p:nvSpPr>
          <p:spPr bwMode="auto">
            <a:xfrm>
              <a:off x="10569575" y="1036638"/>
              <a:ext cx="66675" cy="9525"/>
            </a:xfrm>
            <a:custGeom>
              <a:avLst/>
              <a:gdLst>
                <a:gd name="T0" fmla="*/ 196 w 210"/>
                <a:gd name="T1" fmla="*/ 0 h 29"/>
                <a:gd name="T2" fmla="*/ 15 w 210"/>
                <a:gd name="T3" fmla="*/ 0 h 29"/>
                <a:gd name="T4" fmla="*/ 9 w 210"/>
                <a:gd name="T5" fmla="*/ 1 h 29"/>
                <a:gd name="T6" fmla="*/ 5 w 210"/>
                <a:gd name="T7" fmla="*/ 3 h 29"/>
                <a:gd name="T8" fmla="*/ 2 w 210"/>
                <a:gd name="T9" fmla="*/ 8 h 29"/>
                <a:gd name="T10" fmla="*/ 0 w 210"/>
                <a:gd name="T11" fmla="*/ 14 h 29"/>
                <a:gd name="T12" fmla="*/ 2 w 210"/>
                <a:gd name="T13" fmla="*/ 20 h 29"/>
                <a:gd name="T14" fmla="*/ 5 w 210"/>
                <a:gd name="T15" fmla="*/ 25 h 29"/>
                <a:gd name="T16" fmla="*/ 9 w 210"/>
                <a:gd name="T17" fmla="*/ 28 h 29"/>
                <a:gd name="T18" fmla="*/ 15 w 210"/>
                <a:gd name="T19" fmla="*/ 29 h 29"/>
                <a:gd name="T20" fmla="*/ 196 w 210"/>
                <a:gd name="T21" fmla="*/ 29 h 29"/>
                <a:gd name="T22" fmla="*/ 202 w 210"/>
                <a:gd name="T23" fmla="*/ 28 h 29"/>
                <a:gd name="T24" fmla="*/ 207 w 210"/>
                <a:gd name="T25" fmla="*/ 25 h 29"/>
                <a:gd name="T26" fmla="*/ 209 w 210"/>
                <a:gd name="T27" fmla="*/ 20 h 29"/>
                <a:gd name="T28" fmla="*/ 210 w 210"/>
                <a:gd name="T29" fmla="*/ 14 h 29"/>
                <a:gd name="T30" fmla="*/ 209 w 210"/>
                <a:gd name="T31" fmla="*/ 8 h 29"/>
                <a:gd name="T32" fmla="*/ 207 w 210"/>
                <a:gd name="T33" fmla="*/ 3 h 29"/>
                <a:gd name="T34" fmla="*/ 202 w 210"/>
                <a:gd name="T35" fmla="*/ 1 h 29"/>
                <a:gd name="T36" fmla="*/ 196 w 210"/>
                <a:gd name="T3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0" h="29">
                  <a:moveTo>
                    <a:pt x="196" y="0"/>
                  </a:moveTo>
                  <a:lnTo>
                    <a:pt x="15" y="0"/>
                  </a:lnTo>
                  <a:lnTo>
                    <a:pt x="9" y="1"/>
                  </a:lnTo>
                  <a:lnTo>
                    <a:pt x="5" y="3"/>
                  </a:lnTo>
                  <a:lnTo>
                    <a:pt x="2" y="8"/>
                  </a:lnTo>
                  <a:lnTo>
                    <a:pt x="0" y="14"/>
                  </a:lnTo>
                  <a:lnTo>
                    <a:pt x="2" y="20"/>
                  </a:lnTo>
                  <a:lnTo>
                    <a:pt x="5" y="25"/>
                  </a:lnTo>
                  <a:lnTo>
                    <a:pt x="9" y="28"/>
                  </a:lnTo>
                  <a:lnTo>
                    <a:pt x="15" y="29"/>
                  </a:lnTo>
                  <a:lnTo>
                    <a:pt x="196" y="29"/>
                  </a:lnTo>
                  <a:lnTo>
                    <a:pt x="202" y="28"/>
                  </a:lnTo>
                  <a:lnTo>
                    <a:pt x="207" y="25"/>
                  </a:lnTo>
                  <a:lnTo>
                    <a:pt x="209" y="20"/>
                  </a:lnTo>
                  <a:lnTo>
                    <a:pt x="210" y="14"/>
                  </a:lnTo>
                  <a:lnTo>
                    <a:pt x="209" y="8"/>
                  </a:lnTo>
                  <a:lnTo>
                    <a:pt x="207" y="3"/>
                  </a:lnTo>
                  <a:lnTo>
                    <a:pt x="202" y="1"/>
                  </a:lnTo>
                  <a:lnTo>
                    <a:pt x="196" y="0"/>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60" name="Freeform 2129">
              <a:extLst>
                <a:ext uri="{FF2B5EF4-FFF2-40B4-BE49-F238E27FC236}">
                  <a16:creationId xmlns="" xmlns:a16="http://schemas.microsoft.com/office/drawing/2014/main" id="{776D6E5D-F46B-46C3-9A50-5FB57F227D44}"/>
                </a:ext>
              </a:extLst>
            </p:cNvPr>
            <p:cNvSpPr>
              <a:spLocks/>
            </p:cNvSpPr>
            <p:nvPr/>
          </p:nvSpPr>
          <p:spPr bwMode="auto">
            <a:xfrm>
              <a:off x="10569575" y="1055688"/>
              <a:ext cx="66675" cy="9525"/>
            </a:xfrm>
            <a:custGeom>
              <a:avLst/>
              <a:gdLst>
                <a:gd name="T0" fmla="*/ 196 w 210"/>
                <a:gd name="T1" fmla="*/ 0 h 31"/>
                <a:gd name="T2" fmla="*/ 15 w 210"/>
                <a:gd name="T3" fmla="*/ 0 h 31"/>
                <a:gd name="T4" fmla="*/ 9 w 210"/>
                <a:gd name="T5" fmla="*/ 2 h 31"/>
                <a:gd name="T6" fmla="*/ 5 w 210"/>
                <a:gd name="T7" fmla="*/ 5 h 31"/>
                <a:gd name="T8" fmla="*/ 2 w 210"/>
                <a:gd name="T9" fmla="*/ 10 h 31"/>
                <a:gd name="T10" fmla="*/ 0 w 210"/>
                <a:gd name="T11" fmla="*/ 15 h 31"/>
                <a:gd name="T12" fmla="*/ 2 w 210"/>
                <a:gd name="T13" fmla="*/ 21 h 31"/>
                <a:gd name="T14" fmla="*/ 5 w 210"/>
                <a:gd name="T15" fmla="*/ 26 h 31"/>
                <a:gd name="T16" fmla="*/ 9 w 210"/>
                <a:gd name="T17" fmla="*/ 30 h 31"/>
                <a:gd name="T18" fmla="*/ 15 w 210"/>
                <a:gd name="T19" fmla="*/ 31 h 31"/>
                <a:gd name="T20" fmla="*/ 196 w 210"/>
                <a:gd name="T21" fmla="*/ 31 h 31"/>
                <a:gd name="T22" fmla="*/ 202 w 210"/>
                <a:gd name="T23" fmla="*/ 30 h 31"/>
                <a:gd name="T24" fmla="*/ 207 w 210"/>
                <a:gd name="T25" fmla="*/ 26 h 31"/>
                <a:gd name="T26" fmla="*/ 209 w 210"/>
                <a:gd name="T27" fmla="*/ 21 h 31"/>
                <a:gd name="T28" fmla="*/ 210 w 210"/>
                <a:gd name="T29" fmla="*/ 15 h 31"/>
                <a:gd name="T30" fmla="*/ 209 w 210"/>
                <a:gd name="T31" fmla="*/ 10 h 31"/>
                <a:gd name="T32" fmla="*/ 207 w 210"/>
                <a:gd name="T33" fmla="*/ 5 h 31"/>
                <a:gd name="T34" fmla="*/ 202 w 210"/>
                <a:gd name="T35" fmla="*/ 2 h 31"/>
                <a:gd name="T36" fmla="*/ 196 w 210"/>
                <a:gd name="T3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0" h="31">
                  <a:moveTo>
                    <a:pt x="196" y="0"/>
                  </a:moveTo>
                  <a:lnTo>
                    <a:pt x="15" y="0"/>
                  </a:lnTo>
                  <a:lnTo>
                    <a:pt x="9" y="2"/>
                  </a:lnTo>
                  <a:lnTo>
                    <a:pt x="5" y="5"/>
                  </a:lnTo>
                  <a:lnTo>
                    <a:pt x="2" y="10"/>
                  </a:lnTo>
                  <a:lnTo>
                    <a:pt x="0" y="15"/>
                  </a:lnTo>
                  <a:lnTo>
                    <a:pt x="2" y="21"/>
                  </a:lnTo>
                  <a:lnTo>
                    <a:pt x="5" y="26"/>
                  </a:lnTo>
                  <a:lnTo>
                    <a:pt x="9" y="30"/>
                  </a:lnTo>
                  <a:lnTo>
                    <a:pt x="15" y="31"/>
                  </a:lnTo>
                  <a:lnTo>
                    <a:pt x="196" y="31"/>
                  </a:lnTo>
                  <a:lnTo>
                    <a:pt x="202" y="30"/>
                  </a:lnTo>
                  <a:lnTo>
                    <a:pt x="207" y="26"/>
                  </a:lnTo>
                  <a:lnTo>
                    <a:pt x="209" y="21"/>
                  </a:lnTo>
                  <a:lnTo>
                    <a:pt x="210" y="15"/>
                  </a:lnTo>
                  <a:lnTo>
                    <a:pt x="209" y="10"/>
                  </a:lnTo>
                  <a:lnTo>
                    <a:pt x="207" y="5"/>
                  </a:lnTo>
                  <a:lnTo>
                    <a:pt x="202" y="2"/>
                  </a:lnTo>
                  <a:lnTo>
                    <a:pt x="196" y="0"/>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61" name="Freeform 2130">
              <a:extLst>
                <a:ext uri="{FF2B5EF4-FFF2-40B4-BE49-F238E27FC236}">
                  <a16:creationId xmlns="" xmlns:a16="http://schemas.microsoft.com/office/drawing/2014/main" id="{89CDB053-2633-497E-86EB-62BFEEBB7B60}"/>
                </a:ext>
              </a:extLst>
            </p:cNvPr>
            <p:cNvSpPr>
              <a:spLocks/>
            </p:cNvSpPr>
            <p:nvPr/>
          </p:nvSpPr>
          <p:spPr bwMode="auto">
            <a:xfrm>
              <a:off x="10569575" y="1074738"/>
              <a:ext cx="66675" cy="28575"/>
            </a:xfrm>
            <a:custGeom>
              <a:avLst/>
              <a:gdLst>
                <a:gd name="T0" fmla="*/ 196 w 210"/>
                <a:gd name="T1" fmla="*/ 0 h 91"/>
                <a:gd name="T2" fmla="*/ 15 w 210"/>
                <a:gd name="T3" fmla="*/ 0 h 91"/>
                <a:gd name="T4" fmla="*/ 9 w 210"/>
                <a:gd name="T5" fmla="*/ 1 h 91"/>
                <a:gd name="T6" fmla="*/ 5 w 210"/>
                <a:gd name="T7" fmla="*/ 5 h 91"/>
                <a:gd name="T8" fmla="*/ 2 w 210"/>
                <a:gd name="T9" fmla="*/ 10 h 91"/>
                <a:gd name="T10" fmla="*/ 0 w 210"/>
                <a:gd name="T11" fmla="*/ 16 h 91"/>
                <a:gd name="T12" fmla="*/ 2 w 210"/>
                <a:gd name="T13" fmla="*/ 21 h 91"/>
                <a:gd name="T14" fmla="*/ 5 w 210"/>
                <a:gd name="T15" fmla="*/ 26 h 91"/>
                <a:gd name="T16" fmla="*/ 9 w 210"/>
                <a:gd name="T17" fmla="*/ 30 h 91"/>
                <a:gd name="T18" fmla="*/ 15 w 210"/>
                <a:gd name="T19" fmla="*/ 31 h 91"/>
                <a:gd name="T20" fmla="*/ 91 w 210"/>
                <a:gd name="T21" fmla="*/ 31 h 91"/>
                <a:gd name="T22" fmla="*/ 91 w 210"/>
                <a:gd name="T23" fmla="*/ 76 h 91"/>
                <a:gd name="T24" fmla="*/ 92 w 210"/>
                <a:gd name="T25" fmla="*/ 82 h 91"/>
                <a:gd name="T26" fmla="*/ 94 w 210"/>
                <a:gd name="T27" fmla="*/ 87 h 91"/>
                <a:gd name="T28" fmla="*/ 99 w 210"/>
                <a:gd name="T29" fmla="*/ 89 h 91"/>
                <a:gd name="T30" fmla="*/ 105 w 210"/>
                <a:gd name="T31" fmla="*/ 91 h 91"/>
                <a:gd name="T32" fmla="*/ 111 w 210"/>
                <a:gd name="T33" fmla="*/ 89 h 91"/>
                <a:gd name="T34" fmla="*/ 116 w 210"/>
                <a:gd name="T35" fmla="*/ 87 h 91"/>
                <a:gd name="T36" fmla="*/ 120 w 210"/>
                <a:gd name="T37" fmla="*/ 82 h 91"/>
                <a:gd name="T38" fmla="*/ 120 w 210"/>
                <a:gd name="T39" fmla="*/ 76 h 91"/>
                <a:gd name="T40" fmla="*/ 120 w 210"/>
                <a:gd name="T41" fmla="*/ 31 h 91"/>
                <a:gd name="T42" fmla="*/ 196 w 210"/>
                <a:gd name="T43" fmla="*/ 31 h 91"/>
                <a:gd name="T44" fmla="*/ 202 w 210"/>
                <a:gd name="T45" fmla="*/ 30 h 91"/>
                <a:gd name="T46" fmla="*/ 207 w 210"/>
                <a:gd name="T47" fmla="*/ 26 h 91"/>
                <a:gd name="T48" fmla="*/ 209 w 210"/>
                <a:gd name="T49" fmla="*/ 21 h 91"/>
                <a:gd name="T50" fmla="*/ 210 w 210"/>
                <a:gd name="T51" fmla="*/ 16 h 91"/>
                <a:gd name="T52" fmla="*/ 209 w 210"/>
                <a:gd name="T53" fmla="*/ 10 h 91"/>
                <a:gd name="T54" fmla="*/ 207 w 210"/>
                <a:gd name="T55" fmla="*/ 5 h 91"/>
                <a:gd name="T56" fmla="*/ 202 w 210"/>
                <a:gd name="T57" fmla="*/ 1 h 91"/>
                <a:gd name="T58" fmla="*/ 196 w 210"/>
                <a:gd name="T5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0" h="91">
                  <a:moveTo>
                    <a:pt x="196" y="0"/>
                  </a:moveTo>
                  <a:lnTo>
                    <a:pt x="15" y="0"/>
                  </a:lnTo>
                  <a:lnTo>
                    <a:pt x="9" y="1"/>
                  </a:lnTo>
                  <a:lnTo>
                    <a:pt x="5" y="5"/>
                  </a:lnTo>
                  <a:lnTo>
                    <a:pt x="2" y="10"/>
                  </a:lnTo>
                  <a:lnTo>
                    <a:pt x="0" y="16"/>
                  </a:lnTo>
                  <a:lnTo>
                    <a:pt x="2" y="21"/>
                  </a:lnTo>
                  <a:lnTo>
                    <a:pt x="5" y="26"/>
                  </a:lnTo>
                  <a:lnTo>
                    <a:pt x="9" y="30"/>
                  </a:lnTo>
                  <a:lnTo>
                    <a:pt x="15" y="31"/>
                  </a:lnTo>
                  <a:lnTo>
                    <a:pt x="91" y="31"/>
                  </a:lnTo>
                  <a:lnTo>
                    <a:pt x="91" y="76"/>
                  </a:lnTo>
                  <a:lnTo>
                    <a:pt x="92" y="82"/>
                  </a:lnTo>
                  <a:lnTo>
                    <a:pt x="94" y="87"/>
                  </a:lnTo>
                  <a:lnTo>
                    <a:pt x="99" y="89"/>
                  </a:lnTo>
                  <a:lnTo>
                    <a:pt x="105" y="91"/>
                  </a:lnTo>
                  <a:lnTo>
                    <a:pt x="111" y="89"/>
                  </a:lnTo>
                  <a:lnTo>
                    <a:pt x="116" y="87"/>
                  </a:lnTo>
                  <a:lnTo>
                    <a:pt x="120" y="82"/>
                  </a:lnTo>
                  <a:lnTo>
                    <a:pt x="120" y="76"/>
                  </a:lnTo>
                  <a:lnTo>
                    <a:pt x="120" y="31"/>
                  </a:lnTo>
                  <a:lnTo>
                    <a:pt x="196" y="31"/>
                  </a:lnTo>
                  <a:lnTo>
                    <a:pt x="202" y="30"/>
                  </a:lnTo>
                  <a:lnTo>
                    <a:pt x="207" y="26"/>
                  </a:lnTo>
                  <a:lnTo>
                    <a:pt x="209" y="21"/>
                  </a:lnTo>
                  <a:lnTo>
                    <a:pt x="210" y="16"/>
                  </a:lnTo>
                  <a:lnTo>
                    <a:pt x="209" y="10"/>
                  </a:lnTo>
                  <a:lnTo>
                    <a:pt x="207" y="5"/>
                  </a:lnTo>
                  <a:lnTo>
                    <a:pt x="202" y="1"/>
                  </a:lnTo>
                  <a:lnTo>
                    <a:pt x="196" y="0"/>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sp>
        <p:nvSpPr>
          <p:cNvPr id="62" name="Freeform 4347">
            <a:extLst>
              <a:ext uri="{FF2B5EF4-FFF2-40B4-BE49-F238E27FC236}">
                <a16:creationId xmlns="" xmlns:a16="http://schemas.microsoft.com/office/drawing/2014/main" id="{5EB0B3CE-72AF-4F04-894E-E42CB34F3BAF}"/>
              </a:ext>
            </a:extLst>
          </p:cNvPr>
          <p:cNvSpPr>
            <a:spLocks/>
          </p:cNvSpPr>
          <p:nvPr/>
        </p:nvSpPr>
        <p:spPr bwMode="auto">
          <a:xfrm>
            <a:off x="6954738" y="874662"/>
            <a:ext cx="432000" cy="432000"/>
          </a:xfrm>
          <a:custGeom>
            <a:avLst/>
            <a:gdLst>
              <a:gd name="T0" fmla="*/ 795 w 891"/>
              <a:gd name="T1" fmla="*/ 575 h 893"/>
              <a:gd name="T2" fmla="*/ 727 w 891"/>
              <a:gd name="T3" fmla="*/ 560 h 893"/>
              <a:gd name="T4" fmla="*/ 546 w 891"/>
              <a:gd name="T5" fmla="*/ 446 h 893"/>
              <a:gd name="T6" fmla="*/ 742 w 891"/>
              <a:gd name="T7" fmla="*/ 331 h 893"/>
              <a:gd name="T8" fmla="*/ 831 w 891"/>
              <a:gd name="T9" fmla="*/ 295 h 893"/>
              <a:gd name="T10" fmla="*/ 877 w 891"/>
              <a:gd name="T11" fmla="*/ 233 h 893"/>
              <a:gd name="T12" fmla="*/ 891 w 891"/>
              <a:gd name="T13" fmla="*/ 163 h 893"/>
              <a:gd name="T14" fmla="*/ 876 w 891"/>
              <a:gd name="T15" fmla="*/ 101 h 893"/>
              <a:gd name="T16" fmla="*/ 856 w 891"/>
              <a:gd name="T17" fmla="*/ 98 h 893"/>
              <a:gd name="T18" fmla="*/ 797 w 891"/>
              <a:gd name="T19" fmla="*/ 36 h 893"/>
              <a:gd name="T20" fmla="*/ 794 w 891"/>
              <a:gd name="T21" fmla="*/ 15 h 893"/>
              <a:gd name="T22" fmla="*/ 709 w 891"/>
              <a:gd name="T23" fmla="*/ 1 h 893"/>
              <a:gd name="T24" fmla="*/ 620 w 891"/>
              <a:gd name="T25" fmla="*/ 38 h 893"/>
              <a:gd name="T26" fmla="*/ 574 w 891"/>
              <a:gd name="T27" fmla="*/ 97 h 893"/>
              <a:gd name="T28" fmla="*/ 559 w 891"/>
              <a:gd name="T29" fmla="*/ 163 h 893"/>
              <a:gd name="T30" fmla="*/ 446 w 891"/>
              <a:gd name="T31" fmla="*/ 345 h 893"/>
              <a:gd name="T32" fmla="*/ 331 w 891"/>
              <a:gd name="T33" fmla="*/ 163 h 893"/>
              <a:gd name="T34" fmla="*/ 316 w 891"/>
              <a:gd name="T35" fmla="*/ 97 h 893"/>
              <a:gd name="T36" fmla="*/ 274 w 891"/>
              <a:gd name="T37" fmla="*/ 40 h 893"/>
              <a:gd name="T38" fmla="*/ 209 w 891"/>
              <a:gd name="T39" fmla="*/ 6 h 893"/>
              <a:gd name="T40" fmla="*/ 139 w 891"/>
              <a:gd name="T41" fmla="*/ 3 h 893"/>
              <a:gd name="T42" fmla="*/ 96 w 891"/>
              <a:gd name="T43" fmla="*/ 21 h 893"/>
              <a:gd name="T44" fmla="*/ 179 w 891"/>
              <a:gd name="T45" fmla="*/ 105 h 893"/>
              <a:gd name="T46" fmla="*/ 28 w 891"/>
              <a:gd name="T47" fmla="*/ 95 h 893"/>
              <a:gd name="T48" fmla="*/ 8 w 891"/>
              <a:gd name="T49" fmla="*/ 116 h 893"/>
              <a:gd name="T50" fmla="*/ 1 w 891"/>
              <a:gd name="T51" fmla="*/ 188 h 893"/>
              <a:gd name="T52" fmla="*/ 24 w 891"/>
              <a:gd name="T53" fmla="*/ 256 h 893"/>
              <a:gd name="T54" fmla="*/ 76 w 891"/>
              <a:gd name="T55" fmla="*/ 308 h 893"/>
              <a:gd name="T56" fmla="*/ 140 w 891"/>
              <a:gd name="T57" fmla="*/ 331 h 893"/>
              <a:gd name="T58" fmla="*/ 209 w 891"/>
              <a:gd name="T59" fmla="*/ 327 h 893"/>
              <a:gd name="T60" fmla="*/ 179 w 891"/>
              <a:gd name="T61" fmla="*/ 561 h 893"/>
              <a:gd name="T62" fmla="*/ 87 w 891"/>
              <a:gd name="T63" fmla="*/ 580 h 893"/>
              <a:gd name="T64" fmla="*/ 24 w 891"/>
              <a:gd name="T65" fmla="*/ 638 h 893"/>
              <a:gd name="T66" fmla="*/ 1 w 891"/>
              <a:gd name="T67" fmla="*/ 707 h 893"/>
              <a:gd name="T68" fmla="*/ 8 w 891"/>
              <a:gd name="T69" fmla="*/ 778 h 893"/>
              <a:gd name="T70" fmla="*/ 28 w 891"/>
              <a:gd name="T71" fmla="*/ 800 h 893"/>
              <a:gd name="T72" fmla="*/ 179 w 891"/>
              <a:gd name="T73" fmla="*/ 786 h 893"/>
              <a:gd name="T74" fmla="*/ 96 w 891"/>
              <a:gd name="T75" fmla="*/ 871 h 893"/>
              <a:gd name="T76" fmla="*/ 152 w 891"/>
              <a:gd name="T77" fmla="*/ 892 h 893"/>
              <a:gd name="T78" fmla="*/ 231 w 891"/>
              <a:gd name="T79" fmla="*/ 879 h 893"/>
              <a:gd name="T80" fmla="*/ 299 w 891"/>
              <a:gd name="T81" fmla="*/ 825 h 893"/>
              <a:gd name="T82" fmla="*/ 328 w 891"/>
              <a:gd name="T83" fmla="*/ 763 h 893"/>
              <a:gd name="T84" fmla="*/ 328 w 891"/>
              <a:gd name="T85" fmla="*/ 694 h 893"/>
              <a:gd name="T86" fmla="*/ 563 w 891"/>
              <a:gd name="T87" fmla="*/ 694 h 893"/>
              <a:gd name="T88" fmla="*/ 564 w 891"/>
              <a:gd name="T89" fmla="*/ 762 h 893"/>
              <a:gd name="T90" fmla="*/ 592 w 891"/>
              <a:gd name="T91" fmla="*/ 825 h 893"/>
              <a:gd name="T92" fmla="*/ 662 w 891"/>
              <a:gd name="T93" fmla="*/ 879 h 893"/>
              <a:gd name="T94" fmla="*/ 758 w 891"/>
              <a:gd name="T95" fmla="*/ 889 h 893"/>
              <a:gd name="T96" fmla="*/ 799 w 891"/>
              <a:gd name="T97" fmla="*/ 867 h 893"/>
              <a:gd name="T98" fmla="*/ 718 w 891"/>
              <a:gd name="T99" fmla="*/ 717 h 893"/>
              <a:gd name="T100" fmla="*/ 866 w 891"/>
              <a:gd name="T101" fmla="*/ 800 h 893"/>
              <a:gd name="T102" fmla="*/ 886 w 891"/>
              <a:gd name="T103" fmla="*/ 767 h 893"/>
              <a:gd name="T104" fmla="*/ 889 w 891"/>
              <a:gd name="T105" fmla="*/ 695 h 893"/>
              <a:gd name="T106" fmla="*/ 859 w 891"/>
              <a:gd name="T107" fmla="*/ 628 h 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91" h="893">
                <a:moveTo>
                  <a:pt x="843" y="608"/>
                </a:moveTo>
                <a:lnTo>
                  <a:pt x="834" y="600"/>
                </a:lnTo>
                <a:lnTo>
                  <a:pt x="825" y="593"/>
                </a:lnTo>
                <a:lnTo>
                  <a:pt x="815" y="586"/>
                </a:lnTo>
                <a:lnTo>
                  <a:pt x="805" y="580"/>
                </a:lnTo>
                <a:lnTo>
                  <a:pt x="795" y="575"/>
                </a:lnTo>
                <a:lnTo>
                  <a:pt x="784" y="571"/>
                </a:lnTo>
                <a:lnTo>
                  <a:pt x="773" y="567"/>
                </a:lnTo>
                <a:lnTo>
                  <a:pt x="762" y="564"/>
                </a:lnTo>
                <a:lnTo>
                  <a:pt x="751" y="562"/>
                </a:lnTo>
                <a:lnTo>
                  <a:pt x="739" y="560"/>
                </a:lnTo>
                <a:lnTo>
                  <a:pt x="727" y="560"/>
                </a:lnTo>
                <a:lnTo>
                  <a:pt x="717" y="560"/>
                </a:lnTo>
                <a:lnTo>
                  <a:pt x="705" y="561"/>
                </a:lnTo>
                <a:lnTo>
                  <a:pt x="693" y="563"/>
                </a:lnTo>
                <a:lnTo>
                  <a:pt x="681" y="566"/>
                </a:lnTo>
                <a:lnTo>
                  <a:pt x="671" y="570"/>
                </a:lnTo>
                <a:lnTo>
                  <a:pt x="546" y="446"/>
                </a:lnTo>
                <a:lnTo>
                  <a:pt x="671" y="323"/>
                </a:lnTo>
                <a:lnTo>
                  <a:pt x="683" y="327"/>
                </a:lnTo>
                <a:lnTo>
                  <a:pt x="697" y="329"/>
                </a:lnTo>
                <a:lnTo>
                  <a:pt x="711" y="331"/>
                </a:lnTo>
                <a:lnTo>
                  <a:pt x="725" y="331"/>
                </a:lnTo>
                <a:lnTo>
                  <a:pt x="742" y="331"/>
                </a:lnTo>
                <a:lnTo>
                  <a:pt x="758" y="329"/>
                </a:lnTo>
                <a:lnTo>
                  <a:pt x="774" y="325"/>
                </a:lnTo>
                <a:lnTo>
                  <a:pt x="789" y="319"/>
                </a:lnTo>
                <a:lnTo>
                  <a:pt x="803" y="313"/>
                </a:lnTo>
                <a:lnTo>
                  <a:pt x="817" y="304"/>
                </a:lnTo>
                <a:lnTo>
                  <a:pt x="831" y="295"/>
                </a:lnTo>
                <a:lnTo>
                  <a:pt x="843" y="284"/>
                </a:lnTo>
                <a:lnTo>
                  <a:pt x="851" y="275"/>
                </a:lnTo>
                <a:lnTo>
                  <a:pt x="859" y="265"/>
                </a:lnTo>
                <a:lnTo>
                  <a:pt x="866" y="254"/>
                </a:lnTo>
                <a:lnTo>
                  <a:pt x="873" y="243"/>
                </a:lnTo>
                <a:lnTo>
                  <a:pt x="877" y="233"/>
                </a:lnTo>
                <a:lnTo>
                  <a:pt x="882" y="221"/>
                </a:lnTo>
                <a:lnTo>
                  <a:pt x="886" y="210"/>
                </a:lnTo>
                <a:lnTo>
                  <a:pt x="889" y="199"/>
                </a:lnTo>
                <a:lnTo>
                  <a:pt x="890" y="187"/>
                </a:lnTo>
                <a:lnTo>
                  <a:pt x="891" y="175"/>
                </a:lnTo>
                <a:lnTo>
                  <a:pt x="891" y="163"/>
                </a:lnTo>
                <a:lnTo>
                  <a:pt x="891" y="151"/>
                </a:lnTo>
                <a:lnTo>
                  <a:pt x="889" y="140"/>
                </a:lnTo>
                <a:lnTo>
                  <a:pt x="886" y="128"/>
                </a:lnTo>
                <a:lnTo>
                  <a:pt x="882" y="116"/>
                </a:lnTo>
                <a:lnTo>
                  <a:pt x="878" y="104"/>
                </a:lnTo>
                <a:lnTo>
                  <a:pt x="876" y="101"/>
                </a:lnTo>
                <a:lnTo>
                  <a:pt x="874" y="98"/>
                </a:lnTo>
                <a:lnTo>
                  <a:pt x="871" y="96"/>
                </a:lnTo>
                <a:lnTo>
                  <a:pt x="866" y="96"/>
                </a:lnTo>
                <a:lnTo>
                  <a:pt x="863" y="95"/>
                </a:lnTo>
                <a:lnTo>
                  <a:pt x="859" y="96"/>
                </a:lnTo>
                <a:lnTo>
                  <a:pt x="856" y="98"/>
                </a:lnTo>
                <a:lnTo>
                  <a:pt x="852" y="100"/>
                </a:lnTo>
                <a:lnTo>
                  <a:pt x="785" y="179"/>
                </a:lnTo>
                <a:lnTo>
                  <a:pt x="718" y="179"/>
                </a:lnTo>
                <a:lnTo>
                  <a:pt x="718" y="105"/>
                </a:lnTo>
                <a:lnTo>
                  <a:pt x="795" y="38"/>
                </a:lnTo>
                <a:lnTo>
                  <a:pt x="797" y="36"/>
                </a:lnTo>
                <a:lnTo>
                  <a:pt x="799" y="33"/>
                </a:lnTo>
                <a:lnTo>
                  <a:pt x="799" y="28"/>
                </a:lnTo>
                <a:lnTo>
                  <a:pt x="799" y="25"/>
                </a:lnTo>
                <a:lnTo>
                  <a:pt x="798" y="21"/>
                </a:lnTo>
                <a:lnTo>
                  <a:pt x="796" y="18"/>
                </a:lnTo>
                <a:lnTo>
                  <a:pt x="794" y="15"/>
                </a:lnTo>
                <a:lnTo>
                  <a:pt x="790" y="13"/>
                </a:lnTo>
                <a:lnTo>
                  <a:pt x="774" y="7"/>
                </a:lnTo>
                <a:lnTo>
                  <a:pt x="758" y="3"/>
                </a:lnTo>
                <a:lnTo>
                  <a:pt x="742" y="1"/>
                </a:lnTo>
                <a:lnTo>
                  <a:pt x="725" y="0"/>
                </a:lnTo>
                <a:lnTo>
                  <a:pt x="709" y="1"/>
                </a:lnTo>
                <a:lnTo>
                  <a:pt x="693" y="3"/>
                </a:lnTo>
                <a:lnTo>
                  <a:pt x="677" y="7"/>
                </a:lnTo>
                <a:lnTo>
                  <a:pt x="662" y="12"/>
                </a:lnTo>
                <a:lnTo>
                  <a:pt x="647" y="20"/>
                </a:lnTo>
                <a:lnTo>
                  <a:pt x="633" y="28"/>
                </a:lnTo>
                <a:lnTo>
                  <a:pt x="620" y="38"/>
                </a:lnTo>
                <a:lnTo>
                  <a:pt x="609" y="49"/>
                </a:lnTo>
                <a:lnTo>
                  <a:pt x="600" y="57"/>
                </a:lnTo>
                <a:lnTo>
                  <a:pt x="592" y="67"/>
                </a:lnTo>
                <a:lnTo>
                  <a:pt x="586" y="77"/>
                </a:lnTo>
                <a:lnTo>
                  <a:pt x="580" y="86"/>
                </a:lnTo>
                <a:lnTo>
                  <a:pt x="574" y="97"/>
                </a:lnTo>
                <a:lnTo>
                  <a:pt x="570" y="108"/>
                </a:lnTo>
                <a:lnTo>
                  <a:pt x="567" y="118"/>
                </a:lnTo>
                <a:lnTo>
                  <a:pt x="564" y="129"/>
                </a:lnTo>
                <a:lnTo>
                  <a:pt x="561" y="141"/>
                </a:lnTo>
                <a:lnTo>
                  <a:pt x="560" y="153"/>
                </a:lnTo>
                <a:lnTo>
                  <a:pt x="559" y="163"/>
                </a:lnTo>
                <a:lnTo>
                  <a:pt x="560" y="175"/>
                </a:lnTo>
                <a:lnTo>
                  <a:pt x="561" y="187"/>
                </a:lnTo>
                <a:lnTo>
                  <a:pt x="563" y="199"/>
                </a:lnTo>
                <a:lnTo>
                  <a:pt x="566" y="209"/>
                </a:lnTo>
                <a:lnTo>
                  <a:pt x="569" y="221"/>
                </a:lnTo>
                <a:lnTo>
                  <a:pt x="446" y="345"/>
                </a:lnTo>
                <a:lnTo>
                  <a:pt x="322" y="221"/>
                </a:lnTo>
                <a:lnTo>
                  <a:pt x="325" y="209"/>
                </a:lnTo>
                <a:lnTo>
                  <a:pt x="328" y="199"/>
                </a:lnTo>
                <a:lnTo>
                  <a:pt x="330" y="187"/>
                </a:lnTo>
                <a:lnTo>
                  <a:pt x="331" y="175"/>
                </a:lnTo>
                <a:lnTo>
                  <a:pt x="331" y="163"/>
                </a:lnTo>
                <a:lnTo>
                  <a:pt x="330" y="153"/>
                </a:lnTo>
                <a:lnTo>
                  <a:pt x="329" y="141"/>
                </a:lnTo>
                <a:lnTo>
                  <a:pt x="327" y="129"/>
                </a:lnTo>
                <a:lnTo>
                  <a:pt x="324" y="118"/>
                </a:lnTo>
                <a:lnTo>
                  <a:pt x="321" y="108"/>
                </a:lnTo>
                <a:lnTo>
                  <a:pt x="316" y="97"/>
                </a:lnTo>
                <a:lnTo>
                  <a:pt x="311" y="86"/>
                </a:lnTo>
                <a:lnTo>
                  <a:pt x="305" y="77"/>
                </a:lnTo>
                <a:lnTo>
                  <a:pt x="298" y="67"/>
                </a:lnTo>
                <a:lnTo>
                  <a:pt x="291" y="57"/>
                </a:lnTo>
                <a:lnTo>
                  <a:pt x="282" y="49"/>
                </a:lnTo>
                <a:lnTo>
                  <a:pt x="274" y="40"/>
                </a:lnTo>
                <a:lnTo>
                  <a:pt x="264" y="33"/>
                </a:lnTo>
                <a:lnTo>
                  <a:pt x="253" y="25"/>
                </a:lnTo>
                <a:lnTo>
                  <a:pt x="243" y="20"/>
                </a:lnTo>
                <a:lnTo>
                  <a:pt x="232" y="15"/>
                </a:lnTo>
                <a:lnTo>
                  <a:pt x="221" y="10"/>
                </a:lnTo>
                <a:lnTo>
                  <a:pt x="209" y="6"/>
                </a:lnTo>
                <a:lnTo>
                  <a:pt x="199" y="4"/>
                </a:lnTo>
                <a:lnTo>
                  <a:pt x="187" y="2"/>
                </a:lnTo>
                <a:lnTo>
                  <a:pt x="175" y="1"/>
                </a:lnTo>
                <a:lnTo>
                  <a:pt x="162" y="1"/>
                </a:lnTo>
                <a:lnTo>
                  <a:pt x="151" y="2"/>
                </a:lnTo>
                <a:lnTo>
                  <a:pt x="139" y="3"/>
                </a:lnTo>
                <a:lnTo>
                  <a:pt x="127" y="5"/>
                </a:lnTo>
                <a:lnTo>
                  <a:pt x="115" y="9"/>
                </a:lnTo>
                <a:lnTo>
                  <a:pt x="103" y="13"/>
                </a:lnTo>
                <a:lnTo>
                  <a:pt x="100" y="16"/>
                </a:lnTo>
                <a:lnTo>
                  <a:pt x="97" y="18"/>
                </a:lnTo>
                <a:lnTo>
                  <a:pt x="96" y="21"/>
                </a:lnTo>
                <a:lnTo>
                  <a:pt x="95" y="25"/>
                </a:lnTo>
                <a:lnTo>
                  <a:pt x="94" y="28"/>
                </a:lnTo>
                <a:lnTo>
                  <a:pt x="95" y="33"/>
                </a:lnTo>
                <a:lnTo>
                  <a:pt x="97" y="36"/>
                </a:lnTo>
                <a:lnTo>
                  <a:pt x="99" y="38"/>
                </a:lnTo>
                <a:lnTo>
                  <a:pt x="179" y="105"/>
                </a:lnTo>
                <a:lnTo>
                  <a:pt x="179" y="179"/>
                </a:lnTo>
                <a:lnTo>
                  <a:pt x="106" y="179"/>
                </a:lnTo>
                <a:lnTo>
                  <a:pt x="38" y="100"/>
                </a:lnTo>
                <a:lnTo>
                  <a:pt x="35" y="98"/>
                </a:lnTo>
                <a:lnTo>
                  <a:pt x="32" y="96"/>
                </a:lnTo>
                <a:lnTo>
                  <a:pt x="28" y="95"/>
                </a:lnTo>
                <a:lnTo>
                  <a:pt x="24" y="96"/>
                </a:lnTo>
                <a:lnTo>
                  <a:pt x="20" y="96"/>
                </a:lnTo>
                <a:lnTo>
                  <a:pt x="17" y="98"/>
                </a:lnTo>
                <a:lnTo>
                  <a:pt x="15" y="101"/>
                </a:lnTo>
                <a:lnTo>
                  <a:pt x="13" y="104"/>
                </a:lnTo>
                <a:lnTo>
                  <a:pt x="8" y="116"/>
                </a:lnTo>
                <a:lnTo>
                  <a:pt x="5" y="128"/>
                </a:lnTo>
                <a:lnTo>
                  <a:pt x="2" y="140"/>
                </a:lnTo>
                <a:lnTo>
                  <a:pt x="1" y="151"/>
                </a:lnTo>
                <a:lnTo>
                  <a:pt x="0" y="164"/>
                </a:lnTo>
                <a:lnTo>
                  <a:pt x="0" y="176"/>
                </a:lnTo>
                <a:lnTo>
                  <a:pt x="1" y="188"/>
                </a:lnTo>
                <a:lnTo>
                  <a:pt x="3" y="200"/>
                </a:lnTo>
                <a:lnTo>
                  <a:pt x="5" y="211"/>
                </a:lnTo>
                <a:lnTo>
                  <a:pt x="9" y="223"/>
                </a:lnTo>
                <a:lnTo>
                  <a:pt x="14" y="235"/>
                </a:lnTo>
                <a:lnTo>
                  <a:pt x="19" y="246"/>
                </a:lnTo>
                <a:lnTo>
                  <a:pt x="24" y="256"/>
                </a:lnTo>
                <a:lnTo>
                  <a:pt x="32" y="266"/>
                </a:lnTo>
                <a:lnTo>
                  <a:pt x="39" y="276"/>
                </a:lnTo>
                <a:lnTo>
                  <a:pt x="48" y="285"/>
                </a:lnTo>
                <a:lnTo>
                  <a:pt x="56" y="294"/>
                </a:lnTo>
                <a:lnTo>
                  <a:pt x="66" y="300"/>
                </a:lnTo>
                <a:lnTo>
                  <a:pt x="76" y="308"/>
                </a:lnTo>
                <a:lnTo>
                  <a:pt x="85" y="313"/>
                </a:lnTo>
                <a:lnTo>
                  <a:pt x="96" y="318"/>
                </a:lnTo>
                <a:lnTo>
                  <a:pt x="107" y="323"/>
                </a:lnTo>
                <a:lnTo>
                  <a:pt x="117" y="326"/>
                </a:lnTo>
                <a:lnTo>
                  <a:pt x="128" y="329"/>
                </a:lnTo>
                <a:lnTo>
                  <a:pt x="140" y="331"/>
                </a:lnTo>
                <a:lnTo>
                  <a:pt x="152" y="332"/>
                </a:lnTo>
                <a:lnTo>
                  <a:pt x="162" y="333"/>
                </a:lnTo>
                <a:lnTo>
                  <a:pt x="174" y="332"/>
                </a:lnTo>
                <a:lnTo>
                  <a:pt x="186" y="331"/>
                </a:lnTo>
                <a:lnTo>
                  <a:pt x="198" y="329"/>
                </a:lnTo>
                <a:lnTo>
                  <a:pt x="209" y="327"/>
                </a:lnTo>
                <a:lnTo>
                  <a:pt x="220" y="323"/>
                </a:lnTo>
                <a:lnTo>
                  <a:pt x="344" y="447"/>
                </a:lnTo>
                <a:lnTo>
                  <a:pt x="220" y="570"/>
                </a:lnTo>
                <a:lnTo>
                  <a:pt x="207" y="566"/>
                </a:lnTo>
                <a:lnTo>
                  <a:pt x="193" y="562"/>
                </a:lnTo>
                <a:lnTo>
                  <a:pt x="179" y="561"/>
                </a:lnTo>
                <a:lnTo>
                  <a:pt x="166" y="560"/>
                </a:lnTo>
                <a:lnTo>
                  <a:pt x="148" y="561"/>
                </a:lnTo>
                <a:lnTo>
                  <a:pt x="132" y="563"/>
                </a:lnTo>
                <a:lnTo>
                  <a:pt x="117" y="568"/>
                </a:lnTo>
                <a:lnTo>
                  <a:pt x="101" y="573"/>
                </a:lnTo>
                <a:lnTo>
                  <a:pt x="87" y="580"/>
                </a:lnTo>
                <a:lnTo>
                  <a:pt x="74" y="588"/>
                </a:lnTo>
                <a:lnTo>
                  <a:pt x="61" y="598"/>
                </a:lnTo>
                <a:lnTo>
                  <a:pt x="48" y="608"/>
                </a:lnTo>
                <a:lnTo>
                  <a:pt x="39" y="618"/>
                </a:lnTo>
                <a:lnTo>
                  <a:pt x="32" y="628"/>
                </a:lnTo>
                <a:lnTo>
                  <a:pt x="24" y="638"/>
                </a:lnTo>
                <a:lnTo>
                  <a:pt x="19" y="649"/>
                </a:lnTo>
                <a:lnTo>
                  <a:pt x="14" y="660"/>
                </a:lnTo>
                <a:lnTo>
                  <a:pt x="9" y="671"/>
                </a:lnTo>
                <a:lnTo>
                  <a:pt x="5" y="683"/>
                </a:lnTo>
                <a:lnTo>
                  <a:pt x="3" y="695"/>
                </a:lnTo>
                <a:lnTo>
                  <a:pt x="1" y="707"/>
                </a:lnTo>
                <a:lnTo>
                  <a:pt x="0" y="719"/>
                </a:lnTo>
                <a:lnTo>
                  <a:pt x="0" y="730"/>
                </a:lnTo>
                <a:lnTo>
                  <a:pt x="1" y="743"/>
                </a:lnTo>
                <a:lnTo>
                  <a:pt x="2" y="755"/>
                </a:lnTo>
                <a:lnTo>
                  <a:pt x="5" y="767"/>
                </a:lnTo>
                <a:lnTo>
                  <a:pt x="8" y="778"/>
                </a:lnTo>
                <a:lnTo>
                  <a:pt x="13" y="790"/>
                </a:lnTo>
                <a:lnTo>
                  <a:pt x="15" y="793"/>
                </a:lnTo>
                <a:lnTo>
                  <a:pt x="17" y="797"/>
                </a:lnTo>
                <a:lnTo>
                  <a:pt x="20" y="799"/>
                </a:lnTo>
                <a:lnTo>
                  <a:pt x="24" y="800"/>
                </a:lnTo>
                <a:lnTo>
                  <a:pt x="28" y="800"/>
                </a:lnTo>
                <a:lnTo>
                  <a:pt x="32" y="799"/>
                </a:lnTo>
                <a:lnTo>
                  <a:pt x="35" y="798"/>
                </a:lnTo>
                <a:lnTo>
                  <a:pt x="38" y="796"/>
                </a:lnTo>
                <a:lnTo>
                  <a:pt x="106" y="717"/>
                </a:lnTo>
                <a:lnTo>
                  <a:pt x="179" y="717"/>
                </a:lnTo>
                <a:lnTo>
                  <a:pt x="179" y="786"/>
                </a:lnTo>
                <a:lnTo>
                  <a:pt x="99" y="853"/>
                </a:lnTo>
                <a:lnTo>
                  <a:pt x="97" y="857"/>
                </a:lnTo>
                <a:lnTo>
                  <a:pt x="95" y="860"/>
                </a:lnTo>
                <a:lnTo>
                  <a:pt x="94" y="863"/>
                </a:lnTo>
                <a:lnTo>
                  <a:pt x="95" y="867"/>
                </a:lnTo>
                <a:lnTo>
                  <a:pt x="96" y="871"/>
                </a:lnTo>
                <a:lnTo>
                  <a:pt x="97" y="875"/>
                </a:lnTo>
                <a:lnTo>
                  <a:pt x="100" y="877"/>
                </a:lnTo>
                <a:lnTo>
                  <a:pt x="103" y="879"/>
                </a:lnTo>
                <a:lnTo>
                  <a:pt x="120" y="884"/>
                </a:lnTo>
                <a:lnTo>
                  <a:pt x="135" y="889"/>
                </a:lnTo>
                <a:lnTo>
                  <a:pt x="152" y="892"/>
                </a:lnTo>
                <a:lnTo>
                  <a:pt x="168" y="893"/>
                </a:lnTo>
                <a:lnTo>
                  <a:pt x="168" y="893"/>
                </a:lnTo>
                <a:lnTo>
                  <a:pt x="184" y="892"/>
                </a:lnTo>
                <a:lnTo>
                  <a:pt x="200" y="889"/>
                </a:lnTo>
                <a:lnTo>
                  <a:pt x="216" y="885"/>
                </a:lnTo>
                <a:lnTo>
                  <a:pt x="231" y="879"/>
                </a:lnTo>
                <a:lnTo>
                  <a:pt x="245" y="873"/>
                </a:lnTo>
                <a:lnTo>
                  <a:pt x="259" y="864"/>
                </a:lnTo>
                <a:lnTo>
                  <a:pt x="271" y="854"/>
                </a:lnTo>
                <a:lnTo>
                  <a:pt x="284" y="843"/>
                </a:lnTo>
                <a:lnTo>
                  <a:pt x="292" y="834"/>
                </a:lnTo>
                <a:lnTo>
                  <a:pt x="299" y="825"/>
                </a:lnTo>
                <a:lnTo>
                  <a:pt x="306" y="816"/>
                </a:lnTo>
                <a:lnTo>
                  <a:pt x="312" y="806"/>
                </a:lnTo>
                <a:lnTo>
                  <a:pt x="317" y="796"/>
                </a:lnTo>
                <a:lnTo>
                  <a:pt x="322" y="785"/>
                </a:lnTo>
                <a:lnTo>
                  <a:pt x="325" y="774"/>
                </a:lnTo>
                <a:lnTo>
                  <a:pt x="328" y="763"/>
                </a:lnTo>
                <a:lnTo>
                  <a:pt x="330" y="752"/>
                </a:lnTo>
                <a:lnTo>
                  <a:pt x="331" y="741"/>
                </a:lnTo>
                <a:lnTo>
                  <a:pt x="331" y="729"/>
                </a:lnTo>
                <a:lnTo>
                  <a:pt x="331" y="717"/>
                </a:lnTo>
                <a:lnTo>
                  <a:pt x="330" y="706"/>
                </a:lnTo>
                <a:lnTo>
                  <a:pt x="328" y="694"/>
                </a:lnTo>
                <a:lnTo>
                  <a:pt x="325" y="682"/>
                </a:lnTo>
                <a:lnTo>
                  <a:pt x="322" y="671"/>
                </a:lnTo>
                <a:lnTo>
                  <a:pt x="446" y="547"/>
                </a:lnTo>
                <a:lnTo>
                  <a:pt x="569" y="671"/>
                </a:lnTo>
                <a:lnTo>
                  <a:pt x="566" y="682"/>
                </a:lnTo>
                <a:lnTo>
                  <a:pt x="563" y="694"/>
                </a:lnTo>
                <a:lnTo>
                  <a:pt x="561" y="706"/>
                </a:lnTo>
                <a:lnTo>
                  <a:pt x="560" y="716"/>
                </a:lnTo>
                <a:lnTo>
                  <a:pt x="559" y="728"/>
                </a:lnTo>
                <a:lnTo>
                  <a:pt x="560" y="740"/>
                </a:lnTo>
                <a:lnTo>
                  <a:pt x="561" y="752"/>
                </a:lnTo>
                <a:lnTo>
                  <a:pt x="564" y="762"/>
                </a:lnTo>
                <a:lnTo>
                  <a:pt x="567" y="774"/>
                </a:lnTo>
                <a:lnTo>
                  <a:pt x="570" y="785"/>
                </a:lnTo>
                <a:lnTo>
                  <a:pt x="574" y="796"/>
                </a:lnTo>
                <a:lnTo>
                  <a:pt x="580" y="805"/>
                </a:lnTo>
                <a:lnTo>
                  <a:pt x="586" y="816"/>
                </a:lnTo>
                <a:lnTo>
                  <a:pt x="592" y="825"/>
                </a:lnTo>
                <a:lnTo>
                  <a:pt x="600" y="834"/>
                </a:lnTo>
                <a:lnTo>
                  <a:pt x="609" y="843"/>
                </a:lnTo>
                <a:lnTo>
                  <a:pt x="620" y="854"/>
                </a:lnTo>
                <a:lnTo>
                  <a:pt x="634" y="864"/>
                </a:lnTo>
                <a:lnTo>
                  <a:pt x="648" y="873"/>
                </a:lnTo>
                <a:lnTo>
                  <a:pt x="662" y="879"/>
                </a:lnTo>
                <a:lnTo>
                  <a:pt x="678" y="885"/>
                </a:lnTo>
                <a:lnTo>
                  <a:pt x="693" y="889"/>
                </a:lnTo>
                <a:lnTo>
                  <a:pt x="709" y="892"/>
                </a:lnTo>
                <a:lnTo>
                  <a:pt x="725" y="893"/>
                </a:lnTo>
                <a:lnTo>
                  <a:pt x="741" y="892"/>
                </a:lnTo>
                <a:lnTo>
                  <a:pt x="758" y="889"/>
                </a:lnTo>
                <a:lnTo>
                  <a:pt x="774" y="884"/>
                </a:lnTo>
                <a:lnTo>
                  <a:pt x="790" y="879"/>
                </a:lnTo>
                <a:lnTo>
                  <a:pt x="794" y="877"/>
                </a:lnTo>
                <a:lnTo>
                  <a:pt x="796" y="875"/>
                </a:lnTo>
                <a:lnTo>
                  <a:pt x="798" y="871"/>
                </a:lnTo>
                <a:lnTo>
                  <a:pt x="799" y="867"/>
                </a:lnTo>
                <a:lnTo>
                  <a:pt x="799" y="863"/>
                </a:lnTo>
                <a:lnTo>
                  <a:pt x="799" y="860"/>
                </a:lnTo>
                <a:lnTo>
                  <a:pt x="797" y="857"/>
                </a:lnTo>
                <a:lnTo>
                  <a:pt x="795" y="853"/>
                </a:lnTo>
                <a:lnTo>
                  <a:pt x="718" y="786"/>
                </a:lnTo>
                <a:lnTo>
                  <a:pt x="718" y="717"/>
                </a:lnTo>
                <a:lnTo>
                  <a:pt x="785" y="717"/>
                </a:lnTo>
                <a:lnTo>
                  <a:pt x="854" y="796"/>
                </a:lnTo>
                <a:lnTo>
                  <a:pt x="856" y="798"/>
                </a:lnTo>
                <a:lnTo>
                  <a:pt x="859" y="799"/>
                </a:lnTo>
                <a:lnTo>
                  <a:pt x="863" y="800"/>
                </a:lnTo>
                <a:lnTo>
                  <a:pt x="866" y="800"/>
                </a:lnTo>
                <a:lnTo>
                  <a:pt x="871" y="799"/>
                </a:lnTo>
                <a:lnTo>
                  <a:pt x="874" y="797"/>
                </a:lnTo>
                <a:lnTo>
                  <a:pt x="876" y="793"/>
                </a:lnTo>
                <a:lnTo>
                  <a:pt x="878" y="790"/>
                </a:lnTo>
                <a:lnTo>
                  <a:pt x="882" y="778"/>
                </a:lnTo>
                <a:lnTo>
                  <a:pt x="886" y="767"/>
                </a:lnTo>
                <a:lnTo>
                  <a:pt x="889" y="755"/>
                </a:lnTo>
                <a:lnTo>
                  <a:pt x="891" y="743"/>
                </a:lnTo>
                <a:lnTo>
                  <a:pt x="891" y="730"/>
                </a:lnTo>
                <a:lnTo>
                  <a:pt x="891" y="719"/>
                </a:lnTo>
                <a:lnTo>
                  <a:pt x="890" y="707"/>
                </a:lnTo>
                <a:lnTo>
                  <a:pt x="889" y="695"/>
                </a:lnTo>
                <a:lnTo>
                  <a:pt x="886" y="683"/>
                </a:lnTo>
                <a:lnTo>
                  <a:pt x="882" y="671"/>
                </a:lnTo>
                <a:lnTo>
                  <a:pt x="877" y="660"/>
                </a:lnTo>
                <a:lnTo>
                  <a:pt x="872" y="649"/>
                </a:lnTo>
                <a:lnTo>
                  <a:pt x="866" y="638"/>
                </a:lnTo>
                <a:lnTo>
                  <a:pt x="859" y="628"/>
                </a:lnTo>
                <a:lnTo>
                  <a:pt x="851" y="618"/>
                </a:lnTo>
                <a:lnTo>
                  <a:pt x="843" y="608"/>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dirty="0">
              <a:solidFill>
                <a:srgbClr val="FF0000"/>
              </a:solidFill>
            </a:endParaRPr>
          </a:p>
        </p:txBody>
      </p:sp>
      <p:grpSp>
        <p:nvGrpSpPr>
          <p:cNvPr id="63" name="Group 62">
            <a:extLst>
              <a:ext uri="{FF2B5EF4-FFF2-40B4-BE49-F238E27FC236}">
                <a16:creationId xmlns="" xmlns:a16="http://schemas.microsoft.com/office/drawing/2014/main" id="{2674F81C-FCDE-48BE-B433-F5AC9661EA67}"/>
              </a:ext>
            </a:extLst>
          </p:cNvPr>
          <p:cNvGrpSpPr/>
          <p:nvPr/>
        </p:nvGrpSpPr>
        <p:grpSpPr>
          <a:xfrm>
            <a:off x="5162553" y="2805561"/>
            <a:ext cx="467148" cy="467148"/>
            <a:chOff x="4319588" y="2492375"/>
            <a:chExt cx="287338" cy="287338"/>
          </a:xfrm>
          <a:solidFill>
            <a:schemeClr val="bg1"/>
          </a:solidFill>
        </p:grpSpPr>
        <p:sp>
          <p:nvSpPr>
            <p:cNvPr id="64" name="Freeform 372">
              <a:extLst>
                <a:ext uri="{FF2B5EF4-FFF2-40B4-BE49-F238E27FC236}">
                  <a16:creationId xmlns="" xmlns:a16="http://schemas.microsoft.com/office/drawing/2014/main" id="{5F47716D-D6BB-4FA1-A0CA-CFB0A6B3796A}"/>
                </a:ext>
              </a:extLst>
            </p:cNvPr>
            <p:cNvSpPr>
              <a:spLocks/>
            </p:cNvSpPr>
            <p:nvPr/>
          </p:nvSpPr>
          <p:spPr bwMode="auto">
            <a:xfrm>
              <a:off x="4319588" y="2587625"/>
              <a:ext cx="287338" cy="192088"/>
            </a:xfrm>
            <a:custGeom>
              <a:avLst/>
              <a:gdLst>
                <a:gd name="T0" fmla="*/ 843 w 904"/>
                <a:gd name="T1" fmla="*/ 572 h 602"/>
                <a:gd name="T2" fmla="*/ 843 w 904"/>
                <a:gd name="T3" fmla="*/ 12 h 602"/>
                <a:gd name="T4" fmla="*/ 841 w 904"/>
                <a:gd name="T5" fmla="*/ 7 h 602"/>
                <a:gd name="T6" fmla="*/ 836 w 904"/>
                <a:gd name="T7" fmla="*/ 3 h 602"/>
                <a:gd name="T8" fmla="*/ 831 w 904"/>
                <a:gd name="T9" fmla="*/ 1 h 602"/>
                <a:gd name="T10" fmla="*/ 708 w 904"/>
                <a:gd name="T11" fmla="*/ 0 h 602"/>
                <a:gd name="T12" fmla="*/ 702 w 904"/>
                <a:gd name="T13" fmla="*/ 2 h 602"/>
                <a:gd name="T14" fmla="*/ 697 w 904"/>
                <a:gd name="T15" fmla="*/ 5 h 602"/>
                <a:gd name="T16" fmla="*/ 694 w 904"/>
                <a:gd name="T17" fmla="*/ 9 h 602"/>
                <a:gd name="T18" fmla="*/ 693 w 904"/>
                <a:gd name="T19" fmla="*/ 16 h 602"/>
                <a:gd name="T20" fmla="*/ 632 w 904"/>
                <a:gd name="T21" fmla="*/ 572 h 602"/>
                <a:gd name="T22" fmla="*/ 632 w 904"/>
                <a:gd name="T23" fmla="*/ 283 h 602"/>
                <a:gd name="T24" fmla="*/ 630 w 904"/>
                <a:gd name="T25" fmla="*/ 277 h 602"/>
                <a:gd name="T26" fmla="*/ 626 w 904"/>
                <a:gd name="T27" fmla="*/ 274 h 602"/>
                <a:gd name="T28" fmla="*/ 621 w 904"/>
                <a:gd name="T29" fmla="*/ 271 h 602"/>
                <a:gd name="T30" fmla="*/ 497 w 904"/>
                <a:gd name="T31" fmla="*/ 271 h 602"/>
                <a:gd name="T32" fmla="*/ 491 w 904"/>
                <a:gd name="T33" fmla="*/ 272 h 602"/>
                <a:gd name="T34" fmla="*/ 487 w 904"/>
                <a:gd name="T35" fmla="*/ 275 h 602"/>
                <a:gd name="T36" fmla="*/ 483 w 904"/>
                <a:gd name="T37" fmla="*/ 281 h 602"/>
                <a:gd name="T38" fmla="*/ 482 w 904"/>
                <a:gd name="T39" fmla="*/ 286 h 602"/>
                <a:gd name="T40" fmla="*/ 421 w 904"/>
                <a:gd name="T41" fmla="*/ 572 h 602"/>
                <a:gd name="T42" fmla="*/ 421 w 904"/>
                <a:gd name="T43" fmla="*/ 193 h 602"/>
                <a:gd name="T44" fmla="*/ 419 w 904"/>
                <a:gd name="T45" fmla="*/ 187 h 602"/>
                <a:gd name="T46" fmla="*/ 415 w 904"/>
                <a:gd name="T47" fmla="*/ 183 h 602"/>
                <a:gd name="T48" fmla="*/ 409 w 904"/>
                <a:gd name="T49" fmla="*/ 181 h 602"/>
                <a:gd name="T50" fmla="*/ 286 w 904"/>
                <a:gd name="T51" fmla="*/ 181 h 602"/>
                <a:gd name="T52" fmla="*/ 281 w 904"/>
                <a:gd name="T53" fmla="*/ 182 h 602"/>
                <a:gd name="T54" fmla="*/ 275 w 904"/>
                <a:gd name="T55" fmla="*/ 185 h 602"/>
                <a:gd name="T56" fmla="*/ 272 w 904"/>
                <a:gd name="T57" fmla="*/ 190 h 602"/>
                <a:gd name="T58" fmla="*/ 271 w 904"/>
                <a:gd name="T59" fmla="*/ 196 h 602"/>
                <a:gd name="T60" fmla="*/ 211 w 904"/>
                <a:gd name="T61" fmla="*/ 572 h 602"/>
                <a:gd name="T62" fmla="*/ 211 w 904"/>
                <a:gd name="T63" fmla="*/ 404 h 602"/>
                <a:gd name="T64" fmla="*/ 209 w 904"/>
                <a:gd name="T65" fmla="*/ 399 h 602"/>
                <a:gd name="T66" fmla="*/ 205 w 904"/>
                <a:gd name="T67" fmla="*/ 394 h 602"/>
                <a:gd name="T68" fmla="*/ 199 w 904"/>
                <a:gd name="T69" fmla="*/ 392 h 602"/>
                <a:gd name="T70" fmla="*/ 76 w 904"/>
                <a:gd name="T71" fmla="*/ 391 h 602"/>
                <a:gd name="T72" fmla="*/ 69 w 904"/>
                <a:gd name="T73" fmla="*/ 392 h 602"/>
                <a:gd name="T74" fmla="*/ 65 w 904"/>
                <a:gd name="T75" fmla="*/ 396 h 602"/>
                <a:gd name="T76" fmla="*/ 62 w 904"/>
                <a:gd name="T77" fmla="*/ 401 h 602"/>
                <a:gd name="T78" fmla="*/ 61 w 904"/>
                <a:gd name="T79" fmla="*/ 406 h 602"/>
                <a:gd name="T80" fmla="*/ 15 w 904"/>
                <a:gd name="T81" fmla="*/ 572 h 602"/>
                <a:gd name="T82" fmla="*/ 9 w 904"/>
                <a:gd name="T83" fmla="*/ 573 h 602"/>
                <a:gd name="T84" fmla="*/ 5 w 904"/>
                <a:gd name="T85" fmla="*/ 577 h 602"/>
                <a:gd name="T86" fmla="*/ 2 w 904"/>
                <a:gd name="T87" fmla="*/ 581 h 602"/>
                <a:gd name="T88" fmla="*/ 0 w 904"/>
                <a:gd name="T89" fmla="*/ 587 h 602"/>
                <a:gd name="T90" fmla="*/ 2 w 904"/>
                <a:gd name="T91" fmla="*/ 593 h 602"/>
                <a:gd name="T92" fmla="*/ 5 w 904"/>
                <a:gd name="T93" fmla="*/ 598 h 602"/>
                <a:gd name="T94" fmla="*/ 9 w 904"/>
                <a:gd name="T95" fmla="*/ 601 h 602"/>
                <a:gd name="T96" fmla="*/ 15 w 904"/>
                <a:gd name="T97" fmla="*/ 602 h 602"/>
                <a:gd name="T98" fmla="*/ 196 w 904"/>
                <a:gd name="T99" fmla="*/ 602 h 602"/>
                <a:gd name="T100" fmla="*/ 406 w 904"/>
                <a:gd name="T101" fmla="*/ 602 h 602"/>
                <a:gd name="T102" fmla="*/ 617 w 904"/>
                <a:gd name="T103" fmla="*/ 602 h 602"/>
                <a:gd name="T104" fmla="*/ 828 w 904"/>
                <a:gd name="T105" fmla="*/ 602 h 602"/>
                <a:gd name="T106" fmla="*/ 891 w 904"/>
                <a:gd name="T107" fmla="*/ 602 h 602"/>
                <a:gd name="T108" fmla="*/ 896 w 904"/>
                <a:gd name="T109" fmla="*/ 600 h 602"/>
                <a:gd name="T110" fmla="*/ 901 w 904"/>
                <a:gd name="T111" fmla="*/ 596 h 602"/>
                <a:gd name="T112" fmla="*/ 903 w 904"/>
                <a:gd name="T113" fmla="*/ 591 h 602"/>
                <a:gd name="T114" fmla="*/ 903 w 904"/>
                <a:gd name="T115" fmla="*/ 584 h 602"/>
                <a:gd name="T116" fmla="*/ 901 w 904"/>
                <a:gd name="T117" fmla="*/ 579 h 602"/>
                <a:gd name="T118" fmla="*/ 896 w 904"/>
                <a:gd name="T119" fmla="*/ 575 h 602"/>
                <a:gd name="T120" fmla="*/ 891 w 904"/>
                <a:gd name="T121" fmla="*/ 57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4" h="602">
                  <a:moveTo>
                    <a:pt x="889" y="572"/>
                  </a:moveTo>
                  <a:lnTo>
                    <a:pt x="843" y="572"/>
                  </a:lnTo>
                  <a:lnTo>
                    <a:pt x="843" y="16"/>
                  </a:lnTo>
                  <a:lnTo>
                    <a:pt x="843" y="12"/>
                  </a:lnTo>
                  <a:lnTo>
                    <a:pt x="842" y="9"/>
                  </a:lnTo>
                  <a:lnTo>
                    <a:pt x="841" y="7"/>
                  </a:lnTo>
                  <a:lnTo>
                    <a:pt x="838" y="5"/>
                  </a:lnTo>
                  <a:lnTo>
                    <a:pt x="836" y="3"/>
                  </a:lnTo>
                  <a:lnTo>
                    <a:pt x="834" y="2"/>
                  </a:lnTo>
                  <a:lnTo>
                    <a:pt x="831" y="1"/>
                  </a:lnTo>
                  <a:lnTo>
                    <a:pt x="828" y="1"/>
                  </a:lnTo>
                  <a:lnTo>
                    <a:pt x="708" y="0"/>
                  </a:lnTo>
                  <a:lnTo>
                    <a:pt x="704" y="1"/>
                  </a:lnTo>
                  <a:lnTo>
                    <a:pt x="702" y="2"/>
                  </a:lnTo>
                  <a:lnTo>
                    <a:pt x="699" y="3"/>
                  </a:lnTo>
                  <a:lnTo>
                    <a:pt x="697" y="5"/>
                  </a:lnTo>
                  <a:lnTo>
                    <a:pt x="695" y="7"/>
                  </a:lnTo>
                  <a:lnTo>
                    <a:pt x="694" y="9"/>
                  </a:lnTo>
                  <a:lnTo>
                    <a:pt x="693" y="12"/>
                  </a:lnTo>
                  <a:lnTo>
                    <a:pt x="693" y="16"/>
                  </a:lnTo>
                  <a:lnTo>
                    <a:pt x="693" y="572"/>
                  </a:lnTo>
                  <a:lnTo>
                    <a:pt x="632" y="572"/>
                  </a:lnTo>
                  <a:lnTo>
                    <a:pt x="632" y="286"/>
                  </a:lnTo>
                  <a:lnTo>
                    <a:pt x="632" y="283"/>
                  </a:lnTo>
                  <a:lnTo>
                    <a:pt x="631" y="281"/>
                  </a:lnTo>
                  <a:lnTo>
                    <a:pt x="630" y="277"/>
                  </a:lnTo>
                  <a:lnTo>
                    <a:pt x="628" y="275"/>
                  </a:lnTo>
                  <a:lnTo>
                    <a:pt x="626" y="274"/>
                  </a:lnTo>
                  <a:lnTo>
                    <a:pt x="623" y="272"/>
                  </a:lnTo>
                  <a:lnTo>
                    <a:pt x="621" y="271"/>
                  </a:lnTo>
                  <a:lnTo>
                    <a:pt x="617" y="271"/>
                  </a:lnTo>
                  <a:lnTo>
                    <a:pt x="497" y="271"/>
                  </a:lnTo>
                  <a:lnTo>
                    <a:pt x="494" y="271"/>
                  </a:lnTo>
                  <a:lnTo>
                    <a:pt x="491" y="272"/>
                  </a:lnTo>
                  <a:lnTo>
                    <a:pt x="489" y="274"/>
                  </a:lnTo>
                  <a:lnTo>
                    <a:pt x="487" y="275"/>
                  </a:lnTo>
                  <a:lnTo>
                    <a:pt x="484" y="277"/>
                  </a:lnTo>
                  <a:lnTo>
                    <a:pt x="483" y="281"/>
                  </a:lnTo>
                  <a:lnTo>
                    <a:pt x="482" y="283"/>
                  </a:lnTo>
                  <a:lnTo>
                    <a:pt x="482" y="286"/>
                  </a:lnTo>
                  <a:lnTo>
                    <a:pt x="482" y="572"/>
                  </a:lnTo>
                  <a:lnTo>
                    <a:pt x="421" y="572"/>
                  </a:lnTo>
                  <a:lnTo>
                    <a:pt x="421" y="196"/>
                  </a:lnTo>
                  <a:lnTo>
                    <a:pt x="421" y="193"/>
                  </a:lnTo>
                  <a:lnTo>
                    <a:pt x="420" y="190"/>
                  </a:lnTo>
                  <a:lnTo>
                    <a:pt x="419" y="187"/>
                  </a:lnTo>
                  <a:lnTo>
                    <a:pt x="417" y="185"/>
                  </a:lnTo>
                  <a:lnTo>
                    <a:pt x="415" y="183"/>
                  </a:lnTo>
                  <a:lnTo>
                    <a:pt x="413" y="182"/>
                  </a:lnTo>
                  <a:lnTo>
                    <a:pt x="409" y="181"/>
                  </a:lnTo>
                  <a:lnTo>
                    <a:pt x="406" y="181"/>
                  </a:lnTo>
                  <a:lnTo>
                    <a:pt x="286" y="181"/>
                  </a:lnTo>
                  <a:lnTo>
                    <a:pt x="283" y="181"/>
                  </a:lnTo>
                  <a:lnTo>
                    <a:pt x="281" y="182"/>
                  </a:lnTo>
                  <a:lnTo>
                    <a:pt x="277" y="183"/>
                  </a:lnTo>
                  <a:lnTo>
                    <a:pt x="275" y="185"/>
                  </a:lnTo>
                  <a:lnTo>
                    <a:pt x="273" y="187"/>
                  </a:lnTo>
                  <a:lnTo>
                    <a:pt x="272" y="190"/>
                  </a:lnTo>
                  <a:lnTo>
                    <a:pt x="271" y="193"/>
                  </a:lnTo>
                  <a:lnTo>
                    <a:pt x="271" y="196"/>
                  </a:lnTo>
                  <a:lnTo>
                    <a:pt x="271" y="572"/>
                  </a:lnTo>
                  <a:lnTo>
                    <a:pt x="211" y="572"/>
                  </a:lnTo>
                  <a:lnTo>
                    <a:pt x="211" y="406"/>
                  </a:lnTo>
                  <a:lnTo>
                    <a:pt x="211" y="404"/>
                  </a:lnTo>
                  <a:lnTo>
                    <a:pt x="210" y="401"/>
                  </a:lnTo>
                  <a:lnTo>
                    <a:pt x="209" y="399"/>
                  </a:lnTo>
                  <a:lnTo>
                    <a:pt x="207" y="396"/>
                  </a:lnTo>
                  <a:lnTo>
                    <a:pt x="205" y="394"/>
                  </a:lnTo>
                  <a:lnTo>
                    <a:pt x="201" y="393"/>
                  </a:lnTo>
                  <a:lnTo>
                    <a:pt x="199" y="392"/>
                  </a:lnTo>
                  <a:lnTo>
                    <a:pt x="196" y="391"/>
                  </a:lnTo>
                  <a:lnTo>
                    <a:pt x="76" y="391"/>
                  </a:lnTo>
                  <a:lnTo>
                    <a:pt x="73" y="392"/>
                  </a:lnTo>
                  <a:lnTo>
                    <a:pt x="69" y="392"/>
                  </a:lnTo>
                  <a:lnTo>
                    <a:pt x="67" y="394"/>
                  </a:lnTo>
                  <a:lnTo>
                    <a:pt x="65" y="396"/>
                  </a:lnTo>
                  <a:lnTo>
                    <a:pt x="63" y="399"/>
                  </a:lnTo>
                  <a:lnTo>
                    <a:pt x="62" y="401"/>
                  </a:lnTo>
                  <a:lnTo>
                    <a:pt x="61" y="404"/>
                  </a:lnTo>
                  <a:lnTo>
                    <a:pt x="61" y="406"/>
                  </a:lnTo>
                  <a:lnTo>
                    <a:pt x="61" y="572"/>
                  </a:lnTo>
                  <a:lnTo>
                    <a:pt x="15" y="572"/>
                  </a:lnTo>
                  <a:lnTo>
                    <a:pt x="13" y="572"/>
                  </a:lnTo>
                  <a:lnTo>
                    <a:pt x="9" y="573"/>
                  </a:lnTo>
                  <a:lnTo>
                    <a:pt x="7" y="575"/>
                  </a:lnTo>
                  <a:lnTo>
                    <a:pt x="5" y="577"/>
                  </a:lnTo>
                  <a:lnTo>
                    <a:pt x="3" y="579"/>
                  </a:lnTo>
                  <a:lnTo>
                    <a:pt x="2" y="581"/>
                  </a:lnTo>
                  <a:lnTo>
                    <a:pt x="1" y="584"/>
                  </a:lnTo>
                  <a:lnTo>
                    <a:pt x="0" y="587"/>
                  </a:lnTo>
                  <a:lnTo>
                    <a:pt x="1" y="591"/>
                  </a:lnTo>
                  <a:lnTo>
                    <a:pt x="2" y="593"/>
                  </a:lnTo>
                  <a:lnTo>
                    <a:pt x="3" y="596"/>
                  </a:lnTo>
                  <a:lnTo>
                    <a:pt x="5" y="598"/>
                  </a:lnTo>
                  <a:lnTo>
                    <a:pt x="7" y="600"/>
                  </a:lnTo>
                  <a:lnTo>
                    <a:pt x="9" y="601"/>
                  </a:lnTo>
                  <a:lnTo>
                    <a:pt x="13" y="602"/>
                  </a:lnTo>
                  <a:lnTo>
                    <a:pt x="15" y="602"/>
                  </a:lnTo>
                  <a:lnTo>
                    <a:pt x="76" y="602"/>
                  </a:lnTo>
                  <a:lnTo>
                    <a:pt x="196" y="602"/>
                  </a:lnTo>
                  <a:lnTo>
                    <a:pt x="286" y="602"/>
                  </a:lnTo>
                  <a:lnTo>
                    <a:pt x="406" y="602"/>
                  </a:lnTo>
                  <a:lnTo>
                    <a:pt x="497" y="602"/>
                  </a:lnTo>
                  <a:lnTo>
                    <a:pt x="617" y="602"/>
                  </a:lnTo>
                  <a:lnTo>
                    <a:pt x="708" y="602"/>
                  </a:lnTo>
                  <a:lnTo>
                    <a:pt x="828" y="602"/>
                  </a:lnTo>
                  <a:lnTo>
                    <a:pt x="889" y="602"/>
                  </a:lnTo>
                  <a:lnTo>
                    <a:pt x="891" y="602"/>
                  </a:lnTo>
                  <a:lnTo>
                    <a:pt x="894" y="601"/>
                  </a:lnTo>
                  <a:lnTo>
                    <a:pt x="896" y="600"/>
                  </a:lnTo>
                  <a:lnTo>
                    <a:pt x="898" y="598"/>
                  </a:lnTo>
                  <a:lnTo>
                    <a:pt x="901" y="596"/>
                  </a:lnTo>
                  <a:lnTo>
                    <a:pt x="902" y="593"/>
                  </a:lnTo>
                  <a:lnTo>
                    <a:pt x="903" y="591"/>
                  </a:lnTo>
                  <a:lnTo>
                    <a:pt x="904" y="587"/>
                  </a:lnTo>
                  <a:lnTo>
                    <a:pt x="903" y="584"/>
                  </a:lnTo>
                  <a:lnTo>
                    <a:pt x="902" y="581"/>
                  </a:lnTo>
                  <a:lnTo>
                    <a:pt x="901" y="579"/>
                  </a:lnTo>
                  <a:lnTo>
                    <a:pt x="898" y="577"/>
                  </a:lnTo>
                  <a:lnTo>
                    <a:pt x="896" y="575"/>
                  </a:lnTo>
                  <a:lnTo>
                    <a:pt x="894" y="573"/>
                  </a:lnTo>
                  <a:lnTo>
                    <a:pt x="891" y="572"/>
                  </a:lnTo>
                  <a:lnTo>
                    <a:pt x="889" y="572"/>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65" name="Freeform 373">
              <a:extLst>
                <a:ext uri="{FF2B5EF4-FFF2-40B4-BE49-F238E27FC236}">
                  <a16:creationId xmlns="" xmlns:a16="http://schemas.microsoft.com/office/drawing/2014/main" id="{3F13838D-42D1-471A-8F29-206F8DAD98EF}"/>
                </a:ext>
              </a:extLst>
            </p:cNvPr>
            <p:cNvSpPr>
              <a:spLocks/>
            </p:cNvSpPr>
            <p:nvPr/>
          </p:nvSpPr>
          <p:spPr bwMode="auto">
            <a:xfrm>
              <a:off x="4338638" y="2492375"/>
              <a:ext cx="252413" cy="157163"/>
            </a:xfrm>
            <a:custGeom>
              <a:avLst/>
              <a:gdLst>
                <a:gd name="T0" fmla="*/ 77 w 797"/>
                <a:gd name="T1" fmla="*/ 494 h 497"/>
                <a:gd name="T2" fmla="*/ 97 w 797"/>
                <a:gd name="T3" fmla="*/ 483 h 497"/>
                <a:gd name="T4" fmla="*/ 112 w 797"/>
                <a:gd name="T5" fmla="*/ 466 h 497"/>
                <a:gd name="T6" fmla="*/ 120 w 797"/>
                <a:gd name="T7" fmla="*/ 443 h 497"/>
                <a:gd name="T8" fmla="*/ 116 w 797"/>
                <a:gd name="T9" fmla="*/ 416 h 497"/>
                <a:gd name="T10" fmla="*/ 267 w 797"/>
                <a:gd name="T11" fmla="*/ 298 h 497"/>
                <a:gd name="T12" fmla="*/ 300 w 797"/>
                <a:gd name="T13" fmla="*/ 299 h 497"/>
                <a:gd name="T14" fmla="*/ 325 w 797"/>
                <a:gd name="T15" fmla="*/ 287 h 497"/>
                <a:gd name="T16" fmla="*/ 451 w 797"/>
                <a:gd name="T17" fmla="*/ 327 h 497"/>
                <a:gd name="T18" fmla="*/ 454 w 797"/>
                <a:gd name="T19" fmla="*/ 349 h 497"/>
                <a:gd name="T20" fmla="*/ 464 w 797"/>
                <a:gd name="T21" fmla="*/ 369 h 497"/>
                <a:gd name="T22" fmla="*/ 482 w 797"/>
                <a:gd name="T23" fmla="*/ 384 h 497"/>
                <a:gd name="T24" fmla="*/ 505 w 797"/>
                <a:gd name="T25" fmla="*/ 391 h 497"/>
                <a:gd name="T26" fmla="*/ 529 w 797"/>
                <a:gd name="T27" fmla="*/ 389 h 497"/>
                <a:gd name="T28" fmla="*/ 550 w 797"/>
                <a:gd name="T29" fmla="*/ 378 h 497"/>
                <a:gd name="T30" fmla="*/ 564 w 797"/>
                <a:gd name="T31" fmla="*/ 360 h 497"/>
                <a:gd name="T32" fmla="*/ 571 w 797"/>
                <a:gd name="T33" fmla="*/ 337 h 497"/>
                <a:gd name="T34" fmla="*/ 565 w 797"/>
                <a:gd name="T35" fmla="*/ 304 h 497"/>
                <a:gd name="T36" fmla="*/ 724 w 797"/>
                <a:gd name="T37" fmla="*/ 119 h 497"/>
                <a:gd name="T38" fmla="*/ 750 w 797"/>
                <a:gd name="T39" fmla="*/ 119 h 497"/>
                <a:gd name="T40" fmla="*/ 771 w 797"/>
                <a:gd name="T41" fmla="*/ 110 h 497"/>
                <a:gd name="T42" fmla="*/ 787 w 797"/>
                <a:gd name="T43" fmla="*/ 94 h 497"/>
                <a:gd name="T44" fmla="*/ 796 w 797"/>
                <a:gd name="T45" fmla="*/ 72 h 497"/>
                <a:gd name="T46" fmla="*/ 796 w 797"/>
                <a:gd name="T47" fmla="*/ 48 h 497"/>
                <a:gd name="T48" fmla="*/ 787 w 797"/>
                <a:gd name="T49" fmla="*/ 27 h 497"/>
                <a:gd name="T50" fmla="*/ 771 w 797"/>
                <a:gd name="T51" fmla="*/ 10 h 497"/>
                <a:gd name="T52" fmla="*/ 750 w 797"/>
                <a:gd name="T53" fmla="*/ 1 h 497"/>
                <a:gd name="T54" fmla="*/ 725 w 797"/>
                <a:gd name="T55" fmla="*/ 1 h 497"/>
                <a:gd name="T56" fmla="*/ 703 w 797"/>
                <a:gd name="T57" fmla="*/ 10 h 497"/>
                <a:gd name="T58" fmla="*/ 687 w 797"/>
                <a:gd name="T59" fmla="*/ 27 h 497"/>
                <a:gd name="T60" fmla="*/ 678 w 797"/>
                <a:gd name="T61" fmla="*/ 48 h 497"/>
                <a:gd name="T62" fmla="*/ 680 w 797"/>
                <a:gd name="T63" fmla="*/ 79 h 497"/>
                <a:gd name="T64" fmla="*/ 531 w 797"/>
                <a:gd name="T65" fmla="*/ 275 h 497"/>
                <a:gd name="T66" fmla="*/ 504 w 797"/>
                <a:gd name="T67" fmla="*/ 272 h 497"/>
                <a:gd name="T68" fmla="*/ 478 w 797"/>
                <a:gd name="T69" fmla="*/ 281 h 497"/>
                <a:gd name="T70" fmla="*/ 345 w 797"/>
                <a:gd name="T71" fmla="*/ 248 h 497"/>
                <a:gd name="T72" fmla="*/ 344 w 797"/>
                <a:gd name="T73" fmla="*/ 229 h 497"/>
                <a:gd name="T74" fmla="*/ 336 w 797"/>
                <a:gd name="T75" fmla="*/ 207 h 497"/>
                <a:gd name="T76" fmla="*/ 319 w 797"/>
                <a:gd name="T77" fmla="*/ 191 h 497"/>
                <a:gd name="T78" fmla="*/ 298 w 797"/>
                <a:gd name="T79" fmla="*/ 181 h 497"/>
                <a:gd name="T80" fmla="*/ 273 w 797"/>
                <a:gd name="T81" fmla="*/ 181 h 497"/>
                <a:gd name="T82" fmla="*/ 252 w 797"/>
                <a:gd name="T83" fmla="*/ 191 h 497"/>
                <a:gd name="T84" fmla="*/ 236 w 797"/>
                <a:gd name="T85" fmla="*/ 207 h 497"/>
                <a:gd name="T86" fmla="*/ 226 w 797"/>
                <a:gd name="T87" fmla="*/ 229 h 497"/>
                <a:gd name="T88" fmla="*/ 227 w 797"/>
                <a:gd name="T89" fmla="*/ 254 h 497"/>
                <a:gd name="T90" fmla="*/ 86 w 797"/>
                <a:gd name="T91" fmla="*/ 382 h 497"/>
                <a:gd name="T92" fmla="*/ 53 w 797"/>
                <a:gd name="T93" fmla="*/ 377 h 497"/>
                <a:gd name="T94" fmla="*/ 31 w 797"/>
                <a:gd name="T95" fmla="*/ 383 h 497"/>
                <a:gd name="T96" fmla="*/ 13 w 797"/>
                <a:gd name="T97" fmla="*/ 398 h 497"/>
                <a:gd name="T98" fmla="*/ 2 w 797"/>
                <a:gd name="T99" fmla="*/ 419 h 497"/>
                <a:gd name="T100" fmla="*/ 0 w 797"/>
                <a:gd name="T101" fmla="*/ 443 h 497"/>
                <a:gd name="T102" fmla="*/ 6 w 797"/>
                <a:gd name="T103" fmla="*/ 466 h 497"/>
                <a:gd name="T104" fmla="*/ 21 w 797"/>
                <a:gd name="T105" fmla="*/ 483 h 497"/>
                <a:gd name="T106" fmla="*/ 42 w 797"/>
                <a:gd name="T107" fmla="*/ 494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97" h="497">
                  <a:moveTo>
                    <a:pt x="60" y="497"/>
                  </a:moveTo>
                  <a:lnTo>
                    <a:pt x="65" y="497"/>
                  </a:lnTo>
                  <a:lnTo>
                    <a:pt x="72" y="496"/>
                  </a:lnTo>
                  <a:lnTo>
                    <a:pt x="77" y="494"/>
                  </a:lnTo>
                  <a:lnTo>
                    <a:pt x="83" y="493"/>
                  </a:lnTo>
                  <a:lnTo>
                    <a:pt x="89" y="489"/>
                  </a:lnTo>
                  <a:lnTo>
                    <a:pt x="93" y="486"/>
                  </a:lnTo>
                  <a:lnTo>
                    <a:pt x="97" y="483"/>
                  </a:lnTo>
                  <a:lnTo>
                    <a:pt x="102" y="480"/>
                  </a:lnTo>
                  <a:lnTo>
                    <a:pt x="106" y="475"/>
                  </a:lnTo>
                  <a:lnTo>
                    <a:pt x="109" y="470"/>
                  </a:lnTo>
                  <a:lnTo>
                    <a:pt x="112" y="466"/>
                  </a:lnTo>
                  <a:lnTo>
                    <a:pt x="115" y="460"/>
                  </a:lnTo>
                  <a:lnTo>
                    <a:pt x="117" y="455"/>
                  </a:lnTo>
                  <a:lnTo>
                    <a:pt x="119" y="449"/>
                  </a:lnTo>
                  <a:lnTo>
                    <a:pt x="120" y="443"/>
                  </a:lnTo>
                  <a:lnTo>
                    <a:pt x="120" y="437"/>
                  </a:lnTo>
                  <a:lnTo>
                    <a:pt x="119" y="429"/>
                  </a:lnTo>
                  <a:lnTo>
                    <a:pt x="118" y="423"/>
                  </a:lnTo>
                  <a:lnTo>
                    <a:pt x="116" y="416"/>
                  </a:lnTo>
                  <a:lnTo>
                    <a:pt x="114" y="410"/>
                  </a:lnTo>
                  <a:lnTo>
                    <a:pt x="251" y="290"/>
                  </a:lnTo>
                  <a:lnTo>
                    <a:pt x="259" y="295"/>
                  </a:lnTo>
                  <a:lnTo>
                    <a:pt x="267" y="298"/>
                  </a:lnTo>
                  <a:lnTo>
                    <a:pt x="277" y="301"/>
                  </a:lnTo>
                  <a:lnTo>
                    <a:pt x="285" y="302"/>
                  </a:lnTo>
                  <a:lnTo>
                    <a:pt x="293" y="301"/>
                  </a:lnTo>
                  <a:lnTo>
                    <a:pt x="300" y="299"/>
                  </a:lnTo>
                  <a:lnTo>
                    <a:pt x="307" y="297"/>
                  </a:lnTo>
                  <a:lnTo>
                    <a:pt x="313" y="294"/>
                  </a:lnTo>
                  <a:lnTo>
                    <a:pt x="318" y="291"/>
                  </a:lnTo>
                  <a:lnTo>
                    <a:pt x="325" y="287"/>
                  </a:lnTo>
                  <a:lnTo>
                    <a:pt x="329" y="282"/>
                  </a:lnTo>
                  <a:lnTo>
                    <a:pt x="333" y="277"/>
                  </a:lnTo>
                  <a:lnTo>
                    <a:pt x="451" y="324"/>
                  </a:lnTo>
                  <a:lnTo>
                    <a:pt x="451" y="327"/>
                  </a:lnTo>
                  <a:lnTo>
                    <a:pt x="451" y="332"/>
                  </a:lnTo>
                  <a:lnTo>
                    <a:pt x="451" y="337"/>
                  </a:lnTo>
                  <a:lnTo>
                    <a:pt x="452" y="343"/>
                  </a:lnTo>
                  <a:lnTo>
                    <a:pt x="454" y="349"/>
                  </a:lnTo>
                  <a:lnTo>
                    <a:pt x="456" y="354"/>
                  </a:lnTo>
                  <a:lnTo>
                    <a:pt x="458" y="360"/>
                  </a:lnTo>
                  <a:lnTo>
                    <a:pt x="461" y="365"/>
                  </a:lnTo>
                  <a:lnTo>
                    <a:pt x="464" y="369"/>
                  </a:lnTo>
                  <a:lnTo>
                    <a:pt x="469" y="374"/>
                  </a:lnTo>
                  <a:lnTo>
                    <a:pt x="473" y="378"/>
                  </a:lnTo>
                  <a:lnTo>
                    <a:pt x="477" y="381"/>
                  </a:lnTo>
                  <a:lnTo>
                    <a:pt x="482" y="384"/>
                  </a:lnTo>
                  <a:lnTo>
                    <a:pt x="488" y="386"/>
                  </a:lnTo>
                  <a:lnTo>
                    <a:pt x="493" y="389"/>
                  </a:lnTo>
                  <a:lnTo>
                    <a:pt x="499" y="391"/>
                  </a:lnTo>
                  <a:lnTo>
                    <a:pt x="505" y="391"/>
                  </a:lnTo>
                  <a:lnTo>
                    <a:pt x="511" y="392"/>
                  </a:lnTo>
                  <a:lnTo>
                    <a:pt x="518" y="391"/>
                  </a:lnTo>
                  <a:lnTo>
                    <a:pt x="523" y="391"/>
                  </a:lnTo>
                  <a:lnTo>
                    <a:pt x="529" y="389"/>
                  </a:lnTo>
                  <a:lnTo>
                    <a:pt x="535" y="386"/>
                  </a:lnTo>
                  <a:lnTo>
                    <a:pt x="540" y="384"/>
                  </a:lnTo>
                  <a:lnTo>
                    <a:pt x="545" y="381"/>
                  </a:lnTo>
                  <a:lnTo>
                    <a:pt x="550" y="378"/>
                  </a:lnTo>
                  <a:lnTo>
                    <a:pt x="553" y="374"/>
                  </a:lnTo>
                  <a:lnTo>
                    <a:pt x="558" y="369"/>
                  </a:lnTo>
                  <a:lnTo>
                    <a:pt x="561" y="365"/>
                  </a:lnTo>
                  <a:lnTo>
                    <a:pt x="564" y="360"/>
                  </a:lnTo>
                  <a:lnTo>
                    <a:pt x="567" y="354"/>
                  </a:lnTo>
                  <a:lnTo>
                    <a:pt x="568" y="349"/>
                  </a:lnTo>
                  <a:lnTo>
                    <a:pt x="570" y="343"/>
                  </a:lnTo>
                  <a:lnTo>
                    <a:pt x="571" y="337"/>
                  </a:lnTo>
                  <a:lnTo>
                    <a:pt x="571" y="332"/>
                  </a:lnTo>
                  <a:lnTo>
                    <a:pt x="570" y="322"/>
                  </a:lnTo>
                  <a:lnTo>
                    <a:pt x="568" y="312"/>
                  </a:lnTo>
                  <a:lnTo>
                    <a:pt x="565" y="304"/>
                  </a:lnTo>
                  <a:lnTo>
                    <a:pt x="560" y="296"/>
                  </a:lnTo>
                  <a:lnTo>
                    <a:pt x="711" y="114"/>
                  </a:lnTo>
                  <a:lnTo>
                    <a:pt x="717" y="117"/>
                  </a:lnTo>
                  <a:lnTo>
                    <a:pt x="724" y="119"/>
                  </a:lnTo>
                  <a:lnTo>
                    <a:pt x="730" y="120"/>
                  </a:lnTo>
                  <a:lnTo>
                    <a:pt x="737" y="120"/>
                  </a:lnTo>
                  <a:lnTo>
                    <a:pt x="743" y="120"/>
                  </a:lnTo>
                  <a:lnTo>
                    <a:pt x="750" y="119"/>
                  </a:lnTo>
                  <a:lnTo>
                    <a:pt x="755" y="118"/>
                  </a:lnTo>
                  <a:lnTo>
                    <a:pt x="760" y="116"/>
                  </a:lnTo>
                  <a:lnTo>
                    <a:pt x="766" y="113"/>
                  </a:lnTo>
                  <a:lnTo>
                    <a:pt x="771" y="110"/>
                  </a:lnTo>
                  <a:lnTo>
                    <a:pt x="775" y="106"/>
                  </a:lnTo>
                  <a:lnTo>
                    <a:pt x="780" y="103"/>
                  </a:lnTo>
                  <a:lnTo>
                    <a:pt x="784" y="99"/>
                  </a:lnTo>
                  <a:lnTo>
                    <a:pt x="787" y="94"/>
                  </a:lnTo>
                  <a:lnTo>
                    <a:pt x="790" y="89"/>
                  </a:lnTo>
                  <a:lnTo>
                    <a:pt x="792" y="84"/>
                  </a:lnTo>
                  <a:lnTo>
                    <a:pt x="795" y="79"/>
                  </a:lnTo>
                  <a:lnTo>
                    <a:pt x="796" y="72"/>
                  </a:lnTo>
                  <a:lnTo>
                    <a:pt x="797" y="67"/>
                  </a:lnTo>
                  <a:lnTo>
                    <a:pt x="797" y="60"/>
                  </a:lnTo>
                  <a:lnTo>
                    <a:pt x="797" y="54"/>
                  </a:lnTo>
                  <a:lnTo>
                    <a:pt x="796" y="48"/>
                  </a:lnTo>
                  <a:lnTo>
                    <a:pt x="795" y="42"/>
                  </a:lnTo>
                  <a:lnTo>
                    <a:pt x="792" y="37"/>
                  </a:lnTo>
                  <a:lnTo>
                    <a:pt x="790" y="31"/>
                  </a:lnTo>
                  <a:lnTo>
                    <a:pt x="787" y="27"/>
                  </a:lnTo>
                  <a:lnTo>
                    <a:pt x="784" y="22"/>
                  </a:lnTo>
                  <a:lnTo>
                    <a:pt x="780" y="17"/>
                  </a:lnTo>
                  <a:lnTo>
                    <a:pt x="775" y="14"/>
                  </a:lnTo>
                  <a:lnTo>
                    <a:pt x="771" y="10"/>
                  </a:lnTo>
                  <a:lnTo>
                    <a:pt x="766" y="8"/>
                  </a:lnTo>
                  <a:lnTo>
                    <a:pt x="760" y="5"/>
                  </a:lnTo>
                  <a:lnTo>
                    <a:pt x="755" y="2"/>
                  </a:lnTo>
                  <a:lnTo>
                    <a:pt x="750" y="1"/>
                  </a:lnTo>
                  <a:lnTo>
                    <a:pt x="743" y="0"/>
                  </a:lnTo>
                  <a:lnTo>
                    <a:pt x="737" y="0"/>
                  </a:lnTo>
                  <a:lnTo>
                    <a:pt x="731" y="0"/>
                  </a:lnTo>
                  <a:lnTo>
                    <a:pt x="725" y="1"/>
                  </a:lnTo>
                  <a:lnTo>
                    <a:pt x="719" y="2"/>
                  </a:lnTo>
                  <a:lnTo>
                    <a:pt x="713" y="5"/>
                  </a:lnTo>
                  <a:lnTo>
                    <a:pt x="709" y="8"/>
                  </a:lnTo>
                  <a:lnTo>
                    <a:pt x="703" y="10"/>
                  </a:lnTo>
                  <a:lnTo>
                    <a:pt x="699" y="14"/>
                  </a:lnTo>
                  <a:lnTo>
                    <a:pt x="695" y="17"/>
                  </a:lnTo>
                  <a:lnTo>
                    <a:pt x="691" y="22"/>
                  </a:lnTo>
                  <a:lnTo>
                    <a:pt x="687" y="27"/>
                  </a:lnTo>
                  <a:lnTo>
                    <a:pt x="684" y="31"/>
                  </a:lnTo>
                  <a:lnTo>
                    <a:pt x="682" y="37"/>
                  </a:lnTo>
                  <a:lnTo>
                    <a:pt x="680" y="42"/>
                  </a:lnTo>
                  <a:lnTo>
                    <a:pt x="678" y="48"/>
                  </a:lnTo>
                  <a:lnTo>
                    <a:pt x="677" y="54"/>
                  </a:lnTo>
                  <a:lnTo>
                    <a:pt x="677" y="60"/>
                  </a:lnTo>
                  <a:lnTo>
                    <a:pt x="678" y="70"/>
                  </a:lnTo>
                  <a:lnTo>
                    <a:pt x="680" y="79"/>
                  </a:lnTo>
                  <a:lnTo>
                    <a:pt x="683" y="87"/>
                  </a:lnTo>
                  <a:lnTo>
                    <a:pt x="688" y="96"/>
                  </a:lnTo>
                  <a:lnTo>
                    <a:pt x="537" y="277"/>
                  </a:lnTo>
                  <a:lnTo>
                    <a:pt x="531" y="275"/>
                  </a:lnTo>
                  <a:lnTo>
                    <a:pt x="524" y="273"/>
                  </a:lnTo>
                  <a:lnTo>
                    <a:pt x="518" y="272"/>
                  </a:lnTo>
                  <a:lnTo>
                    <a:pt x="511" y="271"/>
                  </a:lnTo>
                  <a:lnTo>
                    <a:pt x="504" y="272"/>
                  </a:lnTo>
                  <a:lnTo>
                    <a:pt x="496" y="273"/>
                  </a:lnTo>
                  <a:lnTo>
                    <a:pt x="490" y="275"/>
                  </a:lnTo>
                  <a:lnTo>
                    <a:pt x="484" y="278"/>
                  </a:lnTo>
                  <a:lnTo>
                    <a:pt x="478" y="281"/>
                  </a:lnTo>
                  <a:lnTo>
                    <a:pt x="472" y="286"/>
                  </a:lnTo>
                  <a:lnTo>
                    <a:pt x="467" y="291"/>
                  </a:lnTo>
                  <a:lnTo>
                    <a:pt x="463" y="295"/>
                  </a:lnTo>
                  <a:lnTo>
                    <a:pt x="345" y="248"/>
                  </a:lnTo>
                  <a:lnTo>
                    <a:pt x="345" y="245"/>
                  </a:lnTo>
                  <a:lnTo>
                    <a:pt x="345" y="240"/>
                  </a:lnTo>
                  <a:lnTo>
                    <a:pt x="345" y="235"/>
                  </a:lnTo>
                  <a:lnTo>
                    <a:pt x="344" y="229"/>
                  </a:lnTo>
                  <a:lnTo>
                    <a:pt x="343" y="223"/>
                  </a:lnTo>
                  <a:lnTo>
                    <a:pt x="341" y="218"/>
                  </a:lnTo>
                  <a:lnTo>
                    <a:pt x="339" y="213"/>
                  </a:lnTo>
                  <a:lnTo>
                    <a:pt x="336" y="207"/>
                  </a:lnTo>
                  <a:lnTo>
                    <a:pt x="332" y="203"/>
                  </a:lnTo>
                  <a:lnTo>
                    <a:pt x="328" y="199"/>
                  </a:lnTo>
                  <a:lnTo>
                    <a:pt x="324" y="194"/>
                  </a:lnTo>
                  <a:lnTo>
                    <a:pt x="319" y="191"/>
                  </a:lnTo>
                  <a:lnTo>
                    <a:pt x="314" y="188"/>
                  </a:lnTo>
                  <a:lnTo>
                    <a:pt x="309" y="186"/>
                  </a:lnTo>
                  <a:lnTo>
                    <a:pt x="303" y="184"/>
                  </a:lnTo>
                  <a:lnTo>
                    <a:pt x="298" y="181"/>
                  </a:lnTo>
                  <a:lnTo>
                    <a:pt x="292" y="181"/>
                  </a:lnTo>
                  <a:lnTo>
                    <a:pt x="285" y="180"/>
                  </a:lnTo>
                  <a:lnTo>
                    <a:pt x="280" y="181"/>
                  </a:lnTo>
                  <a:lnTo>
                    <a:pt x="273" y="181"/>
                  </a:lnTo>
                  <a:lnTo>
                    <a:pt x="268" y="184"/>
                  </a:lnTo>
                  <a:lnTo>
                    <a:pt x="262" y="186"/>
                  </a:lnTo>
                  <a:lnTo>
                    <a:pt x="257" y="188"/>
                  </a:lnTo>
                  <a:lnTo>
                    <a:pt x="252" y="191"/>
                  </a:lnTo>
                  <a:lnTo>
                    <a:pt x="248" y="194"/>
                  </a:lnTo>
                  <a:lnTo>
                    <a:pt x="243" y="199"/>
                  </a:lnTo>
                  <a:lnTo>
                    <a:pt x="239" y="203"/>
                  </a:lnTo>
                  <a:lnTo>
                    <a:pt x="236" y="207"/>
                  </a:lnTo>
                  <a:lnTo>
                    <a:pt x="233" y="213"/>
                  </a:lnTo>
                  <a:lnTo>
                    <a:pt x="230" y="218"/>
                  </a:lnTo>
                  <a:lnTo>
                    <a:pt x="228" y="223"/>
                  </a:lnTo>
                  <a:lnTo>
                    <a:pt x="226" y="229"/>
                  </a:lnTo>
                  <a:lnTo>
                    <a:pt x="225" y="235"/>
                  </a:lnTo>
                  <a:lnTo>
                    <a:pt x="225" y="240"/>
                  </a:lnTo>
                  <a:lnTo>
                    <a:pt x="226" y="248"/>
                  </a:lnTo>
                  <a:lnTo>
                    <a:pt x="227" y="254"/>
                  </a:lnTo>
                  <a:lnTo>
                    <a:pt x="229" y="261"/>
                  </a:lnTo>
                  <a:lnTo>
                    <a:pt x="231" y="267"/>
                  </a:lnTo>
                  <a:lnTo>
                    <a:pt x="94" y="387"/>
                  </a:lnTo>
                  <a:lnTo>
                    <a:pt x="86" y="382"/>
                  </a:lnTo>
                  <a:lnTo>
                    <a:pt x="78" y="379"/>
                  </a:lnTo>
                  <a:lnTo>
                    <a:pt x="68" y="377"/>
                  </a:lnTo>
                  <a:lnTo>
                    <a:pt x="60" y="377"/>
                  </a:lnTo>
                  <a:lnTo>
                    <a:pt x="53" y="377"/>
                  </a:lnTo>
                  <a:lnTo>
                    <a:pt x="47" y="378"/>
                  </a:lnTo>
                  <a:lnTo>
                    <a:pt x="42" y="379"/>
                  </a:lnTo>
                  <a:lnTo>
                    <a:pt x="36" y="381"/>
                  </a:lnTo>
                  <a:lnTo>
                    <a:pt x="31" y="383"/>
                  </a:lnTo>
                  <a:lnTo>
                    <a:pt x="26" y="386"/>
                  </a:lnTo>
                  <a:lnTo>
                    <a:pt x="21" y="391"/>
                  </a:lnTo>
                  <a:lnTo>
                    <a:pt x="17" y="394"/>
                  </a:lnTo>
                  <a:lnTo>
                    <a:pt x="13" y="398"/>
                  </a:lnTo>
                  <a:lnTo>
                    <a:pt x="9" y="402"/>
                  </a:lnTo>
                  <a:lnTo>
                    <a:pt x="6" y="408"/>
                  </a:lnTo>
                  <a:lnTo>
                    <a:pt x="4" y="413"/>
                  </a:lnTo>
                  <a:lnTo>
                    <a:pt x="2" y="419"/>
                  </a:lnTo>
                  <a:lnTo>
                    <a:pt x="1" y="425"/>
                  </a:lnTo>
                  <a:lnTo>
                    <a:pt x="0" y="430"/>
                  </a:lnTo>
                  <a:lnTo>
                    <a:pt x="0" y="437"/>
                  </a:lnTo>
                  <a:lnTo>
                    <a:pt x="0" y="443"/>
                  </a:lnTo>
                  <a:lnTo>
                    <a:pt x="1" y="449"/>
                  </a:lnTo>
                  <a:lnTo>
                    <a:pt x="2" y="455"/>
                  </a:lnTo>
                  <a:lnTo>
                    <a:pt x="4" y="460"/>
                  </a:lnTo>
                  <a:lnTo>
                    <a:pt x="6" y="466"/>
                  </a:lnTo>
                  <a:lnTo>
                    <a:pt x="9" y="470"/>
                  </a:lnTo>
                  <a:lnTo>
                    <a:pt x="13" y="475"/>
                  </a:lnTo>
                  <a:lnTo>
                    <a:pt x="17" y="480"/>
                  </a:lnTo>
                  <a:lnTo>
                    <a:pt x="21" y="483"/>
                  </a:lnTo>
                  <a:lnTo>
                    <a:pt x="26" y="486"/>
                  </a:lnTo>
                  <a:lnTo>
                    <a:pt x="31" y="489"/>
                  </a:lnTo>
                  <a:lnTo>
                    <a:pt x="36" y="493"/>
                  </a:lnTo>
                  <a:lnTo>
                    <a:pt x="42" y="494"/>
                  </a:lnTo>
                  <a:lnTo>
                    <a:pt x="47" y="496"/>
                  </a:lnTo>
                  <a:lnTo>
                    <a:pt x="53" y="497"/>
                  </a:lnTo>
                  <a:lnTo>
                    <a:pt x="60" y="497"/>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66" name="Group 65"/>
          <p:cNvGrpSpPr/>
          <p:nvPr/>
        </p:nvGrpSpPr>
        <p:grpSpPr>
          <a:xfrm>
            <a:off x="3193260" y="4915316"/>
            <a:ext cx="591340" cy="496432"/>
            <a:chOff x="9161463" y="4692650"/>
            <a:chExt cx="360363" cy="354013"/>
          </a:xfrm>
          <a:solidFill>
            <a:schemeClr val="bg1"/>
          </a:solidFill>
        </p:grpSpPr>
        <p:sp>
          <p:nvSpPr>
            <p:cNvPr id="67" name="Freeform 156"/>
            <p:cNvSpPr>
              <a:spLocks noEditPoints="1"/>
            </p:cNvSpPr>
            <p:nvPr/>
          </p:nvSpPr>
          <p:spPr bwMode="auto">
            <a:xfrm>
              <a:off x="9161463" y="4692650"/>
              <a:ext cx="255588" cy="330200"/>
            </a:xfrm>
            <a:custGeom>
              <a:avLst/>
              <a:gdLst>
                <a:gd name="T0" fmla="*/ 48 w 68"/>
                <a:gd name="T1" fmla="*/ 76 h 88"/>
                <a:gd name="T2" fmla="*/ 48 w 68"/>
                <a:gd name="T3" fmla="*/ 76 h 88"/>
                <a:gd name="T4" fmla="*/ 49 w 68"/>
                <a:gd name="T5" fmla="*/ 76 h 88"/>
                <a:gd name="T6" fmla="*/ 50 w 68"/>
                <a:gd name="T7" fmla="*/ 74 h 88"/>
                <a:gd name="T8" fmla="*/ 68 w 68"/>
                <a:gd name="T9" fmla="*/ 56 h 88"/>
                <a:gd name="T10" fmla="*/ 68 w 68"/>
                <a:gd name="T11" fmla="*/ 22 h 88"/>
                <a:gd name="T12" fmla="*/ 67 w 68"/>
                <a:gd name="T13" fmla="*/ 21 h 88"/>
                <a:gd name="T14" fmla="*/ 47 w 68"/>
                <a:gd name="T15" fmla="*/ 1 h 88"/>
                <a:gd name="T16" fmla="*/ 46 w 68"/>
                <a:gd name="T17" fmla="*/ 0 h 88"/>
                <a:gd name="T18" fmla="*/ 2 w 68"/>
                <a:gd name="T19" fmla="*/ 0 h 88"/>
                <a:gd name="T20" fmla="*/ 0 w 68"/>
                <a:gd name="T21" fmla="*/ 2 h 88"/>
                <a:gd name="T22" fmla="*/ 0 w 68"/>
                <a:gd name="T23" fmla="*/ 86 h 88"/>
                <a:gd name="T24" fmla="*/ 2 w 68"/>
                <a:gd name="T25" fmla="*/ 88 h 88"/>
                <a:gd name="T26" fmla="*/ 45 w 68"/>
                <a:gd name="T27" fmla="*/ 88 h 88"/>
                <a:gd name="T28" fmla="*/ 48 w 68"/>
                <a:gd name="T29" fmla="*/ 76 h 88"/>
                <a:gd name="T30" fmla="*/ 46 w 68"/>
                <a:gd name="T31" fmla="*/ 2 h 88"/>
                <a:gd name="T32" fmla="*/ 66 w 68"/>
                <a:gd name="T33" fmla="*/ 22 h 88"/>
                <a:gd name="T34" fmla="*/ 46 w 68"/>
                <a:gd name="T35" fmla="*/ 22 h 88"/>
                <a:gd name="T36" fmla="*/ 46 w 68"/>
                <a:gd name="T37" fmla="*/ 2 h 88"/>
                <a:gd name="T38" fmla="*/ 14 w 68"/>
                <a:gd name="T39" fmla="*/ 24 h 88"/>
                <a:gd name="T40" fmla="*/ 32 w 68"/>
                <a:gd name="T41" fmla="*/ 24 h 88"/>
                <a:gd name="T42" fmla="*/ 34 w 68"/>
                <a:gd name="T43" fmla="*/ 26 h 88"/>
                <a:gd name="T44" fmla="*/ 32 w 68"/>
                <a:gd name="T45" fmla="*/ 28 h 88"/>
                <a:gd name="T46" fmla="*/ 14 w 68"/>
                <a:gd name="T47" fmla="*/ 28 h 88"/>
                <a:gd name="T48" fmla="*/ 12 w 68"/>
                <a:gd name="T49" fmla="*/ 26 h 88"/>
                <a:gd name="T50" fmla="*/ 14 w 68"/>
                <a:gd name="T51" fmla="*/ 24 h 88"/>
                <a:gd name="T52" fmla="*/ 14 w 68"/>
                <a:gd name="T53" fmla="*/ 36 h 88"/>
                <a:gd name="T54" fmla="*/ 46 w 68"/>
                <a:gd name="T55" fmla="*/ 36 h 88"/>
                <a:gd name="T56" fmla="*/ 48 w 68"/>
                <a:gd name="T57" fmla="*/ 38 h 88"/>
                <a:gd name="T58" fmla="*/ 46 w 68"/>
                <a:gd name="T59" fmla="*/ 40 h 88"/>
                <a:gd name="T60" fmla="*/ 14 w 68"/>
                <a:gd name="T61" fmla="*/ 40 h 88"/>
                <a:gd name="T62" fmla="*/ 12 w 68"/>
                <a:gd name="T63" fmla="*/ 38 h 88"/>
                <a:gd name="T64" fmla="*/ 14 w 68"/>
                <a:gd name="T65" fmla="*/ 36 h 88"/>
                <a:gd name="T66" fmla="*/ 34 w 68"/>
                <a:gd name="T67" fmla="*/ 64 h 88"/>
                <a:gd name="T68" fmla="*/ 14 w 68"/>
                <a:gd name="T69" fmla="*/ 64 h 88"/>
                <a:gd name="T70" fmla="*/ 12 w 68"/>
                <a:gd name="T71" fmla="*/ 62 h 88"/>
                <a:gd name="T72" fmla="*/ 14 w 68"/>
                <a:gd name="T73" fmla="*/ 60 h 88"/>
                <a:gd name="T74" fmla="*/ 34 w 68"/>
                <a:gd name="T75" fmla="*/ 60 h 88"/>
                <a:gd name="T76" fmla="*/ 36 w 68"/>
                <a:gd name="T77" fmla="*/ 62 h 88"/>
                <a:gd name="T78" fmla="*/ 34 w 68"/>
                <a:gd name="T79" fmla="*/ 64 h 88"/>
                <a:gd name="T80" fmla="*/ 38 w 68"/>
                <a:gd name="T81" fmla="*/ 52 h 88"/>
                <a:gd name="T82" fmla="*/ 14 w 68"/>
                <a:gd name="T83" fmla="*/ 52 h 88"/>
                <a:gd name="T84" fmla="*/ 12 w 68"/>
                <a:gd name="T85" fmla="*/ 50 h 88"/>
                <a:gd name="T86" fmla="*/ 14 w 68"/>
                <a:gd name="T87" fmla="*/ 48 h 88"/>
                <a:gd name="T88" fmla="*/ 38 w 68"/>
                <a:gd name="T89" fmla="*/ 48 h 88"/>
                <a:gd name="T90" fmla="*/ 40 w 68"/>
                <a:gd name="T91" fmla="*/ 50 h 88"/>
                <a:gd name="T92" fmla="*/ 38 w 68"/>
                <a:gd name="T93" fmla="*/ 5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8" h="88">
                  <a:moveTo>
                    <a:pt x="48" y="76"/>
                  </a:moveTo>
                  <a:cubicBezTo>
                    <a:pt x="48" y="76"/>
                    <a:pt x="48" y="76"/>
                    <a:pt x="48" y="76"/>
                  </a:cubicBezTo>
                  <a:cubicBezTo>
                    <a:pt x="48" y="76"/>
                    <a:pt x="49" y="76"/>
                    <a:pt x="49" y="76"/>
                  </a:cubicBezTo>
                  <a:cubicBezTo>
                    <a:pt x="49" y="75"/>
                    <a:pt x="49" y="74"/>
                    <a:pt x="50" y="74"/>
                  </a:cubicBezTo>
                  <a:cubicBezTo>
                    <a:pt x="68" y="56"/>
                    <a:pt x="68" y="56"/>
                    <a:pt x="68" y="56"/>
                  </a:cubicBezTo>
                  <a:cubicBezTo>
                    <a:pt x="68" y="22"/>
                    <a:pt x="68" y="22"/>
                    <a:pt x="68" y="22"/>
                  </a:cubicBezTo>
                  <a:cubicBezTo>
                    <a:pt x="68" y="21"/>
                    <a:pt x="68" y="21"/>
                    <a:pt x="67" y="21"/>
                  </a:cubicBezTo>
                  <a:cubicBezTo>
                    <a:pt x="47" y="1"/>
                    <a:pt x="47" y="1"/>
                    <a:pt x="47" y="1"/>
                  </a:cubicBezTo>
                  <a:cubicBezTo>
                    <a:pt x="47" y="0"/>
                    <a:pt x="47" y="0"/>
                    <a:pt x="46" y="0"/>
                  </a:cubicBezTo>
                  <a:cubicBezTo>
                    <a:pt x="2" y="0"/>
                    <a:pt x="2" y="0"/>
                    <a:pt x="2" y="0"/>
                  </a:cubicBezTo>
                  <a:cubicBezTo>
                    <a:pt x="1" y="0"/>
                    <a:pt x="0" y="1"/>
                    <a:pt x="0" y="2"/>
                  </a:cubicBezTo>
                  <a:cubicBezTo>
                    <a:pt x="0" y="86"/>
                    <a:pt x="0" y="86"/>
                    <a:pt x="0" y="86"/>
                  </a:cubicBezTo>
                  <a:cubicBezTo>
                    <a:pt x="0" y="87"/>
                    <a:pt x="1" y="88"/>
                    <a:pt x="2" y="88"/>
                  </a:cubicBezTo>
                  <a:cubicBezTo>
                    <a:pt x="45" y="88"/>
                    <a:pt x="45" y="88"/>
                    <a:pt x="45" y="88"/>
                  </a:cubicBezTo>
                  <a:lnTo>
                    <a:pt x="48" y="76"/>
                  </a:lnTo>
                  <a:close/>
                  <a:moveTo>
                    <a:pt x="46" y="2"/>
                  </a:moveTo>
                  <a:cubicBezTo>
                    <a:pt x="66" y="22"/>
                    <a:pt x="66" y="22"/>
                    <a:pt x="66" y="22"/>
                  </a:cubicBezTo>
                  <a:cubicBezTo>
                    <a:pt x="46" y="22"/>
                    <a:pt x="46" y="22"/>
                    <a:pt x="46" y="22"/>
                  </a:cubicBezTo>
                  <a:lnTo>
                    <a:pt x="46" y="2"/>
                  </a:lnTo>
                  <a:close/>
                  <a:moveTo>
                    <a:pt x="14" y="24"/>
                  </a:moveTo>
                  <a:cubicBezTo>
                    <a:pt x="32" y="24"/>
                    <a:pt x="32" y="24"/>
                    <a:pt x="32" y="24"/>
                  </a:cubicBezTo>
                  <a:cubicBezTo>
                    <a:pt x="33" y="24"/>
                    <a:pt x="34" y="25"/>
                    <a:pt x="34" y="26"/>
                  </a:cubicBezTo>
                  <a:cubicBezTo>
                    <a:pt x="34" y="27"/>
                    <a:pt x="33" y="28"/>
                    <a:pt x="32" y="28"/>
                  </a:cubicBezTo>
                  <a:cubicBezTo>
                    <a:pt x="14" y="28"/>
                    <a:pt x="14" y="28"/>
                    <a:pt x="14" y="28"/>
                  </a:cubicBezTo>
                  <a:cubicBezTo>
                    <a:pt x="13" y="28"/>
                    <a:pt x="12" y="27"/>
                    <a:pt x="12" y="26"/>
                  </a:cubicBezTo>
                  <a:cubicBezTo>
                    <a:pt x="12" y="25"/>
                    <a:pt x="13" y="24"/>
                    <a:pt x="14" y="24"/>
                  </a:cubicBezTo>
                  <a:close/>
                  <a:moveTo>
                    <a:pt x="14" y="36"/>
                  </a:moveTo>
                  <a:cubicBezTo>
                    <a:pt x="46" y="36"/>
                    <a:pt x="46" y="36"/>
                    <a:pt x="46" y="36"/>
                  </a:cubicBezTo>
                  <a:cubicBezTo>
                    <a:pt x="47" y="36"/>
                    <a:pt x="48" y="37"/>
                    <a:pt x="48" y="38"/>
                  </a:cubicBezTo>
                  <a:cubicBezTo>
                    <a:pt x="48" y="39"/>
                    <a:pt x="47" y="40"/>
                    <a:pt x="46" y="40"/>
                  </a:cubicBezTo>
                  <a:cubicBezTo>
                    <a:pt x="14" y="40"/>
                    <a:pt x="14" y="40"/>
                    <a:pt x="14" y="40"/>
                  </a:cubicBezTo>
                  <a:cubicBezTo>
                    <a:pt x="13" y="40"/>
                    <a:pt x="12" y="39"/>
                    <a:pt x="12" y="38"/>
                  </a:cubicBezTo>
                  <a:cubicBezTo>
                    <a:pt x="12" y="37"/>
                    <a:pt x="13" y="36"/>
                    <a:pt x="14" y="36"/>
                  </a:cubicBezTo>
                  <a:close/>
                  <a:moveTo>
                    <a:pt x="34" y="64"/>
                  </a:moveTo>
                  <a:cubicBezTo>
                    <a:pt x="14" y="64"/>
                    <a:pt x="14" y="64"/>
                    <a:pt x="14" y="64"/>
                  </a:cubicBezTo>
                  <a:cubicBezTo>
                    <a:pt x="13" y="64"/>
                    <a:pt x="12" y="63"/>
                    <a:pt x="12" y="62"/>
                  </a:cubicBezTo>
                  <a:cubicBezTo>
                    <a:pt x="12" y="61"/>
                    <a:pt x="13" y="60"/>
                    <a:pt x="14" y="60"/>
                  </a:cubicBezTo>
                  <a:cubicBezTo>
                    <a:pt x="34" y="60"/>
                    <a:pt x="34" y="60"/>
                    <a:pt x="34" y="60"/>
                  </a:cubicBezTo>
                  <a:cubicBezTo>
                    <a:pt x="35" y="60"/>
                    <a:pt x="36" y="61"/>
                    <a:pt x="36" y="62"/>
                  </a:cubicBezTo>
                  <a:cubicBezTo>
                    <a:pt x="36" y="63"/>
                    <a:pt x="35" y="64"/>
                    <a:pt x="34" y="64"/>
                  </a:cubicBezTo>
                  <a:close/>
                  <a:moveTo>
                    <a:pt x="38" y="52"/>
                  </a:moveTo>
                  <a:cubicBezTo>
                    <a:pt x="14" y="52"/>
                    <a:pt x="14" y="52"/>
                    <a:pt x="14" y="52"/>
                  </a:cubicBezTo>
                  <a:cubicBezTo>
                    <a:pt x="13" y="52"/>
                    <a:pt x="12" y="51"/>
                    <a:pt x="12" y="50"/>
                  </a:cubicBezTo>
                  <a:cubicBezTo>
                    <a:pt x="12" y="49"/>
                    <a:pt x="13" y="48"/>
                    <a:pt x="14" y="48"/>
                  </a:cubicBezTo>
                  <a:cubicBezTo>
                    <a:pt x="38" y="48"/>
                    <a:pt x="38" y="48"/>
                    <a:pt x="38" y="48"/>
                  </a:cubicBezTo>
                  <a:cubicBezTo>
                    <a:pt x="39" y="48"/>
                    <a:pt x="40" y="49"/>
                    <a:pt x="40" y="50"/>
                  </a:cubicBezTo>
                  <a:cubicBezTo>
                    <a:pt x="40" y="51"/>
                    <a:pt x="39" y="52"/>
                    <a:pt x="38" y="52"/>
                  </a:cubicBez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solidFill>
                  <a:srgbClr val="000000"/>
                </a:solidFill>
              </a:endParaRPr>
            </a:p>
          </p:txBody>
        </p:sp>
        <p:sp>
          <p:nvSpPr>
            <p:cNvPr id="68" name="Freeform 157"/>
            <p:cNvSpPr>
              <a:spLocks/>
            </p:cNvSpPr>
            <p:nvPr/>
          </p:nvSpPr>
          <p:spPr bwMode="auto">
            <a:xfrm>
              <a:off x="9364663" y="4903788"/>
              <a:ext cx="119063" cy="119063"/>
            </a:xfrm>
            <a:custGeom>
              <a:avLst/>
              <a:gdLst>
                <a:gd name="T0" fmla="*/ 45 w 75"/>
                <a:gd name="T1" fmla="*/ 0 h 75"/>
                <a:gd name="T2" fmla="*/ 0 w 75"/>
                <a:gd name="T3" fmla="*/ 45 h 75"/>
                <a:gd name="T4" fmla="*/ 30 w 75"/>
                <a:gd name="T5" fmla="*/ 75 h 75"/>
                <a:gd name="T6" fmla="*/ 75 w 75"/>
                <a:gd name="T7" fmla="*/ 30 h 75"/>
                <a:gd name="T8" fmla="*/ 45 w 75"/>
                <a:gd name="T9" fmla="*/ 0 h 75"/>
              </a:gdLst>
              <a:ahLst/>
              <a:cxnLst>
                <a:cxn ang="0">
                  <a:pos x="T0" y="T1"/>
                </a:cxn>
                <a:cxn ang="0">
                  <a:pos x="T2" y="T3"/>
                </a:cxn>
                <a:cxn ang="0">
                  <a:pos x="T4" y="T5"/>
                </a:cxn>
                <a:cxn ang="0">
                  <a:pos x="T6" y="T7"/>
                </a:cxn>
                <a:cxn ang="0">
                  <a:pos x="T8" y="T9"/>
                </a:cxn>
              </a:cxnLst>
              <a:rect l="0" t="0" r="r" b="b"/>
              <a:pathLst>
                <a:path w="75" h="75">
                  <a:moveTo>
                    <a:pt x="45" y="0"/>
                  </a:moveTo>
                  <a:lnTo>
                    <a:pt x="0" y="45"/>
                  </a:lnTo>
                  <a:lnTo>
                    <a:pt x="30" y="75"/>
                  </a:lnTo>
                  <a:lnTo>
                    <a:pt x="75" y="30"/>
                  </a:lnTo>
                  <a:lnTo>
                    <a:pt x="45" y="0"/>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solidFill>
                  <a:srgbClr val="000000"/>
                </a:solidFill>
              </a:endParaRPr>
            </a:p>
          </p:txBody>
        </p:sp>
        <p:sp>
          <p:nvSpPr>
            <p:cNvPr id="69" name="Freeform 158"/>
            <p:cNvSpPr>
              <a:spLocks/>
            </p:cNvSpPr>
            <p:nvPr/>
          </p:nvSpPr>
          <p:spPr bwMode="auto">
            <a:xfrm>
              <a:off x="9340850" y="4989513"/>
              <a:ext cx="57150" cy="57150"/>
            </a:xfrm>
            <a:custGeom>
              <a:avLst/>
              <a:gdLst>
                <a:gd name="T0" fmla="*/ 4 w 15"/>
                <a:gd name="T1" fmla="*/ 0 h 15"/>
                <a:gd name="T2" fmla="*/ 0 w 15"/>
                <a:gd name="T3" fmla="*/ 12 h 15"/>
                <a:gd name="T4" fmla="*/ 1 w 15"/>
                <a:gd name="T5" fmla="*/ 14 h 15"/>
                <a:gd name="T6" fmla="*/ 2 w 15"/>
                <a:gd name="T7" fmla="*/ 15 h 15"/>
                <a:gd name="T8" fmla="*/ 3 w 15"/>
                <a:gd name="T9" fmla="*/ 15 h 15"/>
                <a:gd name="T10" fmla="*/ 15 w 15"/>
                <a:gd name="T11" fmla="*/ 11 h 15"/>
                <a:gd name="T12" fmla="*/ 4 w 15"/>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5" h="15">
                  <a:moveTo>
                    <a:pt x="4" y="0"/>
                  </a:moveTo>
                  <a:cubicBezTo>
                    <a:pt x="0" y="12"/>
                    <a:pt x="0" y="12"/>
                    <a:pt x="0" y="12"/>
                  </a:cubicBezTo>
                  <a:cubicBezTo>
                    <a:pt x="0" y="13"/>
                    <a:pt x="0" y="14"/>
                    <a:pt x="1" y="14"/>
                  </a:cubicBezTo>
                  <a:cubicBezTo>
                    <a:pt x="1" y="15"/>
                    <a:pt x="1" y="15"/>
                    <a:pt x="2" y="15"/>
                  </a:cubicBezTo>
                  <a:cubicBezTo>
                    <a:pt x="2" y="15"/>
                    <a:pt x="2" y="15"/>
                    <a:pt x="3" y="15"/>
                  </a:cubicBezTo>
                  <a:cubicBezTo>
                    <a:pt x="15" y="11"/>
                    <a:pt x="15" y="11"/>
                    <a:pt x="15" y="11"/>
                  </a:cubicBezTo>
                  <a:lnTo>
                    <a:pt x="4" y="0"/>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solidFill>
                  <a:srgbClr val="000000"/>
                </a:solidFill>
              </a:endParaRPr>
            </a:p>
          </p:txBody>
        </p:sp>
        <p:sp>
          <p:nvSpPr>
            <p:cNvPr id="70" name="Freeform 159"/>
            <p:cNvSpPr>
              <a:spLocks/>
            </p:cNvSpPr>
            <p:nvPr/>
          </p:nvSpPr>
          <p:spPr bwMode="auto">
            <a:xfrm>
              <a:off x="9447213" y="4865688"/>
              <a:ext cx="74613" cy="74613"/>
            </a:xfrm>
            <a:custGeom>
              <a:avLst/>
              <a:gdLst>
                <a:gd name="T0" fmla="*/ 19 w 20"/>
                <a:gd name="T1" fmla="*/ 11 h 20"/>
                <a:gd name="T2" fmla="*/ 9 w 20"/>
                <a:gd name="T3" fmla="*/ 1 h 20"/>
                <a:gd name="T4" fmla="*/ 7 w 20"/>
                <a:gd name="T5" fmla="*/ 1 h 20"/>
                <a:gd name="T6" fmla="*/ 0 w 20"/>
                <a:gd name="T7" fmla="*/ 7 h 20"/>
                <a:gd name="T8" fmla="*/ 13 w 20"/>
                <a:gd name="T9" fmla="*/ 20 h 20"/>
                <a:gd name="T10" fmla="*/ 19 w 20"/>
                <a:gd name="T11" fmla="*/ 13 h 20"/>
                <a:gd name="T12" fmla="*/ 19 w 20"/>
                <a:gd name="T13" fmla="*/ 11 h 20"/>
              </a:gdLst>
              <a:ahLst/>
              <a:cxnLst>
                <a:cxn ang="0">
                  <a:pos x="T0" y="T1"/>
                </a:cxn>
                <a:cxn ang="0">
                  <a:pos x="T2" y="T3"/>
                </a:cxn>
                <a:cxn ang="0">
                  <a:pos x="T4" y="T5"/>
                </a:cxn>
                <a:cxn ang="0">
                  <a:pos x="T6" y="T7"/>
                </a:cxn>
                <a:cxn ang="0">
                  <a:pos x="T8" y="T9"/>
                </a:cxn>
                <a:cxn ang="0">
                  <a:pos x="T10" y="T11"/>
                </a:cxn>
                <a:cxn ang="0">
                  <a:pos x="T12" y="T13"/>
                </a:cxn>
              </a:cxnLst>
              <a:rect l="0" t="0" r="r" b="b"/>
              <a:pathLst>
                <a:path w="20" h="20">
                  <a:moveTo>
                    <a:pt x="19" y="11"/>
                  </a:moveTo>
                  <a:cubicBezTo>
                    <a:pt x="9" y="1"/>
                    <a:pt x="9" y="1"/>
                    <a:pt x="9" y="1"/>
                  </a:cubicBezTo>
                  <a:cubicBezTo>
                    <a:pt x="9" y="0"/>
                    <a:pt x="7" y="0"/>
                    <a:pt x="7" y="1"/>
                  </a:cubicBezTo>
                  <a:cubicBezTo>
                    <a:pt x="0" y="7"/>
                    <a:pt x="0" y="7"/>
                    <a:pt x="0" y="7"/>
                  </a:cubicBezTo>
                  <a:cubicBezTo>
                    <a:pt x="13" y="20"/>
                    <a:pt x="13" y="20"/>
                    <a:pt x="13" y="20"/>
                  </a:cubicBezTo>
                  <a:cubicBezTo>
                    <a:pt x="19" y="13"/>
                    <a:pt x="19" y="13"/>
                    <a:pt x="19" y="13"/>
                  </a:cubicBezTo>
                  <a:cubicBezTo>
                    <a:pt x="20" y="13"/>
                    <a:pt x="20" y="11"/>
                    <a:pt x="19" y="11"/>
                  </a:cubicBez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solidFill>
                  <a:srgbClr val="000000"/>
                </a:solidFill>
              </a:endParaRPr>
            </a:p>
          </p:txBody>
        </p:sp>
      </p:grpSp>
      <p:sp>
        <p:nvSpPr>
          <p:cNvPr id="71" name="Freeform 3886">
            <a:extLst>
              <a:ext uri="{FF2B5EF4-FFF2-40B4-BE49-F238E27FC236}">
                <a16:creationId xmlns="" xmlns:a16="http://schemas.microsoft.com/office/drawing/2014/main" id="{7AFA80F9-0486-433E-93A0-88BDE760D9FD}"/>
              </a:ext>
            </a:extLst>
          </p:cNvPr>
          <p:cNvSpPr>
            <a:spLocks noEditPoints="1"/>
          </p:cNvSpPr>
          <p:nvPr/>
        </p:nvSpPr>
        <p:spPr bwMode="auto">
          <a:xfrm>
            <a:off x="8334957" y="4899660"/>
            <a:ext cx="467148" cy="464564"/>
          </a:xfrm>
          <a:custGeom>
            <a:avLst/>
            <a:gdLst>
              <a:gd name="T0" fmla="*/ 268 w 902"/>
              <a:gd name="T1" fmla="*/ 575 h 901"/>
              <a:gd name="T2" fmla="*/ 207 w 902"/>
              <a:gd name="T3" fmla="*/ 555 h 901"/>
              <a:gd name="T4" fmla="*/ 155 w 902"/>
              <a:gd name="T5" fmla="*/ 520 h 901"/>
              <a:gd name="T6" fmla="*/ 112 w 902"/>
              <a:gd name="T7" fmla="*/ 475 h 901"/>
              <a:gd name="T8" fmla="*/ 81 w 902"/>
              <a:gd name="T9" fmla="*/ 422 h 901"/>
              <a:gd name="T10" fmla="*/ 64 w 902"/>
              <a:gd name="T11" fmla="*/ 360 h 901"/>
              <a:gd name="T12" fmla="*/ 61 w 902"/>
              <a:gd name="T13" fmla="*/ 294 h 901"/>
              <a:gd name="T14" fmla="*/ 76 w 902"/>
              <a:gd name="T15" fmla="*/ 231 h 901"/>
              <a:gd name="T16" fmla="*/ 104 w 902"/>
              <a:gd name="T17" fmla="*/ 175 h 901"/>
              <a:gd name="T18" fmla="*/ 145 w 902"/>
              <a:gd name="T19" fmla="*/ 128 h 901"/>
              <a:gd name="T20" fmla="*/ 197 w 902"/>
              <a:gd name="T21" fmla="*/ 92 h 901"/>
              <a:gd name="T22" fmla="*/ 256 w 902"/>
              <a:gd name="T23" fmla="*/ 69 h 901"/>
              <a:gd name="T24" fmla="*/ 320 w 902"/>
              <a:gd name="T25" fmla="*/ 60 h 901"/>
              <a:gd name="T26" fmla="*/ 385 w 902"/>
              <a:gd name="T27" fmla="*/ 69 h 901"/>
              <a:gd name="T28" fmla="*/ 444 w 902"/>
              <a:gd name="T29" fmla="*/ 92 h 901"/>
              <a:gd name="T30" fmla="*/ 495 w 902"/>
              <a:gd name="T31" fmla="*/ 128 h 901"/>
              <a:gd name="T32" fmla="*/ 537 w 902"/>
              <a:gd name="T33" fmla="*/ 175 h 901"/>
              <a:gd name="T34" fmla="*/ 564 w 902"/>
              <a:gd name="T35" fmla="*/ 231 h 901"/>
              <a:gd name="T36" fmla="*/ 579 w 902"/>
              <a:gd name="T37" fmla="*/ 294 h 901"/>
              <a:gd name="T38" fmla="*/ 577 w 902"/>
              <a:gd name="T39" fmla="*/ 360 h 901"/>
              <a:gd name="T40" fmla="*/ 560 w 902"/>
              <a:gd name="T41" fmla="*/ 422 h 901"/>
              <a:gd name="T42" fmla="*/ 529 w 902"/>
              <a:gd name="T43" fmla="*/ 475 h 901"/>
              <a:gd name="T44" fmla="*/ 486 w 902"/>
              <a:gd name="T45" fmla="*/ 520 h 901"/>
              <a:gd name="T46" fmla="*/ 432 w 902"/>
              <a:gd name="T47" fmla="*/ 555 h 901"/>
              <a:gd name="T48" fmla="*/ 372 w 902"/>
              <a:gd name="T49" fmla="*/ 575 h 901"/>
              <a:gd name="T50" fmla="*/ 320 w 902"/>
              <a:gd name="T51" fmla="*/ 580 h 901"/>
              <a:gd name="T52" fmla="*/ 591 w 902"/>
              <a:gd name="T53" fmla="*/ 491 h 901"/>
              <a:gd name="T54" fmla="*/ 621 w 902"/>
              <a:gd name="T55" fmla="*/ 430 h 901"/>
              <a:gd name="T56" fmla="*/ 637 w 902"/>
              <a:gd name="T57" fmla="*/ 363 h 901"/>
              <a:gd name="T58" fmla="*/ 638 w 902"/>
              <a:gd name="T59" fmla="*/ 288 h 901"/>
              <a:gd name="T60" fmla="*/ 621 w 902"/>
              <a:gd name="T61" fmla="*/ 211 h 901"/>
              <a:gd name="T62" fmla="*/ 586 w 902"/>
              <a:gd name="T63" fmla="*/ 142 h 901"/>
              <a:gd name="T64" fmla="*/ 535 w 902"/>
              <a:gd name="T65" fmla="*/ 83 h 901"/>
              <a:gd name="T66" fmla="*/ 473 w 902"/>
              <a:gd name="T67" fmla="*/ 39 h 901"/>
              <a:gd name="T68" fmla="*/ 400 w 902"/>
              <a:gd name="T69" fmla="*/ 10 h 901"/>
              <a:gd name="T70" fmla="*/ 320 w 902"/>
              <a:gd name="T71" fmla="*/ 0 h 901"/>
              <a:gd name="T72" fmla="*/ 241 w 902"/>
              <a:gd name="T73" fmla="*/ 10 h 901"/>
              <a:gd name="T74" fmla="*/ 168 w 902"/>
              <a:gd name="T75" fmla="*/ 39 h 901"/>
              <a:gd name="T76" fmla="*/ 105 w 902"/>
              <a:gd name="T77" fmla="*/ 83 h 901"/>
              <a:gd name="T78" fmla="*/ 55 w 902"/>
              <a:gd name="T79" fmla="*/ 142 h 901"/>
              <a:gd name="T80" fmla="*/ 20 w 902"/>
              <a:gd name="T81" fmla="*/ 211 h 901"/>
              <a:gd name="T82" fmla="*/ 1 w 902"/>
              <a:gd name="T83" fmla="*/ 288 h 901"/>
              <a:gd name="T84" fmla="*/ 3 w 902"/>
              <a:gd name="T85" fmla="*/ 369 h 901"/>
              <a:gd name="T86" fmla="*/ 25 w 902"/>
              <a:gd name="T87" fmla="*/ 445 h 901"/>
              <a:gd name="T88" fmla="*/ 64 w 902"/>
              <a:gd name="T89" fmla="*/ 512 h 901"/>
              <a:gd name="T90" fmla="*/ 117 w 902"/>
              <a:gd name="T91" fmla="*/ 568 h 901"/>
              <a:gd name="T92" fmla="*/ 182 w 902"/>
              <a:gd name="T93" fmla="*/ 608 h 901"/>
              <a:gd name="T94" fmla="*/ 256 w 902"/>
              <a:gd name="T95" fmla="*/ 634 h 901"/>
              <a:gd name="T96" fmla="*/ 335 w 902"/>
              <a:gd name="T97" fmla="*/ 641 h 901"/>
              <a:gd name="T98" fmla="*/ 405 w 902"/>
              <a:gd name="T99" fmla="*/ 630 h 901"/>
              <a:gd name="T100" fmla="*/ 468 w 902"/>
              <a:gd name="T101" fmla="*/ 604 h 901"/>
              <a:gd name="T102" fmla="*/ 525 w 902"/>
              <a:gd name="T103" fmla="*/ 567 h 901"/>
              <a:gd name="T104" fmla="*/ 871 w 902"/>
              <a:gd name="T105" fmla="*/ 901 h 901"/>
              <a:gd name="T106" fmla="*/ 897 w 902"/>
              <a:gd name="T107" fmla="*/ 888 h 901"/>
              <a:gd name="T108" fmla="*/ 899 w 902"/>
              <a:gd name="T109" fmla="*/ 860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02" h="901">
                <a:moveTo>
                  <a:pt x="320" y="580"/>
                </a:moveTo>
                <a:lnTo>
                  <a:pt x="307" y="580"/>
                </a:lnTo>
                <a:lnTo>
                  <a:pt x="294" y="579"/>
                </a:lnTo>
                <a:lnTo>
                  <a:pt x="281" y="577"/>
                </a:lnTo>
                <a:lnTo>
                  <a:pt x="268" y="575"/>
                </a:lnTo>
                <a:lnTo>
                  <a:pt x="256" y="572"/>
                </a:lnTo>
                <a:lnTo>
                  <a:pt x="243" y="569"/>
                </a:lnTo>
                <a:lnTo>
                  <a:pt x="231" y="564"/>
                </a:lnTo>
                <a:lnTo>
                  <a:pt x="219" y="560"/>
                </a:lnTo>
                <a:lnTo>
                  <a:pt x="207" y="555"/>
                </a:lnTo>
                <a:lnTo>
                  <a:pt x="197" y="549"/>
                </a:lnTo>
                <a:lnTo>
                  <a:pt x="186" y="543"/>
                </a:lnTo>
                <a:lnTo>
                  <a:pt x="175" y="535"/>
                </a:lnTo>
                <a:lnTo>
                  <a:pt x="164" y="529"/>
                </a:lnTo>
                <a:lnTo>
                  <a:pt x="155" y="520"/>
                </a:lnTo>
                <a:lnTo>
                  <a:pt x="145" y="513"/>
                </a:lnTo>
                <a:lnTo>
                  <a:pt x="136" y="504"/>
                </a:lnTo>
                <a:lnTo>
                  <a:pt x="128" y="495"/>
                </a:lnTo>
                <a:lnTo>
                  <a:pt x="119" y="486"/>
                </a:lnTo>
                <a:lnTo>
                  <a:pt x="112" y="475"/>
                </a:lnTo>
                <a:lnTo>
                  <a:pt x="104" y="466"/>
                </a:lnTo>
                <a:lnTo>
                  <a:pt x="98" y="455"/>
                </a:lnTo>
                <a:lnTo>
                  <a:pt x="91" y="444"/>
                </a:lnTo>
                <a:lnTo>
                  <a:pt x="86" y="432"/>
                </a:lnTo>
                <a:lnTo>
                  <a:pt x="81" y="422"/>
                </a:lnTo>
                <a:lnTo>
                  <a:pt x="76" y="410"/>
                </a:lnTo>
                <a:lnTo>
                  <a:pt x="72" y="397"/>
                </a:lnTo>
                <a:lnTo>
                  <a:pt x="69" y="385"/>
                </a:lnTo>
                <a:lnTo>
                  <a:pt x="66" y="372"/>
                </a:lnTo>
                <a:lnTo>
                  <a:pt x="64" y="360"/>
                </a:lnTo>
                <a:lnTo>
                  <a:pt x="61" y="347"/>
                </a:lnTo>
                <a:lnTo>
                  <a:pt x="60" y="334"/>
                </a:lnTo>
                <a:lnTo>
                  <a:pt x="60" y="320"/>
                </a:lnTo>
                <a:lnTo>
                  <a:pt x="60" y="307"/>
                </a:lnTo>
                <a:lnTo>
                  <a:pt x="61" y="294"/>
                </a:lnTo>
                <a:lnTo>
                  <a:pt x="64" y="281"/>
                </a:lnTo>
                <a:lnTo>
                  <a:pt x="66" y="268"/>
                </a:lnTo>
                <a:lnTo>
                  <a:pt x="69" y="256"/>
                </a:lnTo>
                <a:lnTo>
                  <a:pt x="72" y="243"/>
                </a:lnTo>
                <a:lnTo>
                  <a:pt x="76" y="231"/>
                </a:lnTo>
                <a:lnTo>
                  <a:pt x="81" y="219"/>
                </a:lnTo>
                <a:lnTo>
                  <a:pt x="86" y="207"/>
                </a:lnTo>
                <a:lnTo>
                  <a:pt x="91" y="197"/>
                </a:lnTo>
                <a:lnTo>
                  <a:pt x="98" y="186"/>
                </a:lnTo>
                <a:lnTo>
                  <a:pt x="104" y="175"/>
                </a:lnTo>
                <a:lnTo>
                  <a:pt x="112" y="164"/>
                </a:lnTo>
                <a:lnTo>
                  <a:pt x="119" y="155"/>
                </a:lnTo>
                <a:lnTo>
                  <a:pt x="128" y="145"/>
                </a:lnTo>
                <a:lnTo>
                  <a:pt x="136" y="137"/>
                </a:lnTo>
                <a:lnTo>
                  <a:pt x="145" y="128"/>
                </a:lnTo>
                <a:lnTo>
                  <a:pt x="155" y="119"/>
                </a:lnTo>
                <a:lnTo>
                  <a:pt x="164" y="112"/>
                </a:lnTo>
                <a:lnTo>
                  <a:pt x="175" y="104"/>
                </a:lnTo>
                <a:lnTo>
                  <a:pt x="186" y="98"/>
                </a:lnTo>
                <a:lnTo>
                  <a:pt x="197" y="92"/>
                </a:lnTo>
                <a:lnTo>
                  <a:pt x="207" y="86"/>
                </a:lnTo>
                <a:lnTo>
                  <a:pt x="219" y="81"/>
                </a:lnTo>
                <a:lnTo>
                  <a:pt x="231" y="77"/>
                </a:lnTo>
                <a:lnTo>
                  <a:pt x="243" y="72"/>
                </a:lnTo>
                <a:lnTo>
                  <a:pt x="256" y="69"/>
                </a:lnTo>
                <a:lnTo>
                  <a:pt x="268" y="66"/>
                </a:lnTo>
                <a:lnTo>
                  <a:pt x="281" y="64"/>
                </a:lnTo>
                <a:lnTo>
                  <a:pt x="294" y="61"/>
                </a:lnTo>
                <a:lnTo>
                  <a:pt x="307" y="60"/>
                </a:lnTo>
                <a:lnTo>
                  <a:pt x="320" y="60"/>
                </a:lnTo>
                <a:lnTo>
                  <a:pt x="334" y="60"/>
                </a:lnTo>
                <a:lnTo>
                  <a:pt x="347" y="61"/>
                </a:lnTo>
                <a:lnTo>
                  <a:pt x="360" y="64"/>
                </a:lnTo>
                <a:lnTo>
                  <a:pt x="372" y="66"/>
                </a:lnTo>
                <a:lnTo>
                  <a:pt x="385" y="69"/>
                </a:lnTo>
                <a:lnTo>
                  <a:pt x="397" y="72"/>
                </a:lnTo>
                <a:lnTo>
                  <a:pt x="410" y="77"/>
                </a:lnTo>
                <a:lnTo>
                  <a:pt x="422" y="81"/>
                </a:lnTo>
                <a:lnTo>
                  <a:pt x="432" y="86"/>
                </a:lnTo>
                <a:lnTo>
                  <a:pt x="444" y="92"/>
                </a:lnTo>
                <a:lnTo>
                  <a:pt x="455" y="98"/>
                </a:lnTo>
                <a:lnTo>
                  <a:pt x="466" y="104"/>
                </a:lnTo>
                <a:lnTo>
                  <a:pt x="475" y="112"/>
                </a:lnTo>
                <a:lnTo>
                  <a:pt x="486" y="119"/>
                </a:lnTo>
                <a:lnTo>
                  <a:pt x="495" y="128"/>
                </a:lnTo>
                <a:lnTo>
                  <a:pt x="504" y="137"/>
                </a:lnTo>
                <a:lnTo>
                  <a:pt x="513" y="145"/>
                </a:lnTo>
                <a:lnTo>
                  <a:pt x="522" y="155"/>
                </a:lnTo>
                <a:lnTo>
                  <a:pt x="529" y="164"/>
                </a:lnTo>
                <a:lnTo>
                  <a:pt x="537" y="175"/>
                </a:lnTo>
                <a:lnTo>
                  <a:pt x="543" y="186"/>
                </a:lnTo>
                <a:lnTo>
                  <a:pt x="549" y="197"/>
                </a:lnTo>
                <a:lnTo>
                  <a:pt x="555" y="207"/>
                </a:lnTo>
                <a:lnTo>
                  <a:pt x="560" y="219"/>
                </a:lnTo>
                <a:lnTo>
                  <a:pt x="564" y="231"/>
                </a:lnTo>
                <a:lnTo>
                  <a:pt x="569" y="243"/>
                </a:lnTo>
                <a:lnTo>
                  <a:pt x="572" y="256"/>
                </a:lnTo>
                <a:lnTo>
                  <a:pt x="575" y="268"/>
                </a:lnTo>
                <a:lnTo>
                  <a:pt x="577" y="281"/>
                </a:lnTo>
                <a:lnTo>
                  <a:pt x="579" y="294"/>
                </a:lnTo>
                <a:lnTo>
                  <a:pt x="580" y="307"/>
                </a:lnTo>
                <a:lnTo>
                  <a:pt x="580" y="320"/>
                </a:lnTo>
                <a:lnTo>
                  <a:pt x="580" y="334"/>
                </a:lnTo>
                <a:lnTo>
                  <a:pt x="579" y="347"/>
                </a:lnTo>
                <a:lnTo>
                  <a:pt x="577" y="360"/>
                </a:lnTo>
                <a:lnTo>
                  <a:pt x="575" y="372"/>
                </a:lnTo>
                <a:lnTo>
                  <a:pt x="572" y="385"/>
                </a:lnTo>
                <a:lnTo>
                  <a:pt x="569" y="397"/>
                </a:lnTo>
                <a:lnTo>
                  <a:pt x="564" y="410"/>
                </a:lnTo>
                <a:lnTo>
                  <a:pt x="560" y="422"/>
                </a:lnTo>
                <a:lnTo>
                  <a:pt x="555" y="432"/>
                </a:lnTo>
                <a:lnTo>
                  <a:pt x="549" y="444"/>
                </a:lnTo>
                <a:lnTo>
                  <a:pt x="543" y="455"/>
                </a:lnTo>
                <a:lnTo>
                  <a:pt x="537" y="466"/>
                </a:lnTo>
                <a:lnTo>
                  <a:pt x="529" y="475"/>
                </a:lnTo>
                <a:lnTo>
                  <a:pt x="522" y="486"/>
                </a:lnTo>
                <a:lnTo>
                  <a:pt x="513" y="495"/>
                </a:lnTo>
                <a:lnTo>
                  <a:pt x="504" y="504"/>
                </a:lnTo>
                <a:lnTo>
                  <a:pt x="495" y="513"/>
                </a:lnTo>
                <a:lnTo>
                  <a:pt x="486" y="520"/>
                </a:lnTo>
                <a:lnTo>
                  <a:pt x="475" y="529"/>
                </a:lnTo>
                <a:lnTo>
                  <a:pt x="466" y="535"/>
                </a:lnTo>
                <a:lnTo>
                  <a:pt x="455" y="543"/>
                </a:lnTo>
                <a:lnTo>
                  <a:pt x="444" y="549"/>
                </a:lnTo>
                <a:lnTo>
                  <a:pt x="432" y="555"/>
                </a:lnTo>
                <a:lnTo>
                  <a:pt x="422" y="560"/>
                </a:lnTo>
                <a:lnTo>
                  <a:pt x="410" y="564"/>
                </a:lnTo>
                <a:lnTo>
                  <a:pt x="397" y="569"/>
                </a:lnTo>
                <a:lnTo>
                  <a:pt x="385" y="572"/>
                </a:lnTo>
                <a:lnTo>
                  <a:pt x="372" y="575"/>
                </a:lnTo>
                <a:lnTo>
                  <a:pt x="360" y="577"/>
                </a:lnTo>
                <a:lnTo>
                  <a:pt x="347" y="579"/>
                </a:lnTo>
                <a:lnTo>
                  <a:pt x="334" y="580"/>
                </a:lnTo>
                <a:lnTo>
                  <a:pt x="320" y="580"/>
                </a:lnTo>
                <a:lnTo>
                  <a:pt x="320" y="580"/>
                </a:lnTo>
                <a:close/>
                <a:moveTo>
                  <a:pt x="893" y="851"/>
                </a:moveTo>
                <a:lnTo>
                  <a:pt x="567" y="525"/>
                </a:lnTo>
                <a:lnTo>
                  <a:pt x="575" y="514"/>
                </a:lnTo>
                <a:lnTo>
                  <a:pt x="584" y="503"/>
                </a:lnTo>
                <a:lnTo>
                  <a:pt x="591" y="491"/>
                </a:lnTo>
                <a:lnTo>
                  <a:pt x="598" y="480"/>
                </a:lnTo>
                <a:lnTo>
                  <a:pt x="604" y="468"/>
                </a:lnTo>
                <a:lnTo>
                  <a:pt x="611" y="456"/>
                </a:lnTo>
                <a:lnTo>
                  <a:pt x="616" y="443"/>
                </a:lnTo>
                <a:lnTo>
                  <a:pt x="621" y="430"/>
                </a:lnTo>
                <a:lnTo>
                  <a:pt x="626" y="417"/>
                </a:lnTo>
                <a:lnTo>
                  <a:pt x="630" y="405"/>
                </a:lnTo>
                <a:lnTo>
                  <a:pt x="633" y="391"/>
                </a:lnTo>
                <a:lnTo>
                  <a:pt x="635" y="377"/>
                </a:lnTo>
                <a:lnTo>
                  <a:pt x="637" y="363"/>
                </a:lnTo>
                <a:lnTo>
                  <a:pt x="639" y="349"/>
                </a:lnTo>
                <a:lnTo>
                  <a:pt x="641" y="335"/>
                </a:lnTo>
                <a:lnTo>
                  <a:pt x="641" y="320"/>
                </a:lnTo>
                <a:lnTo>
                  <a:pt x="641" y="304"/>
                </a:lnTo>
                <a:lnTo>
                  <a:pt x="638" y="288"/>
                </a:lnTo>
                <a:lnTo>
                  <a:pt x="637" y="272"/>
                </a:lnTo>
                <a:lnTo>
                  <a:pt x="634" y="256"/>
                </a:lnTo>
                <a:lnTo>
                  <a:pt x="631" y="241"/>
                </a:lnTo>
                <a:lnTo>
                  <a:pt x="627" y="226"/>
                </a:lnTo>
                <a:lnTo>
                  <a:pt x="621" y="211"/>
                </a:lnTo>
                <a:lnTo>
                  <a:pt x="616" y="196"/>
                </a:lnTo>
                <a:lnTo>
                  <a:pt x="609" y="182"/>
                </a:lnTo>
                <a:lnTo>
                  <a:pt x="602" y="168"/>
                </a:lnTo>
                <a:lnTo>
                  <a:pt x="594" y="155"/>
                </a:lnTo>
                <a:lnTo>
                  <a:pt x="586" y="142"/>
                </a:lnTo>
                <a:lnTo>
                  <a:pt x="577" y="129"/>
                </a:lnTo>
                <a:lnTo>
                  <a:pt x="568" y="117"/>
                </a:lnTo>
                <a:lnTo>
                  <a:pt x="557" y="105"/>
                </a:lnTo>
                <a:lnTo>
                  <a:pt x="546" y="94"/>
                </a:lnTo>
                <a:lnTo>
                  <a:pt x="535" y="83"/>
                </a:lnTo>
                <a:lnTo>
                  <a:pt x="524" y="73"/>
                </a:lnTo>
                <a:lnTo>
                  <a:pt x="512" y="64"/>
                </a:lnTo>
                <a:lnTo>
                  <a:pt x="499" y="55"/>
                </a:lnTo>
                <a:lnTo>
                  <a:pt x="486" y="46"/>
                </a:lnTo>
                <a:lnTo>
                  <a:pt x="473" y="39"/>
                </a:lnTo>
                <a:lnTo>
                  <a:pt x="459" y="31"/>
                </a:lnTo>
                <a:lnTo>
                  <a:pt x="445" y="25"/>
                </a:lnTo>
                <a:lnTo>
                  <a:pt x="430" y="20"/>
                </a:lnTo>
                <a:lnTo>
                  <a:pt x="415" y="14"/>
                </a:lnTo>
                <a:lnTo>
                  <a:pt x="400" y="10"/>
                </a:lnTo>
                <a:lnTo>
                  <a:pt x="385" y="7"/>
                </a:lnTo>
                <a:lnTo>
                  <a:pt x="369" y="4"/>
                </a:lnTo>
                <a:lnTo>
                  <a:pt x="353" y="1"/>
                </a:lnTo>
                <a:lnTo>
                  <a:pt x="337" y="0"/>
                </a:lnTo>
                <a:lnTo>
                  <a:pt x="320" y="0"/>
                </a:lnTo>
                <a:lnTo>
                  <a:pt x="304" y="0"/>
                </a:lnTo>
                <a:lnTo>
                  <a:pt x="288" y="1"/>
                </a:lnTo>
                <a:lnTo>
                  <a:pt x="272" y="4"/>
                </a:lnTo>
                <a:lnTo>
                  <a:pt x="256" y="7"/>
                </a:lnTo>
                <a:lnTo>
                  <a:pt x="241" y="10"/>
                </a:lnTo>
                <a:lnTo>
                  <a:pt x="225" y="14"/>
                </a:lnTo>
                <a:lnTo>
                  <a:pt x="210" y="20"/>
                </a:lnTo>
                <a:lnTo>
                  <a:pt x="195" y="25"/>
                </a:lnTo>
                <a:lnTo>
                  <a:pt x="182" y="31"/>
                </a:lnTo>
                <a:lnTo>
                  <a:pt x="168" y="39"/>
                </a:lnTo>
                <a:lnTo>
                  <a:pt x="155" y="46"/>
                </a:lnTo>
                <a:lnTo>
                  <a:pt x="142" y="55"/>
                </a:lnTo>
                <a:lnTo>
                  <a:pt x="129" y="64"/>
                </a:lnTo>
                <a:lnTo>
                  <a:pt x="117" y="73"/>
                </a:lnTo>
                <a:lnTo>
                  <a:pt x="105" y="83"/>
                </a:lnTo>
                <a:lnTo>
                  <a:pt x="94" y="94"/>
                </a:lnTo>
                <a:lnTo>
                  <a:pt x="84" y="105"/>
                </a:lnTo>
                <a:lnTo>
                  <a:pt x="73" y="117"/>
                </a:lnTo>
                <a:lnTo>
                  <a:pt x="64" y="129"/>
                </a:lnTo>
                <a:lnTo>
                  <a:pt x="55" y="142"/>
                </a:lnTo>
                <a:lnTo>
                  <a:pt x="46" y="155"/>
                </a:lnTo>
                <a:lnTo>
                  <a:pt x="39" y="168"/>
                </a:lnTo>
                <a:lnTo>
                  <a:pt x="31" y="182"/>
                </a:lnTo>
                <a:lnTo>
                  <a:pt x="25" y="196"/>
                </a:lnTo>
                <a:lnTo>
                  <a:pt x="20" y="211"/>
                </a:lnTo>
                <a:lnTo>
                  <a:pt x="14" y="226"/>
                </a:lnTo>
                <a:lnTo>
                  <a:pt x="10" y="241"/>
                </a:lnTo>
                <a:lnTo>
                  <a:pt x="7" y="256"/>
                </a:lnTo>
                <a:lnTo>
                  <a:pt x="3" y="272"/>
                </a:lnTo>
                <a:lnTo>
                  <a:pt x="1" y="288"/>
                </a:lnTo>
                <a:lnTo>
                  <a:pt x="0" y="304"/>
                </a:lnTo>
                <a:lnTo>
                  <a:pt x="0" y="320"/>
                </a:lnTo>
                <a:lnTo>
                  <a:pt x="0" y="337"/>
                </a:lnTo>
                <a:lnTo>
                  <a:pt x="1" y="353"/>
                </a:lnTo>
                <a:lnTo>
                  <a:pt x="3" y="369"/>
                </a:lnTo>
                <a:lnTo>
                  <a:pt x="7" y="385"/>
                </a:lnTo>
                <a:lnTo>
                  <a:pt x="10" y="400"/>
                </a:lnTo>
                <a:lnTo>
                  <a:pt x="14" y="415"/>
                </a:lnTo>
                <a:lnTo>
                  <a:pt x="20" y="430"/>
                </a:lnTo>
                <a:lnTo>
                  <a:pt x="25" y="445"/>
                </a:lnTo>
                <a:lnTo>
                  <a:pt x="31" y="459"/>
                </a:lnTo>
                <a:lnTo>
                  <a:pt x="39" y="473"/>
                </a:lnTo>
                <a:lnTo>
                  <a:pt x="46" y="486"/>
                </a:lnTo>
                <a:lnTo>
                  <a:pt x="55" y="499"/>
                </a:lnTo>
                <a:lnTo>
                  <a:pt x="64" y="512"/>
                </a:lnTo>
                <a:lnTo>
                  <a:pt x="73" y="524"/>
                </a:lnTo>
                <a:lnTo>
                  <a:pt x="84" y="535"/>
                </a:lnTo>
                <a:lnTo>
                  <a:pt x="94" y="546"/>
                </a:lnTo>
                <a:lnTo>
                  <a:pt x="105" y="557"/>
                </a:lnTo>
                <a:lnTo>
                  <a:pt x="117" y="568"/>
                </a:lnTo>
                <a:lnTo>
                  <a:pt x="129" y="577"/>
                </a:lnTo>
                <a:lnTo>
                  <a:pt x="142" y="586"/>
                </a:lnTo>
                <a:lnTo>
                  <a:pt x="155" y="594"/>
                </a:lnTo>
                <a:lnTo>
                  <a:pt x="168" y="602"/>
                </a:lnTo>
                <a:lnTo>
                  <a:pt x="182" y="608"/>
                </a:lnTo>
                <a:lnTo>
                  <a:pt x="195" y="615"/>
                </a:lnTo>
                <a:lnTo>
                  <a:pt x="210" y="621"/>
                </a:lnTo>
                <a:lnTo>
                  <a:pt x="225" y="627"/>
                </a:lnTo>
                <a:lnTo>
                  <a:pt x="241" y="631"/>
                </a:lnTo>
                <a:lnTo>
                  <a:pt x="256" y="634"/>
                </a:lnTo>
                <a:lnTo>
                  <a:pt x="272" y="637"/>
                </a:lnTo>
                <a:lnTo>
                  <a:pt x="288" y="638"/>
                </a:lnTo>
                <a:lnTo>
                  <a:pt x="304" y="641"/>
                </a:lnTo>
                <a:lnTo>
                  <a:pt x="320" y="641"/>
                </a:lnTo>
                <a:lnTo>
                  <a:pt x="335" y="641"/>
                </a:lnTo>
                <a:lnTo>
                  <a:pt x="349" y="639"/>
                </a:lnTo>
                <a:lnTo>
                  <a:pt x="363" y="637"/>
                </a:lnTo>
                <a:lnTo>
                  <a:pt x="377" y="635"/>
                </a:lnTo>
                <a:lnTo>
                  <a:pt x="391" y="633"/>
                </a:lnTo>
                <a:lnTo>
                  <a:pt x="405" y="630"/>
                </a:lnTo>
                <a:lnTo>
                  <a:pt x="417" y="625"/>
                </a:lnTo>
                <a:lnTo>
                  <a:pt x="430" y="621"/>
                </a:lnTo>
                <a:lnTo>
                  <a:pt x="443" y="616"/>
                </a:lnTo>
                <a:lnTo>
                  <a:pt x="456" y="610"/>
                </a:lnTo>
                <a:lnTo>
                  <a:pt x="468" y="604"/>
                </a:lnTo>
                <a:lnTo>
                  <a:pt x="480" y="598"/>
                </a:lnTo>
                <a:lnTo>
                  <a:pt x="491" y="591"/>
                </a:lnTo>
                <a:lnTo>
                  <a:pt x="503" y="584"/>
                </a:lnTo>
                <a:lnTo>
                  <a:pt x="514" y="575"/>
                </a:lnTo>
                <a:lnTo>
                  <a:pt x="525" y="567"/>
                </a:lnTo>
                <a:lnTo>
                  <a:pt x="851" y="892"/>
                </a:lnTo>
                <a:lnTo>
                  <a:pt x="855" y="897"/>
                </a:lnTo>
                <a:lnTo>
                  <a:pt x="860" y="899"/>
                </a:lnTo>
                <a:lnTo>
                  <a:pt x="866" y="901"/>
                </a:lnTo>
                <a:lnTo>
                  <a:pt x="871" y="901"/>
                </a:lnTo>
                <a:lnTo>
                  <a:pt x="878" y="901"/>
                </a:lnTo>
                <a:lnTo>
                  <a:pt x="883" y="899"/>
                </a:lnTo>
                <a:lnTo>
                  <a:pt x="888" y="897"/>
                </a:lnTo>
                <a:lnTo>
                  <a:pt x="893" y="892"/>
                </a:lnTo>
                <a:lnTo>
                  <a:pt x="897" y="888"/>
                </a:lnTo>
                <a:lnTo>
                  <a:pt x="899" y="883"/>
                </a:lnTo>
                <a:lnTo>
                  <a:pt x="901" y="877"/>
                </a:lnTo>
                <a:lnTo>
                  <a:pt x="902" y="871"/>
                </a:lnTo>
                <a:lnTo>
                  <a:pt x="901" y="866"/>
                </a:lnTo>
                <a:lnTo>
                  <a:pt x="899" y="860"/>
                </a:lnTo>
                <a:lnTo>
                  <a:pt x="897" y="855"/>
                </a:lnTo>
                <a:lnTo>
                  <a:pt x="893" y="851"/>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72" name="Slide Number Placeholder 71"/>
          <p:cNvSpPr>
            <a:spLocks noGrp="1"/>
          </p:cNvSpPr>
          <p:nvPr>
            <p:ph type="sldNum" sz="quarter" idx="12"/>
          </p:nvPr>
        </p:nvSpPr>
        <p:spPr/>
        <p:txBody>
          <a:bodyPr/>
          <a:lstStyle/>
          <a:p>
            <a:fld id="{65835BCF-EE00-4FA3-BB81-81A37714F2E2}" type="slidenum">
              <a:rPr lang="en-GB" smtClean="0"/>
              <a:t>10</a:t>
            </a:fld>
            <a:endParaRPr lang="en-GB" dirty="0"/>
          </a:p>
        </p:txBody>
      </p:sp>
      <p:cxnSp>
        <p:nvCxnSpPr>
          <p:cNvPr id="4" name="Straight Connector 3"/>
          <p:cNvCxnSpPr/>
          <p:nvPr/>
        </p:nvCxnSpPr>
        <p:spPr>
          <a:xfrm flipV="1">
            <a:off x="6878861" y="2547479"/>
            <a:ext cx="3062308" cy="4918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16854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13"/>
          <p:cNvSpPr/>
          <p:nvPr/>
        </p:nvSpPr>
        <p:spPr>
          <a:xfrm rot="10800000">
            <a:off x="63500" y="1275556"/>
            <a:ext cx="1244600" cy="393303"/>
          </a:xfrm>
          <a:custGeom>
            <a:avLst/>
            <a:gdLst>
              <a:gd name="connsiteX0" fmla="*/ 1244600 w 1244600"/>
              <a:gd name="connsiteY0" fmla="*/ 393303 h 393303"/>
              <a:gd name="connsiteX1" fmla="*/ 0 w 1244600"/>
              <a:gd name="connsiteY1" fmla="*/ 393303 h 393303"/>
              <a:gd name="connsiteX2" fmla="*/ 0 w 1244600"/>
              <a:gd name="connsiteY2" fmla="*/ 0 h 393303"/>
              <a:gd name="connsiteX3" fmla="*/ 853542 w 1244600"/>
              <a:gd name="connsiteY3" fmla="*/ 0 h 393303"/>
            </a:gdLst>
            <a:ahLst/>
            <a:cxnLst>
              <a:cxn ang="0">
                <a:pos x="connsiteX0" y="connsiteY0"/>
              </a:cxn>
              <a:cxn ang="0">
                <a:pos x="connsiteX1" y="connsiteY1"/>
              </a:cxn>
              <a:cxn ang="0">
                <a:pos x="connsiteX2" y="connsiteY2"/>
              </a:cxn>
              <a:cxn ang="0">
                <a:pos x="connsiteX3" y="connsiteY3"/>
              </a:cxn>
            </a:cxnLst>
            <a:rect l="l" t="t" r="r" b="b"/>
            <a:pathLst>
              <a:path w="1244600" h="393303">
                <a:moveTo>
                  <a:pt x="1244600" y="393303"/>
                </a:moveTo>
                <a:lnTo>
                  <a:pt x="0" y="393303"/>
                </a:lnTo>
                <a:lnTo>
                  <a:pt x="0" y="0"/>
                </a:lnTo>
                <a:lnTo>
                  <a:pt x="853542" y="0"/>
                </a:ln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Parallelogram 5"/>
          <p:cNvSpPr/>
          <p:nvPr/>
        </p:nvSpPr>
        <p:spPr>
          <a:xfrm>
            <a:off x="254000" y="0"/>
            <a:ext cx="11938000" cy="1674019"/>
          </a:xfrm>
          <a:prstGeom prst="parallelogram">
            <a:avLst>
              <a:gd name="adj" fmla="val 49180"/>
            </a:avLst>
          </a:prstGeom>
          <a:solidFill>
            <a:schemeClr val="bg1"/>
          </a:solidFill>
          <a:ln>
            <a:noFill/>
          </a:ln>
          <a:effectLst>
            <a:outerShdw blurRad="342900" dist="38100" dir="11700000" sx="99000" sy="99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Parallelogram 7"/>
          <p:cNvSpPr/>
          <p:nvPr/>
        </p:nvSpPr>
        <p:spPr>
          <a:xfrm>
            <a:off x="63500" y="205580"/>
            <a:ext cx="12039600" cy="1069976"/>
          </a:xfrm>
          <a:prstGeom prst="parallelogram">
            <a:avLst>
              <a:gd name="adj" fmla="val 47222"/>
            </a:avLst>
          </a:prstGeom>
          <a:gradFill>
            <a:gsLst>
              <a:gs pos="0">
                <a:schemeClr val="tx2">
                  <a:alpha val="85000"/>
                </a:schemeClr>
              </a:gs>
              <a:gs pos="100000">
                <a:srgbClr val="002E9C">
                  <a:alpha val="8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p:cNvSpPr txBox="1"/>
          <p:nvPr/>
        </p:nvSpPr>
        <p:spPr>
          <a:xfrm>
            <a:off x="450464" y="230761"/>
            <a:ext cx="11265672" cy="646331"/>
          </a:xfrm>
          <a:prstGeom prst="rect">
            <a:avLst/>
          </a:prstGeom>
          <a:noFill/>
          <a:ln>
            <a:noFill/>
          </a:ln>
        </p:spPr>
        <p:txBody>
          <a:bodyPr wrap="square" rtlCol="0">
            <a:spAutoFit/>
          </a:bodyPr>
          <a:lstStyle/>
          <a:p>
            <a:pPr algn="ctr"/>
            <a:r>
              <a:rPr lang="en-US" sz="3600" b="1" spc="300" dirty="0" smtClean="0">
                <a:solidFill>
                  <a:schemeClr val="bg1"/>
                </a:solidFill>
                <a:latin typeface="Century Gothic" panose="020B0502020202020204" pitchFamily="34" charset="0"/>
              </a:rPr>
              <a:t>THE NDP AND ELECTORAL MANDATE</a:t>
            </a:r>
            <a:endParaRPr lang="en-GB" sz="3600" b="1" spc="300" dirty="0">
              <a:solidFill>
                <a:schemeClr val="bg1"/>
              </a:solidFill>
              <a:latin typeface="Century Gothic" panose="020B0502020202020204" pitchFamily="34" charset="0"/>
            </a:endParaRP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2974" y="5993098"/>
            <a:ext cx="2149026" cy="739204"/>
          </a:xfrm>
          <a:prstGeom prst="rect">
            <a:avLst/>
          </a:prstGeom>
        </p:spPr>
      </p:pic>
      <p:sp>
        <p:nvSpPr>
          <p:cNvPr id="2" name="TextBox 1"/>
          <p:cNvSpPr txBox="1"/>
          <p:nvPr/>
        </p:nvSpPr>
        <p:spPr>
          <a:xfrm>
            <a:off x="254000" y="1699200"/>
            <a:ext cx="11462136" cy="5256504"/>
          </a:xfrm>
          <a:prstGeom prst="rect">
            <a:avLst/>
          </a:prstGeom>
          <a:noFill/>
        </p:spPr>
        <p:txBody>
          <a:bodyPr wrap="square" rtlCol="0">
            <a:spAutoFit/>
          </a:bodyPr>
          <a:lstStyle/>
          <a:p>
            <a:pPr>
              <a:lnSpc>
                <a:spcPct val="110000"/>
              </a:lnSpc>
              <a:spcAft>
                <a:spcPts val="600"/>
              </a:spcAft>
            </a:pPr>
            <a:r>
              <a:rPr lang="en-US" dirty="0" smtClean="0">
                <a:latin typeface="Century Gothic" panose="020B0502020202020204" pitchFamily="34" charset="0"/>
              </a:rPr>
              <a:t>The MTSF is the five year building block of the NDP and gives effect to the electoral mandate of the governing party for the electoral term</a:t>
            </a:r>
          </a:p>
          <a:p>
            <a:pPr>
              <a:lnSpc>
                <a:spcPct val="110000"/>
              </a:lnSpc>
              <a:spcAft>
                <a:spcPts val="600"/>
              </a:spcAft>
            </a:pPr>
            <a:r>
              <a:rPr lang="en-US" dirty="0" smtClean="0">
                <a:latin typeface="Century Gothic" panose="020B0502020202020204" pitchFamily="34" charset="0"/>
              </a:rPr>
              <a:t>Both seek to achieve a better life for all South Africans by addressing the triple challenges of the unemployment, poverty and inequality</a:t>
            </a:r>
          </a:p>
          <a:p>
            <a:pPr>
              <a:lnSpc>
                <a:spcPct val="110000"/>
              </a:lnSpc>
              <a:spcAft>
                <a:spcPts val="600"/>
              </a:spcAft>
            </a:pPr>
            <a:r>
              <a:rPr lang="en-US" dirty="0" smtClean="0">
                <a:latin typeface="Century Gothic" panose="020B0502020202020204" pitchFamily="34" charset="0"/>
              </a:rPr>
              <a:t>The electoral mandate is derived from the 2019 Manifesto Let’s Grow South Africa together: A people’s plan for a better life for all</a:t>
            </a:r>
          </a:p>
          <a:p>
            <a:pPr>
              <a:lnSpc>
                <a:spcPct val="110000"/>
              </a:lnSpc>
              <a:spcAft>
                <a:spcPts val="600"/>
              </a:spcAft>
            </a:pPr>
            <a:r>
              <a:rPr lang="en-US" dirty="0" smtClean="0">
                <a:latin typeface="Century Gothic" panose="020B0502020202020204" pitchFamily="34" charset="0"/>
              </a:rPr>
              <a:t>The Electoral Mandate seeks to</a:t>
            </a:r>
          </a:p>
          <a:p>
            <a:pPr marL="285750" indent="-285750" algn="just">
              <a:lnSpc>
                <a:spcPct val="110000"/>
              </a:lnSpc>
              <a:spcAft>
                <a:spcPts val="600"/>
              </a:spcAft>
              <a:buClr>
                <a:srgbClr val="003399"/>
              </a:buClr>
              <a:buFont typeface="Wingdings" panose="05000000000000000000" pitchFamily="2" charset="2"/>
              <a:buChar char="¦"/>
            </a:pPr>
            <a:r>
              <a:rPr lang="en-US" dirty="0">
                <a:latin typeface="Century Gothic" panose="020B0502020202020204" pitchFamily="34" charset="0"/>
              </a:rPr>
              <a:t>Transform the Economy to serve the people</a:t>
            </a:r>
          </a:p>
          <a:p>
            <a:pPr marL="285750" indent="-285750" algn="just">
              <a:lnSpc>
                <a:spcPct val="110000"/>
              </a:lnSpc>
              <a:spcAft>
                <a:spcPts val="600"/>
              </a:spcAft>
              <a:buClr>
                <a:srgbClr val="003399"/>
              </a:buClr>
              <a:buFont typeface="Wingdings" panose="05000000000000000000" pitchFamily="2" charset="2"/>
              <a:buChar char="¦"/>
            </a:pPr>
            <a:r>
              <a:rPr lang="en-US" dirty="0">
                <a:latin typeface="Century Gothic" panose="020B0502020202020204" pitchFamily="34" charset="0"/>
              </a:rPr>
              <a:t>Advance Social Transformation</a:t>
            </a:r>
          </a:p>
          <a:p>
            <a:pPr marL="285750" indent="-285750" algn="just">
              <a:lnSpc>
                <a:spcPct val="110000"/>
              </a:lnSpc>
              <a:spcAft>
                <a:spcPts val="600"/>
              </a:spcAft>
              <a:buClr>
                <a:srgbClr val="003399"/>
              </a:buClr>
              <a:buFont typeface="Wingdings" panose="05000000000000000000" pitchFamily="2" charset="2"/>
              <a:buChar char="¦"/>
            </a:pPr>
            <a:r>
              <a:rPr lang="en-US" dirty="0">
                <a:latin typeface="Century Gothic" panose="020B0502020202020204" pitchFamily="34" charset="0"/>
              </a:rPr>
              <a:t>Build Safer Communities</a:t>
            </a:r>
          </a:p>
          <a:p>
            <a:pPr marL="285750" indent="-285750" algn="just">
              <a:lnSpc>
                <a:spcPct val="110000"/>
              </a:lnSpc>
              <a:spcAft>
                <a:spcPts val="600"/>
              </a:spcAft>
              <a:buClr>
                <a:srgbClr val="003399"/>
              </a:buClr>
              <a:buFont typeface="Wingdings" panose="05000000000000000000" pitchFamily="2" charset="2"/>
              <a:buChar char="¦"/>
            </a:pPr>
            <a:r>
              <a:rPr lang="en-US" dirty="0">
                <a:latin typeface="Century Gothic" panose="020B0502020202020204" pitchFamily="34" charset="0"/>
              </a:rPr>
              <a:t>Fight Corruption and Promote Integrity</a:t>
            </a:r>
          </a:p>
          <a:p>
            <a:pPr marL="285750" indent="-285750" algn="just">
              <a:lnSpc>
                <a:spcPct val="110000"/>
              </a:lnSpc>
              <a:spcAft>
                <a:spcPts val="600"/>
              </a:spcAft>
              <a:buClr>
                <a:srgbClr val="003399"/>
              </a:buClr>
              <a:buFont typeface="Wingdings" panose="05000000000000000000" pitchFamily="2" charset="2"/>
              <a:buChar char="¦"/>
            </a:pPr>
            <a:r>
              <a:rPr lang="en-US" dirty="0">
                <a:latin typeface="Century Gothic" panose="020B0502020202020204" pitchFamily="34" charset="0"/>
              </a:rPr>
              <a:t>Strengthen Governance and Public Institutions</a:t>
            </a:r>
          </a:p>
          <a:p>
            <a:pPr marL="285750" indent="-285750" algn="just">
              <a:lnSpc>
                <a:spcPct val="110000"/>
              </a:lnSpc>
              <a:spcAft>
                <a:spcPts val="600"/>
              </a:spcAft>
              <a:buClr>
                <a:srgbClr val="003399"/>
              </a:buClr>
              <a:buFont typeface="Wingdings" panose="05000000000000000000" pitchFamily="2" charset="2"/>
              <a:buChar char="¦"/>
            </a:pPr>
            <a:r>
              <a:rPr lang="en-US" dirty="0">
                <a:latin typeface="Century Gothic" panose="020B0502020202020204" pitchFamily="34" charset="0"/>
              </a:rPr>
              <a:t>Build National Unity and Embrace Diversity</a:t>
            </a:r>
          </a:p>
          <a:p>
            <a:pPr marL="285750" indent="-285750" algn="just">
              <a:lnSpc>
                <a:spcPct val="110000"/>
              </a:lnSpc>
              <a:spcAft>
                <a:spcPts val="600"/>
              </a:spcAft>
              <a:buClr>
                <a:srgbClr val="003399"/>
              </a:buClr>
              <a:buFont typeface="Wingdings" panose="05000000000000000000" pitchFamily="2" charset="2"/>
              <a:buChar char="¦"/>
            </a:pPr>
            <a:r>
              <a:rPr lang="en-US" dirty="0">
                <a:latin typeface="Century Gothic" panose="020B0502020202020204" pitchFamily="34" charset="0"/>
              </a:rPr>
              <a:t>Promote a Better SA, Africa and World</a:t>
            </a:r>
            <a:endParaRPr lang="en-GB" dirty="0">
              <a:latin typeface="Century Gothic" panose="020B0502020202020204" pitchFamily="34" charset="0"/>
            </a:endParaRPr>
          </a:p>
        </p:txBody>
      </p:sp>
      <p:sp>
        <p:nvSpPr>
          <p:cNvPr id="3" name="Slide Number Placeholder 2"/>
          <p:cNvSpPr>
            <a:spLocks noGrp="1"/>
          </p:cNvSpPr>
          <p:nvPr>
            <p:ph type="sldNum" sz="quarter" idx="12"/>
          </p:nvPr>
        </p:nvSpPr>
        <p:spPr/>
        <p:txBody>
          <a:bodyPr/>
          <a:lstStyle/>
          <a:p>
            <a:fld id="{65835BCF-EE00-4FA3-BB81-81A37714F2E2}" type="slidenum">
              <a:rPr lang="en-GB" smtClean="0"/>
              <a:t>11</a:t>
            </a:fld>
            <a:endParaRPr lang="en-GB" dirty="0"/>
          </a:p>
        </p:txBody>
      </p:sp>
    </p:spTree>
    <p:extLst>
      <p:ext uri="{BB962C8B-B14F-4D97-AF65-F5344CB8AC3E}">
        <p14:creationId xmlns:p14="http://schemas.microsoft.com/office/powerpoint/2010/main" val="27347166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40000"/>
                <a:lumOff val="60000"/>
              </a:schemeClr>
            </a:gs>
            <a:gs pos="100000">
              <a:schemeClr val="tx2">
                <a:lumMod val="75000"/>
              </a:schemeClr>
            </a:gs>
          </a:gsLst>
          <a:lin ang="2700000" scaled="0"/>
        </a:gradFill>
        <a:effectLst/>
      </p:bgPr>
    </p:bg>
    <p:spTree>
      <p:nvGrpSpPr>
        <p:cNvPr id="1" name=""/>
        <p:cNvGrpSpPr/>
        <p:nvPr/>
      </p:nvGrpSpPr>
      <p:grpSpPr>
        <a:xfrm>
          <a:off x="0" y="0"/>
          <a:ext cx="0" cy="0"/>
          <a:chOff x="0" y="0"/>
          <a:chExt cx="0" cy="0"/>
        </a:xfrm>
      </p:grpSpPr>
      <p:sp>
        <p:nvSpPr>
          <p:cNvPr id="15" name="TextBox 14"/>
          <p:cNvSpPr txBox="1"/>
          <p:nvPr/>
        </p:nvSpPr>
        <p:spPr>
          <a:xfrm>
            <a:off x="574601" y="-56233"/>
            <a:ext cx="11265672" cy="523220"/>
          </a:xfrm>
          <a:prstGeom prst="rect">
            <a:avLst/>
          </a:prstGeom>
          <a:noFill/>
          <a:ln>
            <a:noFill/>
          </a:ln>
        </p:spPr>
        <p:txBody>
          <a:bodyPr wrap="square" rtlCol="0">
            <a:spAutoFit/>
          </a:bodyPr>
          <a:lstStyle/>
          <a:p>
            <a:pPr algn="ctr"/>
            <a:r>
              <a:rPr lang="en-US" sz="2800" b="1" spc="300" dirty="0">
                <a:solidFill>
                  <a:srgbClr val="002E9C"/>
                </a:solidFill>
                <a:latin typeface="Century Gothic" panose="020B0502020202020204" pitchFamily="34" charset="0"/>
              </a:rPr>
              <a:t>THE SEVEN APEX PRIORITIES REMAIN IN PLACE</a:t>
            </a:r>
            <a:endParaRPr lang="en-GB" sz="2800" b="1" spc="300" dirty="0">
              <a:solidFill>
                <a:srgbClr val="002E9C"/>
              </a:solidFill>
              <a:latin typeface="Century Gothic" panose="020B0502020202020204" pitchFamily="34" charset="0"/>
            </a:endParaRPr>
          </a:p>
        </p:txBody>
      </p:sp>
      <p:sp>
        <p:nvSpPr>
          <p:cNvPr id="365" name="Freeform 364"/>
          <p:cNvSpPr/>
          <p:nvPr/>
        </p:nvSpPr>
        <p:spPr>
          <a:xfrm rot="1500000">
            <a:off x="5487425" y="3845151"/>
            <a:ext cx="957242" cy="834706"/>
          </a:xfrm>
          <a:custGeom>
            <a:avLst/>
            <a:gdLst>
              <a:gd name="connsiteX0" fmla="*/ 476967 w 957242"/>
              <a:gd name="connsiteY0" fmla="*/ 130096 h 834706"/>
              <a:gd name="connsiteX1" fmla="*/ 690279 w 957242"/>
              <a:gd name="connsiteY1" fmla="*/ 43757 h 834706"/>
              <a:gd name="connsiteX2" fmla="*/ 841831 w 957242"/>
              <a:gd name="connsiteY2" fmla="*/ 0 h 834706"/>
              <a:gd name="connsiteX3" fmla="*/ 957242 w 957242"/>
              <a:gd name="connsiteY3" fmla="*/ 499897 h 834706"/>
              <a:gd name="connsiteX4" fmla="*/ 879497 w 957242"/>
              <a:gd name="connsiteY4" fmla="*/ 523306 h 834706"/>
              <a:gd name="connsiteX5" fmla="*/ 708183 w 957242"/>
              <a:gd name="connsiteY5" fmla="*/ 593404 h 834706"/>
              <a:gd name="connsiteX6" fmla="*/ 392302 w 957242"/>
              <a:gd name="connsiteY6" fmla="*/ 779253 h 834706"/>
              <a:gd name="connsiteX7" fmla="*/ 323082 w 957242"/>
              <a:gd name="connsiteY7" fmla="*/ 834706 h 834706"/>
              <a:gd name="connsiteX8" fmla="*/ 0 w 957242"/>
              <a:gd name="connsiteY8" fmla="*/ 435732 h 834706"/>
              <a:gd name="connsiteX9" fmla="*/ 86209 w 957242"/>
              <a:gd name="connsiteY9" fmla="*/ 363980 h 834706"/>
              <a:gd name="connsiteX10" fmla="*/ 476967 w 957242"/>
              <a:gd name="connsiteY10" fmla="*/ 130096 h 83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7242" h="834706">
                <a:moveTo>
                  <a:pt x="476967" y="130096"/>
                </a:moveTo>
                <a:cubicBezTo>
                  <a:pt x="547284" y="97306"/>
                  <a:pt x="618472" y="68559"/>
                  <a:pt x="690279" y="43757"/>
                </a:cubicBezTo>
                <a:lnTo>
                  <a:pt x="841831" y="0"/>
                </a:lnTo>
                <a:lnTo>
                  <a:pt x="957242" y="499897"/>
                </a:lnTo>
                <a:lnTo>
                  <a:pt x="879497" y="523306"/>
                </a:lnTo>
                <a:cubicBezTo>
                  <a:pt x="821869" y="543704"/>
                  <a:pt x="764705" y="567048"/>
                  <a:pt x="708183" y="593404"/>
                </a:cubicBezTo>
                <a:cubicBezTo>
                  <a:pt x="595136" y="646119"/>
                  <a:pt x="489674" y="708544"/>
                  <a:pt x="392302" y="779253"/>
                </a:cubicBezTo>
                <a:lnTo>
                  <a:pt x="323082" y="834706"/>
                </a:lnTo>
                <a:lnTo>
                  <a:pt x="0" y="435732"/>
                </a:lnTo>
                <a:lnTo>
                  <a:pt x="86209" y="363980"/>
                </a:lnTo>
                <a:cubicBezTo>
                  <a:pt x="205843" y="274314"/>
                  <a:pt x="336333" y="195674"/>
                  <a:pt x="476967" y="13009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4" name="Freeform 363"/>
          <p:cNvSpPr/>
          <p:nvPr/>
        </p:nvSpPr>
        <p:spPr>
          <a:xfrm rot="1500000">
            <a:off x="6450039" y="4171943"/>
            <a:ext cx="859105" cy="544287"/>
          </a:xfrm>
          <a:custGeom>
            <a:avLst/>
            <a:gdLst>
              <a:gd name="connsiteX0" fmla="*/ 0 w 859105"/>
              <a:gd name="connsiteY0" fmla="*/ 49013 h 544287"/>
              <a:gd name="connsiteX1" fmla="*/ 172774 w 859105"/>
              <a:gd name="connsiteY1" fmla="*/ 17836 h 544287"/>
              <a:gd name="connsiteX2" fmla="*/ 828539 w 859105"/>
              <a:gd name="connsiteY2" fmla="*/ 32055 h 544287"/>
              <a:gd name="connsiteX3" fmla="*/ 859105 w 859105"/>
              <a:gd name="connsiteY3" fmla="*/ 38822 h 544287"/>
              <a:gd name="connsiteX4" fmla="*/ 760457 w 859105"/>
              <a:gd name="connsiteY4" fmla="*/ 502924 h 544287"/>
              <a:gd name="connsiteX5" fmla="*/ 628172 w 859105"/>
              <a:gd name="connsiteY5" fmla="*/ 492054 h 544287"/>
              <a:gd name="connsiteX6" fmla="*/ 275649 w 859105"/>
              <a:gd name="connsiteY6" fmla="*/ 512052 h 544287"/>
              <a:gd name="connsiteX7" fmla="*/ 114343 w 859105"/>
              <a:gd name="connsiteY7" fmla="*/ 544287 h 544287"/>
              <a:gd name="connsiteX8" fmla="*/ 0 w 859105"/>
              <a:gd name="connsiteY8" fmla="*/ 49013 h 54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9105" h="544287">
                <a:moveTo>
                  <a:pt x="0" y="49013"/>
                </a:moveTo>
                <a:lnTo>
                  <a:pt x="172774" y="17836"/>
                </a:lnTo>
                <a:cubicBezTo>
                  <a:pt x="392601" y="-10362"/>
                  <a:pt x="613459" y="-4763"/>
                  <a:pt x="828539" y="32055"/>
                </a:cubicBezTo>
                <a:lnTo>
                  <a:pt x="859105" y="38822"/>
                </a:lnTo>
                <a:lnTo>
                  <a:pt x="760457" y="502924"/>
                </a:lnTo>
                <a:lnTo>
                  <a:pt x="628172" y="492054"/>
                </a:lnTo>
                <a:cubicBezTo>
                  <a:pt x="511176" y="487813"/>
                  <a:pt x="393195" y="494303"/>
                  <a:pt x="275649" y="512052"/>
                </a:cubicBezTo>
                <a:lnTo>
                  <a:pt x="114343" y="544287"/>
                </a:lnTo>
                <a:lnTo>
                  <a:pt x="0" y="4901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3" name="Freeform 362"/>
          <p:cNvSpPr/>
          <p:nvPr/>
        </p:nvSpPr>
        <p:spPr>
          <a:xfrm rot="1500000">
            <a:off x="4747749" y="4030769"/>
            <a:ext cx="811318" cy="874505"/>
          </a:xfrm>
          <a:custGeom>
            <a:avLst/>
            <a:gdLst>
              <a:gd name="connsiteX0" fmla="*/ 488425 w 811318"/>
              <a:gd name="connsiteY0" fmla="*/ 0 h 874505"/>
              <a:gd name="connsiteX1" fmla="*/ 811318 w 811318"/>
              <a:gd name="connsiteY1" fmla="*/ 398740 h 874505"/>
              <a:gd name="connsiteX2" fmla="*/ 701647 w 811318"/>
              <a:gd name="connsiteY2" fmla="*/ 505005 h 874505"/>
              <a:gd name="connsiteX3" fmla="*/ 485912 w 811318"/>
              <a:gd name="connsiteY3" fmla="*/ 781700 h 874505"/>
              <a:gd name="connsiteX4" fmla="*/ 432130 w 811318"/>
              <a:gd name="connsiteY4" fmla="*/ 874505 h 874505"/>
              <a:gd name="connsiteX5" fmla="*/ 0 w 811318"/>
              <a:gd name="connsiteY5" fmla="*/ 663741 h 874505"/>
              <a:gd name="connsiteX6" fmla="*/ 81043 w 811318"/>
              <a:gd name="connsiteY6" fmla="*/ 508176 h 874505"/>
              <a:gd name="connsiteX7" fmla="*/ 337263 w 811318"/>
              <a:gd name="connsiteY7" fmla="*/ 154213 h 874505"/>
              <a:gd name="connsiteX8" fmla="*/ 488425 w 811318"/>
              <a:gd name="connsiteY8" fmla="*/ 0 h 874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1318" h="874505">
                <a:moveTo>
                  <a:pt x="488425" y="0"/>
                </a:moveTo>
                <a:lnTo>
                  <a:pt x="811318" y="398740"/>
                </a:lnTo>
                <a:lnTo>
                  <a:pt x="701647" y="505005"/>
                </a:lnTo>
                <a:cubicBezTo>
                  <a:pt x="620967" y="590856"/>
                  <a:pt x="548885" y="683563"/>
                  <a:pt x="485912" y="781700"/>
                </a:cubicBezTo>
                <a:lnTo>
                  <a:pt x="432130" y="874505"/>
                </a:lnTo>
                <a:lnTo>
                  <a:pt x="0" y="663741"/>
                </a:lnTo>
                <a:lnTo>
                  <a:pt x="81043" y="508176"/>
                </a:lnTo>
                <a:cubicBezTo>
                  <a:pt x="154407" y="382558"/>
                  <a:pt x="240051" y="263892"/>
                  <a:pt x="337263" y="154213"/>
                </a:cubicBezTo>
                <a:lnTo>
                  <a:pt x="48842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2" name="Freeform 361"/>
          <p:cNvSpPr/>
          <p:nvPr/>
        </p:nvSpPr>
        <p:spPr>
          <a:xfrm rot="1500000">
            <a:off x="7176109" y="4609134"/>
            <a:ext cx="942831" cy="714316"/>
          </a:xfrm>
          <a:custGeom>
            <a:avLst/>
            <a:gdLst>
              <a:gd name="connsiteX0" fmla="*/ 96770 w 942831"/>
              <a:gd name="connsiteY0" fmla="*/ 0 h 714316"/>
              <a:gd name="connsiteX1" fmla="*/ 166625 w 942831"/>
              <a:gd name="connsiteY1" fmla="*/ 15464 h 714316"/>
              <a:gd name="connsiteX2" fmla="*/ 767077 w 942831"/>
              <a:gd name="connsiteY2" fmla="*/ 276007 h 714316"/>
              <a:gd name="connsiteX3" fmla="*/ 942831 w 942831"/>
              <a:gd name="connsiteY3" fmla="*/ 396153 h 714316"/>
              <a:gd name="connsiteX4" fmla="*/ 694255 w 942831"/>
              <a:gd name="connsiteY4" fmla="*/ 714316 h 714316"/>
              <a:gd name="connsiteX5" fmla="*/ 590163 w 942831"/>
              <a:gd name="connsiteY5" fmla="*/ 653119 h 714316"/>
              <a:gd name="connsiteX6" fmla="*/ 99968 w 942831"/>
              <a:gd name="connsiteY6" fmla="*/ 472724 h 714316"/>
              <a:gd name="connsiteX7" fmla="*/ 0 w 942831"/>
              <a:gd name="connsiteY7" fmla="*/ 455265 h 714316"/>
              <a:gd name="connsiteX8" fmla="*/ 96770 w 942831"/>
              <a:gd name="connsiteY8" fmla="*/ 0 h 714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831" h="714316">
                <a:moveTo>
                  <a:pt x="96770" y="0"/>
                </a:moveTo>
                <a:lnTo>
                  <a:pt x="166625" y="15464"/>
                </a:lnTo>
                <a:cubicBezTo>
                  <a:pt x="377096" y="72810"/>
                  <a:pt x="579516" y="160516"/>
                  <a:pt x="767077" y="276007"/>
                </a:cubicBezTo>
                <a:lnTo>
                  <a:pt x="942831" y="396153"/>
                </a:lnTo>
                <a:lnTo>
                  <a:pt x="694255" y="714316"/>
                </a:lnTo>
                <a:lnTo>
                  <a:pt x="590163" y="653119"/>
                </a:lnTo>
                <a:cubicBezTo>
                  <a:pt x="435373" y="571216"/>
                  <a:pt x="270378" y="510490"/>
                  <a:pt x="99968" y="472724"/>
                </a:cubicBezTo>
                <a:lnTo>
                  <a:pt x="0" y="455265"/>
                </a:lnTo>
                <a:lnTo>
                  <a:pt x="9677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1" name="Freeform 360"/>
          <p:cNvSpPr/>
          <p:nvPr/>
        </p:nvSpPr>
        <p:spPr>
          <a:xfrm rot="1500000">
            <a:off x="4222575" y="4587304"/>
            <a:ext cx="606223" cy="888941"/>
          </a:xfrm>
          <a:custGeom>
            <a:avLst/>
            <a:gdLst>
              <a:gd name="connsiteX0" fmla="*/ 181138 w 606223"/>
              <a:gd name="connsiteY0" fmla="*/ 0 h 888941"/>
              <a:gd name="connsiteX1" fmla="*/ 606223 w 606223"/>
              <a:gd name="connsiteY1" fmla="*/ 207328 h 888941"/>
              <a:gd name="connsiteX2" fmla="*/ 552937 w 606223"/>
              <a:gd name="connsiteY2" fmla="*/ 321972 h 888941"/>
              <a:gd name="connsiteX3" fmla="*/ 420460 w 606223"/>
              <a:gd name="connsiteY3" fmla="*/ 828240 h 888941"/>
              <a:gd name="connsiteX4" fmla="*/ 415789 w 606223"/>
              <a:gd name="connsiteY4" fmla="*/ 888941 h 888941"/>
              <a:gd name="connsiteX5" fmla="*/ 0 w 606223"/>
              <a:gd name="connsiteY5" fmla="*/ 888941 h 888941"/>
              <a:gd name="connsiteX6" fmla="*/ 309 w 606223"/>
              <a:gd name="connsiteY6" fmla="*/ 779827 h 888941"/>
              <a:gd name="connsiteX7" fmla="*/ 126614 w 606223"/>
              <a:gd name="connsiteY7" fmla="*/ 134846 h 888941"/>
              <a:gd name="connsiteX8" fmla="*/ 181138 w 606223"/>
              <a:gd name="connsiteY8" fmla="*/ 0 h 88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6223" h="888941">
                <a:moveTo>
                  <a:pt x="181138" y="0"/>
                </a:moveTo>
                <a:lnTo>
                  <a:pt x="606223" y="207328"/>
                </a:lnTo>
                <a:lnTo>
                  <a:pt x="552937" y="321972"/>
                </a:lnTo>
                <a:cubicBezTo>
                  <a:pt x="486566" y="483327"/>
                  <a:pt x="441835" y="653689"/>
                  <a:pt x="420460" y="828240"/>
                </a:cubicBezTo>
                <a:lnTo>
                  <a:pt x="415789" y="888941"/>
                </a:lnTo>
                <a:lnTo>
                  <a:pt x="0" y="888941"/>
                </a:lnTo>
                <a:lnTo>
                  <a:pt x="309" y="779827"/>
                </a:lnTo>
                <a:cubicBezTo>
                  <a:pt x="11574" y="558358"/>
                  <a:pt x="54478" y="341073"/>
                  <a:pt x="126614" y="134846"/>
                </a:cubicBezTo>
                <a:lnTo>
                  <a:pt x="181138"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0" name="Freeform 359"/>
          <p:cNvSpPr/>
          <p:nvPr/>
        </p:nvSpPr>
        <p:spPr>
          <a:xfrm rot="1500000">
            <a:off x="7649285" y="5342333"/>
            <a:ext cx="868593" cy="945482"/>
          </a:xfrm>
          <a:custGeom>
            <a:avLst/>
            <a:gdLst>
              <a:gd name="connsiteX0" fmla="*/ 240775 w 868593"/>
              <a:gd name="connsiteY0" fmla="*/ 0 h 945482"/>
              <a:gd name="connsiteX1" fmla="*/ 329335 w 868593"/>
              <a:gd name="connsiteY1" fmla="*/ 73884 h 945482"/>
              <a:gd name="connsiteX2" fmla="*/ 868592 w 868593"/>
              <a:gd name="connsiteY2" fmla="*/ 812369 h 945482"/>
              <a:gd name="connsiteX3" fmla="*/ 868593 w 868593"/>
              <a:gd name="connsiteY3" fmla="*/ 812371 h 945482"/>
              <a:gd name="connsiteX4" fmla="*/ 583134 w 868593"/>
              <a:gd name="connsiteY4" fmla="*/ 945482 h 945482"/>
              <a:gd name="connsiteX5" fmla="*/ 567059 w 868593"/>
              <a:gd name="connsiteY5" fmla="*/ 915061 h 945482"/>
              <a:gd name="connsiteX6" fmla="*/ 93686 w 868593"/>
              <a:gd name="connsiteY6" fmla="*/ 375250 h 945482"/>
              <a:gd name="connsiteX7" fmla="*/ 0 w 868593"/>
              <a:gd name="connsiteY7" fmla="*/ 308178 h 945482"/>
              <a:gd name="connsiteX8" fmla="*/ 240775 w 868593"/>
              <a:gd name="connsiteY8" fmla="*/ 0 h 945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8593" h="945482">
                <a:moveTo>
                  <a:pt x="240775" y="0"/>
                </a:moveTo>
                <a:lnTo>
                  <a:pt x="329335" y="73884"/>
                </a:lnTo>
                <a:cubicBezTo>
                  <a:pt x="548960" y="275740"/>
                  <a:pt x="734094" y="523937"/>
                  <a:pt x="868592" y="812369"/>
                </a:cubicBezTo>
                <a:lnTo>
                  <a:pt x="868593" y="812371"/>
                </a:lnTo>
                <a:lnTo>
                  <a:pt x="583134" y="945482"/>
                </a:lnTo>
                <a:lnTo>
                  <a:pt x="567059" y="915061"/>
                </a:lnTo>
                <a:cubicBezTo>
                  <a:pt x="440667" y="702395"/>
                  <a:pt x="279089" y="521051"/>
                  <a:pt x="93686" y="375250"/>
                </a:cubicBezTo>
                <a:lnTo>
                  <a:pt x="0" y="308178"/>
                </a:lnTo>
                <a:lnTo>
                  <a:pt x="240775" y="0"/>
                </a:lnTo>
                <a:close/>
              </a:path>
            </a:pathLst>
          </a:custGeom>
          <a:solidFill>
            <a:schemeClr val="bg1"/>
          </a:solidFill>
          <a:ln>
            <a:noFill/>
          </a:ln>
          <a:effectLst>
            <a:reflection blurRad="139700" endPos="35000" dist="635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9" name="Freeform 358"/>
          <p:cNvSpPr/>
          <p:nvPr/>
        </p:nvSpPr>
        <p:spPr>
          <a:xfrm rot="1500000">
            <a:off x="3802267" y="5481179"/>
            <a:ext cx="529308" cy="886081"/>
          </a:xfrm>
          <a:custGeom>
            <a:avLst/>
            <a:gdLst>
              <a:gd name="connsiteX0" fmla="*/ 0 w 529308"/>
              <a:gd name="connsiteY0" fmla="*/ 0 h 886081"/>
              <a:gd name="connsiteX1" fmla="*/ 407097 w 529308"/>
              <a:gd name="connsiteY1" fmla="*/ 0 h 886081"/>
              <a:gd name="connsiteX2" fmla="*/ 409523 w 529308"/>
              <a:gd name="connsiteY2" fmla="*/ 177363 h 886081"/>
              <a:gd name="connsiteX3" fmla="*/ 516337 w 529308"/>
              <a:gd name="connsiteY3" fmla="*/ 709478 h 886081"/>
              <a:gd name="connsiteX4" fmla="*/ 529308 w 529308"/>
              <a:gd name="connsiteY4" fmla="*/ 741347 h 886081"/>
              <a:gd name="connsiteX5" fmla="*/ 218925 w 529308"/>
              <a:gd name="connsiteY5" fmla="*/ 886081 h 886081"/>
              <a:gd name="connsiteX6" fmla="*/ 218924 w 529308"/>
              <a:gd name="connsiteY6" fmla="*/ 886079 h 886081"/>
              <a:gd name="connsiteX7" fmla="*/ 20835 w 529308"/>
              <a:gd name="connsiteY7" fmla="*/ 222167 h 886081"/>
              <a:gd name="connsiteX8" fmla="*/ 0 w 529308"/>
              <a:gd name="connsiteY8" fmla="*/ 0 h 88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308" h="886081">
                <a:moveTo>
                  <a:pt x="0" y="0"/>
                </a:moveTo>
                <a:lnTo>
                  <a:pt x="407097" y="0"/>
                </a:lnTo>
                <a:lnTo>
                  <a:pt x="409523" y="177363"/>
                </a:lnTo>
                <a:cubicBezTo>
                  <a:pt x="420053" y="355361"/>
                  <a:pt x="455086" y="534338"/>
                  <a:pt x="516337" y="709478"/>
                </a:cubicBezTo>
                <a:lnTo>
                  <a:pt x="529308" y="741347"/>
                </a:lnTo>
                <a:lnTo>
                  <a:pt x="218925" y="886081"/>
                </a:lnTo>
                <a:lnTo>
                  <a:pt x="218924" y="886079"/>
                </a:lnTo>
                <a:cubicBezTo>
                  <a:pt x="118051" y="669756"/>
                  <a:pt x="52823" y="446160"/>
                  <a:pt x="20835" y="222167"/>
                </a:cubicBezTo>
                <a:lnTo>
                  <a:pt x="0" y="0"/>
                </a:lnTo>
                <a:close/>
              </a:path>
            </a:pathLst>
          </a:custGeom>
          <a:solidFill>
            <a:schemeClr val="bg1"/>
          </a:solidFill>
          <a:ln>
            <a:noFill/>
          </a:ln>
          <a:effectLst>
            <a:reflection blurRad="139700" endPos="35000" dist="635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3" name="Freeform 372"/>
          <p:cNvSpPr/>
          <p:nvPr/>
        </p:nvSpPr>
        <p:spPr>
          <a:xfrm>
            <a:off x="4411647" y="4809391"/>
            <a:ext cx="3456347" cy="1514642"/>
          </a:xfrm>
          <a:custGeom>
            <a:avLst/>
            <a:gdLst>
              <a:gd name="connsiteX0" fmla="*/ 1728174 w 3456347"/>
              <a:gd name="connsiteY0" fmla="*/ 0 h 1514642"/>
              <a:gd name="connsiteX1" fmla="*/ 1904895 w 3456347"/>
              <a:gd name="connsiteY1" fmla="*/ 7842 h 1514642"/>
              <a:gd name="connsiteX2" fmla="*/ 1992582 w 3456347"/>
              <a:gd name="connsiteY2" fmla="*/ 19603 h 1514642"/>
              <a:gd name="connsiteX3" fmla="*/ 2069970 w 3456347"/>
              <a:gd name="connsiteY3" fmla="*/ 425651 h 1514642"/>
              <a:gd name="connsiteX4" fmla="*/ 2371321 w 3456347"/>
              <a:gd name="connsiteY4" fmla="*/ 109835 h 1514642"/>
              <a:gd name="connsiteX5" fmla="*/ 2400953 w 3456347"/>
              <a:gd name="connsiteY5" fmla="*/ 119367 h 1514642"/>
              <a:gd name="connsiteX6" fmla="*/ 2694551 w 3456347"/>
              <a:gd name="connsiteY6" fmla="*/ 259413 h 1514642"/>
              <a:gd name="connsiteX7" fmla="*/ 2826415 w 3456347"/>
              <a:gd name="connsiteY7" fmla="*/ 346070 h 1514642"/>
              <a:gd name="connsiteX8" fmla="*/ 2661978 w 3456347"/>
              <a:gd name="connsiteY8" fmla="*/ 718601 h 1514642"/>
              <a:gd name="connsiteX9" fmla="*/ 3086025 w 3456347"/>
              <a:gd name="connsiteY9" fmla="*/ 581103 h 1514642"/>
              <a:gd name="connsiteX10" fmla="*/ 3161407 w 3456347"/>
              <a:gd name="connsiteY10" fmla="*/ 669693 h 1514642"/>
              <a:gd name="connsiteX11" fmla="*/ 3320768 w 3456347"/>
              <a:gd name="connsiteY11" fmla="*/ 927709 h 1514642"/>
              <a:gd name="connsiteX12" fmla="*/ 3345300 w 3456347"/>
              <a:gd name="connsiteY12" fmla="*/ 986613 h 1514642"/>
              <a:gd name="connsiteX13" fmla="*/ 3003774 w 3456347"/>
              <a:gd name="connsiteY13" fmla="*/ 1226004 h 1514642"/>
              <a:gd name="connsiteX14" fmla="*/ 3434234 w 3456347"/>
              <a:gd name="connsiteY14" fmla="*/ 1286272 h 1514642"/>
              <a:gd name="connsiteX15" fmla="*/ 3447672 w 3456347"/>
              <a:gd name="connsiteY15" fmla="*/ 1363652 h 1514642"/>
              <a:gd name="connsiteX16" fmla="*/ 3456347 w 3456347"/>
              <a:gd name="connsiteY16" fmla="*/ 1514642 h 1514642"/>
              <a:gd name="connsiteX17" fmla="*/ 0 w 3456347"/>
              <a:gd name="connsiteY17" fmla="*/ 1514642 h 1514642"/>
              <a:gd name="connsiteX18" fmla="*/ 8675 w 3456347"/>
              <a:gd name="connsiteY18" fmla="*/ 1363652 h 1514642"/>
              <a:gd name="connsiteX19" fmla="*/ 22114 w 3456347"/>
              <a:gd name="connsiteY19" fmla="*/ 1286272 h 1514642"/>
              <a:gd name="connsiteX20" fmla="*/ 452572 w 3456347"/>
              <a:gd name="connsiteY20" fmla="*/ 1226004 h 1514642"/>
              <a:gd name="connsiteX21" fmla="*/ 111049 w 3456347"/>
              <a:gd name="connsiteY21" fmla="*/ 986613 h 1514642"/>
              <a:gd name="connsiteX22" fmla="*/ 135581 w 3456347"/>
              <a:gd name="connsiteY22" fmla="*/ 927709 h 1514642"/>
              <a:gd name="connsiteX23" fmla="*/ 294939 w 3456347"/>
              <a:gd name="connsiteY23" fmla="*/ 669693 h 1514642"/>
              <a:gd name="connsiteX24" fmla="*/ 370322 w 3456347"/>
              <a:gd name="connsiteY24" fmla="*/ 581103 h 1514642"/>
              <a:gd name="connsiteX25" fmla="*/ 794369 w 3456347"/>
              <a:gd name="connsiteY25" fmla="*/ 718601 h 1514642"/>
              <a:gd name="connsiteX26" fmla="*/ 629934 w 3456347"/>
              <a:gd name="connsiteY26" fmla="*/ 346070 h 1514642"/>
              <a:gd name="connsiteX27" fmla="*/ 761797 w 3456347"/>
              <a:gd name="connsiteY27" fmla="*/ 259413 h 1514642"/>
              <a:gd name="connsiteX28" fmla="*/ 1055394 w 3456347"/>
              <a:gd name="connsiteY28" fmla="*/ 119367 h 1514642"/>
              <a:gd name="connsiteX29" fmla="*/ 1085028 w 3456347"/>
              <a:gd name="connsiteY29" fmla="*/ 109835 h 1514642"/>
              <a:gd name="connsiteX30" fmla="*/ 1386377 w 3456347"/>
              <a:gd name="connsiteY30" fmla="*/ 425651 h 1514642"/>
              <a:gd name="connsiteX31" fmla="*/ 1463765 w 3456347"/>
              <a:gd name="connsiteY31" fmla="*/ 19603 h 1514642"/>
              <a:gd name="connsiteX32" fmla="*/ 1551454 w 3456347"/>
              <a:gd name="connsiteY32" fmla="*/ 7842 h 1514642"/>
              <a:gd name="connsiteX33" fmla="*/ 1728174 w 3456347"/>
              <a:gd name="connsiteY33" fmla="*/ 0 h 1514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456347" h="1514642">
                <a:moveTo>
                  <a:pt x="1728174" y="0"/>
                </a:moveTo>
                <a:cubicBezTo>
                  <a:pt x="1787836" y="0"/>
                  <a:pt x="1846791" y="2656"/>
                  <a:pt x="1904895" y="7842"/>
                </a:cubicBezTo>
                <a:lnTo>
                  <a:pt x="1992582" y="19603"/>
                </a:lnTo>
                <a:lnTo>
                  <a:pt x="2069970" y="425651"/>
                </a:lnTo>
                <a:lnTo>
                  <a:pt x="2371321" y="109835"/>
                </a:lnTo>
                <a:lnTo>
                  <a:pt x="2400953" y="119367"/>
                </a:lnTo>
                <a:cubicBezTo>
                  <a:pt x="2504346" y="157798"/>
                  <a:pt x="2602598" y="204821"/>
                  <a:pt x="2694551" y="259413"/>
                </a:cubicBezTo>
                <a:lnTo>
                  <a:pt x="2826415" y="346070"/>
                </a:lnTo>
                <a:lnTo>
                  <a:pt x="2661978" y="718601"/>
                </a:lnTo>
                <a:lnTo>
                  <a:pt x="3086025" y="581103"/>
                </a:lnTo>
                <a:lnTo>
                  <a:pt x="3161407" y="669693"/>
                </a:lnTo>
                <a:cubicBezTo>
                  <a:pt x="3223531" y="750502"/>
                  <a:pt x="3277036" y="836847"/>
                  <a:pt x="3320768" y="927709"/>
                </a:cubicBezTo>
                <a:lnTo>
                  <a:pt x="3345300" y="986613"/>
                </a:lnTo>
                <a:lnTo>
                  <a:pt x="3003774" y="1226004"/>
                </a:lnTo>
                <a:lnTo>
                  <a:pt x="3434234" y="1286272"/>
                </a:lnTo>
                <a:lnTo>
                  <a:pt x="3447672" y="1363652"/>
                </a:lnTo>
                <a:lnTo>
                  <a:pt x="3456347" y="1514642"/>
                </a:lnTo>
                <a:lnTo>
                  <a:pt x="0" y="1514642"/>
                </a:lnTo>
                <a:lnTo>
                  <a:pt x="8675" y="1363652"/>
                </a:lnTo>
                <a:lnTo>
                  <a:pt x="22114" y="1286272"/>
                </a:lnTo>
                <a:lnTo>
                  <a:pt x="452572" y="1226004"/>
                </a:lnTo>
                <a:lnTo>
                  <a:pt x="111049" y="986613"/>
                </a:lnTo>
                <a:lnTo>
                  <a:pt x="135581" y="927709"/>
                </a:lnTo>
                <a:cubicBezTo>
                  <a:pt x="179312" y="836847"/>
                  <a:pt x="232818" y="750502"/>
                  <a:pt x="294939" y="669693"/>
                </a:cubicBezTo>
                <a:lnTo>
                  <a:pt x="370322" y="581103"/>
                </a:lnTo>
                <a:lnTo>
                  <a:pt x="794369" y="718601"/>
                </a:lnTo>
                <a:lnTo>
                  <a:pt x="629934" y="346070"/>
                </a:lnTo>
                <a:lnTo>
                  <a:pt x="761797" y="259413"/>
                </a:lnTo>
                <a:cubicBezTo>
                  <a:pt x="853750" y="204821"/>
                  <a:pt x="952003" y="157798"/>
                  <a:pt x="1055394" y="119367"/>
                </a:cubicBezTo>
                <a:lnTo>
                  <a:pt x="1085028" y="109835"/>
                </a:lnTo>
                <a:lnTo>
                  <a:pt x="1386377" y="425651"/>
                </a:lnTo>
                <a:lnTo>
                  <a:pt x="1463765" y="19603"/>
                </a:lnTo>
                <a:lnTo>
                  <a:pt x="1551454" y="7842"/>
                </a:lnTo>
                <a:cubicBezTo>
                  <a:pt x="1609558" y="2656"/>
                  <a:pt x="1668513" y="0"/>
                  <a:pt x="1728174" y="0"/>
                </a:cubicBezTo>
                <a:close/>
              </a:path>
            </a:pathLst>
          </a:custGeom>
          <a:solidFill>
            <a:schemeClr val="bg1"/>
          </a:solidFill>
          <a:ln>
            <a:noFill/>
          </a:ln>
          <a:effectLst>
            <a:reflection blurRad="139700" endPos="35000" dist="635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8" name="Freeform 377"/>
          <p:cNvSpPr/>
          <p:nvPr/>
        </p:nvSpPr>
        <p:spPr>
          <a:xfrm>
            <a:off x="4966129" y="5305090"/>
            <a:ext cx="2384624" cy="1001332"/>
          </a:xfrm>
          <a:custGeom>
            <a:avLst/>
            <a:gdLst>
              <a:gd name="connsiteX0" fmla="*/ 1192312 w 2384624"/>
              <a:gd name="connsiteY0" fmla="*/ 0 h 1001332"/>
              <a:gd name="connsiteX1" fmla="*/ 2317048 w 2384624"/>
              <a:gd name="connsiteY1" fmla="*/ 775023 h 1001332"/>
              <a:gd name="connsiteX2" fmla="*/ 2384624 w 2384624"/>
              <a:gd name="connsiteY2" fmla="*/ 1001332 h 1001332"/>
              <a:gd name="connsiteX3" fmla="*/ 2165919 w 2384624"/>
              <a:gd name="connsiteY3" fmla="*/ 1001332 h 1001332"/>
              <a:gd name="connsiteX4" fmla="*/ 2159639 w 2384624"/>
              <a:gd name="connsiteY4" fmla="*/ 943414 h 1001332"/>
              <a:gd name="connsiteX5" fmla="*/ 1187142 w 2384624"/>
              <a:gd name="connsiteY5" fmla="*/ 206539 h 1001332"/>
              <a:gd name="connsiteX6" fmla="*/ 214646 w 2384624"/>
              <a:gd name="connsiteY6" fmla="*/ 943414 h 1001332"/>
              <a:gd name="connsiteX7" fmla="*/ 208366 w 2384624"/>
              <a:gd name="connsiteY7" fmla="*/ 1001332 h 1001332"/>
              <a:gd name="connsiteX8" fmla="*/ 0 w 2384624"/>
              <a:gd name="connsiteY8" fmla="*/ 1001332 h 1001332"/>
              <a:gd name="connsiteX9" fmla="*/ 67577 w 2384624"/>
              <a:gd name="connsiteY9" fmla="*/ 775023 h 1001332"/>
              <a:gd name="connsiteX10" fmla="*/ 1192312 w 2384624"/>
              <a:gd name="connsiteY10" fmla="*/ 0 h 100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84624" h="1001332">
                <a:moveTo>
                  <a:pt x="1192312" y="0"/>
                </a:moveTo>
                <a:cubicBezTo>
                  <a:pt x="1697926" y="0"/>
                  <a:pt x="2131741" y="319575"/>
                  <a:pt x="2317048" y="775023"/>
                </a:cubicBezTo>
                <a:lnTo>
                  <a:pt x="2384624" y="1001332"/>
                </a:lnTo>
                <a:lnTo>
                  <a:pt x="2165919" y="1001332"/>
                </a:lnTo>
                <a:lnTo>
                  <a:pt x="2159639" y="943414"/>
                </a:lnTo>
                <a:cubicBezTo>
                  <a:pt x="2067077" y="522880"/>
                  <a:pt x="1666846" y="206539"/>
                  <a:pt x="1187142" y="206539"/>
                </a:cubicBezTo>
                <a:cubicBezTo>
                  <a:pt x="707439" y="206539"/>
                  <a:pt x="307208" y="522880"/>
                  <a:pt x="214646" y="943414"/>
                </a:cubicBezTo>
                <a:lnTo>
                  <a:pt x="208366" y="1001332"/>
                </a:lnTo>
                <a:lnTo>
                  <a:pt x="0" y="1001332"/>
                </a:lnTo>
                <a:lnTo>
                  <a:pt x="67577" y="775023"/>
                </a:lnTo>
                <a:cubicBezTo>
                  <a:pt x="252884" y="319575"/>
                  <a:pt x="686698" y="0"/>
                  <a:pt x="1192312" y="0"/>
                </a:cubicBezTo>
                <a:close/>
              </a:path>
            </a:pathLst>
          </a:custGeom>
          <a:solidFill>
            <a:schemeClr val="bg1">
              <a:lumMod val="85000"/>
            </a:schemeClr>
          </a:solidFill>
          <a:ln>
            <a:noFill/>
          </a:ln>
          <a:effectLst>
            <a:innerShdw blurRad="1270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2" name="Freeform 421"/>
          <p:cNvSpPr/>
          <p:nvPr/>
        </p:nvSpPr>
        <p:spPr>
          <a:xfrm>
            <a:off x="2689329" y="4213400"/>
            <a:ext cx="583559" cy="676896"/>
          </a:xfrm>
          <a:custGeom>
            <a:avLst/>
            <a:gdLst>
              <a:gd name="connsiteX0" fmla="*/ 277075 w 583559"/>
              <a:gd name="connsiteY0" fmla="*/ 0 h 676896"/>
              <a:gd name="connsiteX1" fmla="*/ 337414 w 583559"/>
              <a:gd name="connsiteY1" fmla="*/ 19327 h 676896"/>
              <a:gd name="connsiteX2" fmla="*/ 583559 w 583559"/>
              <a:gd name="connsiteY2" fmla="*/ 402510 h 676896"/>
              <a:gd name="connsiteX3" fmla="*/ 514730 w 583559"/>
              <a:gd name="connsiteY3" fmla="*/ 635023 h 676896"/>
              <a:gd name="connsiteX4" fmla="*/ 481249 w 583559"/>
              <a:gd name="connsiteY4" fmla="*/ 676896 h 676896"/>
              <a:gd name="connsiteX5" fmla="*/ 0 w 583559"/>
              <a:gd name="connsiteY5" fmla="*/ 452486 h 676896"/>
              <a:gd name="connsiteX6" fmla="*/ 150677 w 583559"/>
              <a:gd name="connsiteY6" fmla="*/ 186821 h 676896"/>
              <a:gd name="connsiteX7" fmla="*/ 277075 w 583559"/>
              <a:gd name="connsiteY7" fmla="*/ 0 h 67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3559" h="676896">
                <a:moveTo>
                  <a:pt x="277075" y="0"/>
                </a:moveTo>
                <a:lnTo>
                  <a:pt x="337414" y="19327"/>
                </a:lnTo>
                <a:cubicBezTo>
                  <a:pt x="482063" y="82459"/>
                  <a:pt x="583559" y="230254"/>
                  <a:pt x="583559" y="402510"/>
                </a:cubicBezTo>
                <a:cubicBezTo>
                  <a:pt x="583559" y="488638"/>
                  <a:pt x="558185" y="568651"/>
                  <a:pt x="514730" y="635023"/>
                </a:cubicBezTo>
                <a:lnTo>
                  <a:pt x="481249" y="676896"/>
                </a:lnTo>
                <a:lnTo>
                  <a:pt x="0" y="452486"/>
                </a:lnTo>
                <a:lnTo>
                  <a:pt x="150677" y="186821"/>
                </a:lnTo>
                <a:lnTo>
                  <a:pt x="277075" y="0"/>
                </a:lnTo>
                <a:close/>
              </a:path>
            </a:pathLst>
          </a:custGeom>
          <a:solidFill>
            <a:srgbClr val="FF7C80">
              <a:alpha val="46000"/>
            </a:srgb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1" name="Freeform 420"/>
          <p:cNvSpPr/>
          <p:nvPr/>
        </p:nvSpPr>
        <p:spPr>
          <a:xfrm>
            <a:off x="2966404" y="3448616"/>
            <a:ext cx="1636577" cy="1857885"/>
          </a:xfrm>
          <a:custGeom>
            <a:avLst/>
            <a:gdLst>
              <a:gd name="connsiteX0" fmla="*/ 722506 w 1636577"/>
              <a:gd name="connsiteY0" fmla="*/ 0 h 1857885"/>
              <a:gd name="connsiteX1" fmla="*/ 1636577 w 1636577"/>
              <a:gd name="connsiteY1" fmla="*/ 1128783 h 1857885"/>
              <a:gd name="connsiteX2" fmla="*/ 1530173 w 1636577"/>
              <a:gd name="connsiteY2" fmla="*/ 1227952 h 1857885"/>
              <a:gd name="connsiteX3" fmla="*/ 1143121 w 1636577"/>
              <a:gd name="connsiteY3" fmla="*/ 1759125 h 1857885"/>
              <a:gd name="connsiteX4" fmla="*/ 1096728 w 1636577"/>
              <a:gd name="connsiteY4" fmla="*/ 1857885 h 1857885"/>
              <a:gd name="connsiteX5" fmla="*/ 204174 w 1636577"/>
              <a:gd name="connsiteY5" fmla="*/ 1441680 h 1857885"/>
              <a:gd name="connsiteX6" fmla="*/ 237655 w 1636577"/>
              <a:gd name="connsiteY6" fmla="*/ 1399807 h 1857885"/>
              <a:gd name="connsiteX7" fmla="*/ 306484 w 1636577"/>
              <a:gd name="connsiteY7" fmla="*/ 1167294 h 1857885"/>
              <a:gd name="connsiteX8" fmla="*/ 60339 w 1636577"/>
              <a:gd name="connsiteY8" fmla="*/ 784111 h 1857885"/>
              <a:gd name="connsiteX9" fmla="*/ 0 w 1636577"/>
              <a:gd name="connsiteY9" fmla="*/ 764784 h 1857885"/>
              <a:gd name="connsiteX10" fmla="*/ 20475 w 1636577"/>
              <a:gd name="connsiteY10" fmla="*/ 734520 h 1857885"/>
              <a:gd name="connsiteX11" fmla="*/ 541647 w 1636577"/>
              <a:gd name="connsiteY11" fmla="*/ 151151 h 1857885"/>
              <a:gd name="connsiteX12" fmla="*/ 722506 w 1636577"/>
              <a:gd name="connsiteY12" fmla="*/ 0 h 1857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577" h="1857885">
                <a:moveTo>
                  <a:pt x="722506" y="0"/>
                </a:moveTo>
                <a:lnTo>
                  <a:pt x="1636577" y="1128783"/>
                </a:lnTo>
                <a:lnTo>
                  <a:pt x="1530173" y="1227952"/>
                </a:lnTo>
                <a:cubicBezTo>
                  <a:pt x="1377641" y="1384372"/>
                  <a:pt x="1246928" y="1563167"/>
                  <a:pt x="1143121" y="1759125"/>
                </a:cubicBezTo>
                <a:lnTo>
                  <a:pt x="1096728" y="1857885"/>
                </a:lnTo>
                <a:lnTo>
                  <a:pt x="204174" y="1441680"/>
                </a:lnTo>
                <a:lnTo>
                  <a:pt x="237655" y="1399807"/>
                </a:lnTo>
                <a:cubicBezTo>
                  <a:pt x="281110" y="1333435"/>
                  <a:pt x="306484" y="1253422"/>
                  <a:pt x="306484" y="1167294"/>
                </a:cubicBezTo>
                <a:cubicBezTo>
                  <a:pt x="306484" y="995038"/>
                  <a:pt x="204988" y="847243"/>
                  <a:pt x="60339" y="784111"/>
                </a:cubicBezTo>
                <a:lnTo>
                  <a:pt x="0" y="764784"/>
                </a:lnTo>
                <a:lnTo>
                  <a:pt x="20475" y="734520"/>
                </a:lnTo>
                <a:cubicBezTo>
                  <a:pt x="174397" y="522753"/>
                  <a:pt x="349132" y="327279"/>
                  <a:pt x="541647" y="151151"/>
                </a:cubicBezTo>
                <a:lnTo>
                  <a:pt x="722506" y="0"/>
                </a:lnTo>
                <a:close/>
              </a:path>
            </a:pathLst>
          </a:custGeom>
          <a:gradFill flip="none" rotWithShape="1">
            <a:gsLst>
              <a:gs pos="0">
                <a:srgbClr val="FF7C80"/>
              </a:gs>
              <a:gs pos="100000">
                <a:srgbClr val="FF330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8" name="Freeform 427"/>
          <p:cNvSpPr/>
          <p:nvPr/>
        </p:nvSpPr>
        <p:spPr>
          <a:xfrm>
            <a:off x="3777486" y="3073461"/>
            <a:ext cx="612259" cy="713536"/>
          </a:xfrm>
          <a:custGeom>
            <a:avLst/>
            <a:gdLst>
              <a:gd name="connsiteX0" fmla="*/ 463795 w 612259"/>
              <a:gd name="connsiteY0" fmla="*/ 0 h 713536"/>
              <a:gd name="connsiteX1" fmla="*/ 494218 w 612259"/>
              <a:gd name="connsiteY1" fmla="*/ 25902 h 713536"/>
              <a:gd name="connsiteX2" fmla="*/ 612259 w 612259"/>
              <a:gd name="connsiteY2" fmla="*/ 319962 h 713536"/>
              <a:gd name="connsiteX3" fmla="*/ 366114 w 612259"/>
              <a:gd name="connsiteY3" fmla="*/ 703145 h 713536"/>
              <a:gd name="connsiteX4" fmla="*/ 333675 w 612259"/>
              <a:gd name="connsiteY4" fmla="*/ 713536 h 713536"/>
              <a:gd name="connsiteX5" fmla="*/ 0 w 612259"/>
              <a:gd name="connsiteY5" fmla="*/ 301482 h 713536"/>
              <a:gd name="connsiteX6" fmla="*/ 283961 w 612259"/>
              <a:gd name="connsiteY6" fmla="*/ 104625 h 713536"/>
              <a:gd name="connsiteX7" fmla="*/ 463795 w 612259"/>
              <a:gd name="connsiteY7" fmla="*/ 0 h 71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259" h="713536">
                <a:moveTo>
                  <a:pt x="463795" y="0"/>
                </a:moveTo>
                <a:lnTo>
                  <a:pt x="494218" y="25902"/>
                </a:lnTo>
                <a:cubicBezTo>
                  <a:pt x="567150" y="101159"/>
                  <a:pt x="612259" y="205125"/>
                  <a:pt x="612259" y="319962"/>
                </a:cubicBezTo>
                <a:cubicBezTo>
                  <a:pt x="612259" y="492218"/>
                  <a:pt x="510763" y="640014"/>
                  <a:pt x="366114" y="703145"/>
                </a:cubicBezTo>
                <a:lnTo>
                  <a:pt x="333675" y="713536"/>
                </a:lnTo>
                <a:lnTo>
                  <a:pt x="0" y="301482"/>
                </a:lnTo>
                <a:lnTo>
                  <a:pt x="283961" y="104625"/>
                </a:lnTo>
                <a:lnTo>
                  <a:pt x="463795" y="0"/>
                </a:lnTo>
                <a:close/>
              </a:path>
            </a:pathLst>
          </a:custGeom>
          <a:solidFill>
            <a:srgbClr val="C00000">
              <a:alpha val="46000"/>
            </a:srgb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7" name="Freeform 426"/>
          <p:cNvSpPr/>
          <p:nvPr/>
        </p:nvSpPr>
        <p:spPr>
          <a:xfrm>
            <a:off x="4111160" y="2732561"/>
            <a:ext cx="1302050" cy="1769291"/>
          </a:xfrm>
          <a:custGeom>
            <a:avLst/>
            <a:gdLst>
              <a:gd name="connsiteX0" fmla="*/ 959435 w 1302050"/>
              <a:gd name="connsiteY0" fmla="*/ 0 h 1769291"/>
              <a:gd name="connsiteX1" fmla="*/ 1302050 w 1302050"/>
              <a:gd name="connsiteY1" fmla="*/ 1374154 h 1769291"/>
              <a:gd name="connsiteX2" fmla="*/ 1099877 w 1302050"/>
              <a:gd name="connsiteY2" fmla="*/ 1450035 h 1769291"/>
              <a:gd name="connsiteX3" fmla="*/ 718072 w 1302050"/>
              <a:gd name="connsiteY3" fmla="*/ 1662551 h 1769291"/>
              <a:gd name="connsiteX4" fmla="*/ 578877 w 1302050"/>
              <a:gd name="connsiteY4" fmla="*/ 1769291 h 1769291"/>
              <a:gd name="connsiteX5" fmla="*/ 0 w 1302050"/>
              <a:gd name="connsiteY5" fmla="*/ 1054436 h 1769291"/>
              <a:gd name="connsiteX6" fmla="*/ 32439 w 1302050"/>
              <a:gd name="connsiteY6" fmla="*/ 1044045 h 1769291"/>
              <a:gd name="connsiteX7" fmla="*/ 278584 w 1302050"/>
              <a:gd name="connsiteY7" fmla="*/ 660862 h 1769291"/>
              <a:gd name="connsiteX8" fmla="*/ 160543 w 1302050"/>
              <a:gd name="connsiteY8" fmla="*/ 366802 h 1769291"/>
              <a:gd name="connsiteX9" fmla="*/ 130120 w 1302050"/>
              <a:gd name="connsiteY9" fmla="*/ 340900 h 1769291"/>
              <a:gd name="connsiteX10" fmla="*/ 176935 w 1302050"/>
              <a:gd name="connsiteY10" fmla="*/ 313663 h 1769291"/>
              <a:gd name="connsiteX11" fmla="*/ 910496 w 1302050"/>
              <a:gd name="connsiteY11" fmla="*/ 13080 h 1769291"/>
              <a:gd name="connsiteX12" fmla="*/ 959435 w 1302050"/>
              <a:gd name="connsiteY12" fmla="*/ 0 h 1769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02050" h="1769291">
                <a:moveTo>
                  <a:pt x="959435" y="0"/>
                </a:moveTo>
                <a:lnTo>
                  <a:pt x="1302050" y="1374154"/>
                </a:lnTo>
                <a:lnTo>
                  <a:pt x="1099877" y="1450035"/>
                </a:lnTo>
                <a:cubicBezTo>
                  <a:pt x="965421" y="1508354"/>
                  <a:pt x="837651" y="1579708"/>
                  <a:pt x="718072" y="1662551"/>
                </a:cubicBezTo>
                <a:lnTo>
                  <a:pt x="578877" y="1769291"/>
                </a:lnTo>
                <a:lnTo>
                  <a:pt x="0" y="1054436"/>
                </a:lnTo>
                <a:lnTo>
                  <a:pt x="32439" y="1044045"/>
                </a:lnTo>
                <a:cubicBezTo>
                  <a:pt x="177088" y="980914"/>
                  <a:pt x="278584" y="833118"/>
                  <a:pt x="278584" y="660862"/>
                </a:cubicBezTo>
                <a:cubicBezTo>
                  <a:pt x="278584" y="546025"/>
                  <a:pt x="233475" y="442059"/>
                  <a:pt x="160543" y="366802"/>
                </a:cubicBezTo>
                <a:lnTo>
                  <a:pt x="130120" y="340900"/>
                </a:lnTo>
                <a:lnTo>
                  <a:pt x="176935" y="313663"/>
                </a:lnTo>
                <a:cubicBezTo>
                  <a:pt x="408389" y="189379"/>
                  <a:pt x="653920" y="88168"/>
                  <a:pt x="910496" y="13080"/>
                </a:cubicBezTo>
                <a:lnTo>
                  <a:pt x="959435" y="0"/>
                </a:lnTo>
                <a:close/>
              </a:path>
            </a:pathLst>
          </a:custGeom>
          <a:gradFill>
            <a:gsLst>
              <a:gs pos="0">
                <a:srgbClr val="FF0505"/>
              </a:gs>
              <a:gs pos="100000">
                <a:srgbClr val="CC33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8" name="Freeform 417"/>
          <p:cNvSpPr/>
          <p:nvPr/>
        </p:nvSpPr>
        <p:spPr>
          <a:xfrm>
            <a:off x="2253539" y="5750858"/>
            <a:ext cx="523733" cy="555567"/>
          </a:xfrm>
          <a:custGeom>
            <a:avLst/>
            <a:gdLst>
              <a:gd name="connsiteX0" fmla="*/ 120716 w 523733"/>
              <a:gd name="connsiteY0" fmla="*/ 0 h 555567"/>
              <a:gd name="connsiteX1" fmla="*/ 523733 w 523733"/>
              <a:gd name="connsiteY1" fmla="*/ 415864 h 555567"/>
              <a:gd name="connsiteX2" fmla="*/ 515545 w 523733"/>
              <a:gd name="connsiteY2" fmla="*/ 499675 h 555567"/>
              <a:gd name="connsiteX3" fmla="*/ 498732 w 523733"/>
              <a:gd name="connsiteY3" fmla="*/ 555567 h 555567"/>
              <a:gd name="connsiteX4" fmla="*/ 0 w 523733"/>
              <a:gd name="connsiteY4" fmla="*/ 555567 h 555567"/>
              <a:gd name="connsiteX5" fmla="*/ 11608 w 523733"/>
              <a:gd name="connsiteY5" fmla="*/ 324154 h 555567"/>
              <a:gd name="connsiteX6" fmla="*/ 48772 w 523733"/>
              <a:gd name="connsiteY6" fmla="*/ 51975 h 555567"/>
              <a:gd name="connsiteX7" fmla="*/ 58272 w 523733"/>
              <a:gd name="connsiteY7" fmla="*/ 6496 h 555567"/>
              <a:gd name="connsiteX8" fmla="*/ 120716 w 523733"/>
              <a:gd name="connsiteY8" fmla="*/ 0 h 555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3733" h="555567">
                <a:moveTo>
                  <a:pt x="120716" y="0"/>
                </a:moveTo>
                <a:cubicBezTo>
                  <a:pt x="343296" y="0"/>
                  <a:pt x="523733" y="186189"/>
                  <a:pt x="523733" y="415864"/>
                </a:cubicBezTo>
                <a:cubicBezTo>
                  <a:pt x="523733" y="444574"/>
                  <a:pt x="520914" y="472604"/>
                  <a:pt x="515545" y="499675"/>
                </a:cubicBezTo>
                <a:lnTo>
                  <a:pt x="498732" y="555567"/>
                </a:lnTo>
                <a:lnTo>
                  <a:pt x="0" y="555567"/>
                </a:lnTo>
                <a:lnTo>
                  <a:pt x="11608" y="324154"/>
                </a:lnTo>
                <a:cubicBezTo>
                  <a:pt x="20860" y="232446"/>
                  <a:pt x="33286" y="141682"/>
                  <a:pt x="48772" y="51975"/>
                </a:cubicBezTo>
                <a:lnTo>
                  <a:pt x="58272" y="6496"/>
                </a:lnTo>
                <a:lnTo>
                  <a:pt x="120716" y="0"/>
                </a:lnTo>
                <a:close/>
              </a:path>
            </a:pathLst>
          </a:custGeom>
          <a:solidFill>
            <a:schemeClr val="accent2">
              <a:alpha val="46000"/>
            </a:schemeClr>
          </a:solidFill>
          <a:ln>
            <a:noFill/>
          </a:ln>
          <a:effectLst>
            <a:innerShdw blurRad="63500" dist="50800" dir="18900000">
              <a:prstClr val="black">
                <a:alpha val="50000"/>
              </a:prstClr>
            </a:innerShdw>
            <a:reflection blurRad="139700" endPos="35000" dist="635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7" name="Freeform 416"/>
          <p:cNvSpPr/>
          <p:nvPr/>
        </p:nvSpPr>
        <p:spPr>
          <a:xfrm>
            <a:off x="2311811" y="4769098"/>
            <a:ext cx="1702489" cy="1537326"/>
          </a:xfrm>
          <a:custGeom>
            <a:avLst/>
            <a:gdLst>
              <a:gd name="connsiteX0" fmla="*/ 326271 w 1702489"/>
              <a:gd name="connsiteY0" fmla="*/ 0 h 1537326"/>
              <a:gd name="connsiteX1" fmla="*/ 1702489 w 1702489"/>
              <a:gd name="connsiteY1" fmla="*/ 641741 h 1537326"/>
              <a:gd name="connsiteX2" fmla="*/ 1627481 w 1702489"/>
              <a:gd name="connsiteY2" fmla="*/ 851898 h 1537326"/>
              <a:gd name="connsiteX3" fmla="*/ 1526429 w 1702489"/>
              <a:gd name="connsiteY3" fmla="*/ 1537323 h 1537326"/>
              <a:gd name="connsiteX4" fmla="*/ 1526429 w 1702489"/>
              <a:gd name="connsiteY4" fmla="*/ 1537325 h 1537326"/>
              <a:gd name="connsiteX5" fmla="*/ 440460 w 1702489"/>
              <a:gd name="connsiteY5" fmla="*/ 1537326 h 1537326"/>
              <a:gd name="connsiteX6" fmla="*/ 457273 w 1702489"/>
              <a:gd name="connsiteY6" fmla="*/ 1481434 h 1537326"/>
              <a:gd name="connsiteX7" fmla="*/ 465461 w 1702489"/>
              <a:gd name="connsiteY7" fmla="*/ 1397623 h 1537326"/>
              <a:gd name="connsiteX8" fmla="*/ 62444 w 1702489"/>
              <a:gd name="connsiteY8" fmla="*/ 981759 h 1537326"/>
              <a:gd name="connsiteX9" fmla="*/ 0 w 1702489"/>
              <a:gd name="connsiteY9" fmla="*/ 988255 h 1537326"/>
              <a:gd name="connsiteX10" fmla="*/ 46029 w 1702489"/>
              <a:gd name="connsiteY10" fmla="*/ 767898 h 1537326"/>
              <a:gd name="connsiteX11" fmla="*/ 209485 w 1702489"/>
              <a:gd name="connsiteY11" fmla="*/ 257969 h 1537326"/>
              <a:gd name="connsiteX12" fmla="*/ 326271 w 1702489"/>
              <a:gd name="connsiteY12" fmla="*/ 0 h 1537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02489" h="1537326">
                <a:moveTo>
                  <a:pt x="326271" y="0"/>
                </a:moveTo>
                <a:lnTo>
                  <a:pt x="1702489" y="641741"/>
                </a:lnTo>
                <a:lnTo>
                  <a:pt x="1627481" y="851898"/>
                </a:lnTo>
                <a:cubicBezTo>
                  <a:pt x="1561808" y="1068424"/>
                  <a:pt x="1526429" y="1298637"/>
                  <a:pt x="1526429" y="1537323"/>
                </a:cubicBezTo>
                <a:lnTo>
                  <a:pt x="1526429" y="1537325"/>
                </a:lnTo>
                <a:lnTo>
                  <a:pt x="440460" y="1537326"/>
                </a:lnTo>
                <a:lnTo>
                  <a:pt x="457273" y="1481434"/>
                </a:lnTo>
                <a:cubicBezTo>
                  <a:pt x="462642" y="1454363"/>
                  <a:pt x="465461" y="1426333"/>
                  <a:pt x="465461" y="1397623"/>
                </a:cubicBezTo>
                <a:cubicBezTo>
                  <a:pt x="465461" y="1167948"/>
                  <a:pt x="285024" y="981759"/>
                  <a:pt x="62444" y="981759"/>
                </a:cubicBezTo>
                <a:lnTo>
                  <a:pt x="0" y="988255"/>
                </a:lnTo>
                <a:lnTo>
                  <a:pt x="46029" y="767898"/>
                </a:lnTo>
                <a:cubicBezTo>
                  <a:pt x="89020" y="592940"/>
                  <a:pt x="143805" y="422662"/>
                  <a:pt x="209485" y="257969"/>
                </a:cubicBezTo>
                <a:lnTo>
                  <a:pt x="326271" y="0"/>
                </a:lnTo>
                <a:close/>
              </a:path>
            </a:pathLst>
          </a:custGeom>
          <a:gradFill>
            <a:gsLst>
              <a:gs pos="0">
                <a:schemeClr val="accent2">
                  <a:lumMod val="40000"/>
                  <a:lumOff val="60000"/>
                </a:schemeClr>
              </a:gs>
              <a:gs pos="100000">
                <a:schemeClr val="accent2">
                  <a:lumMod val="75000"/>
                </a:schemeClr>
              </a:gs>
            </a:gsLst>
            <a:lin ang="5400000" scaled="1"/>
          </a:gradFill>
          <a:ln>
            <a:noFill/>
          </a:ln>
          <a:effectLst>
            <a:reflection blurRad="139700" endPos="35000" dist="635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6" name="Freeform 445"/>
          <p:cNvSpPr/>
          <p:nvPr/>
        </p:nvSpPr>
        <p:spPr>
          <a:xfrm>
            <a:off x="8982903" y="4607355"/>
            <a:ext cx="706218" cy="601931"/>
          </a:xfrm>
          <a:custGeom>
            <a:avLst/>
            <a:gdLst>
              <a:gd name="connsiteX0" fmla="*/ 493965 w 706218"/>
              <a:gd name="connsiteY0" fmla="*/ 0 h 601931"/>
              <a:gd name="connsiteX1" fmla="*/ 549570 w 706218"/>
              <a:gd name="connsiteY1" fmla="*/ 98041 h 601931"/>
              <a:gd name="connsiteX2" fmla="*/ 695194 w 706218"/>
              <a:gd name="connsiteY2" fmla="*/ 419713 h 601931"/>
              <a:gd name="connsiteX3" fmla="*/ 706218 w 706218"/>
              <a:gd name="connsiteY3" fmla="*/ 449316 h 601931"/>
              <a:gd name="connsiteX4" fmla="*/ 681582 w 706218"/>
              <a:gd name="connsiteY4" fmla="*/ 480127 h 601931"/>
              <a:gd name="connsiteX5" fmla="*/ 396606 w 706218"/>
              <a:gd name="connsiteY5" fmla="*/ 601931 h 601931"/>
              <a:gd name="connsiteX6" fmla="*/ 1777 w 706218"/>
              <a:gd name="connsiteY6" fmla="*/ 269878 h 601931"/>
              <a:gd name="connsiteX7" fmla="*/ 0 w 706218"/>
              <a:gd name="connsiteY7" fmla="*/ 251688 h 601931"/>
              <a:gd name="connsiteX8" fmla="*/ 493965 w 706218"/>
              <a:gd name="connsiteY8" fmla="*/ 0 h 601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6218" h="601931">
                <a:moveTo>
                  <a:pt x="493965" y="0"/>
                </a:moveTo>
                <a:lnTo>
                  <a:pt x="549570" y="98041"/>
                </a:lnTo>
                <a:cubicBezTo>
                  <a:pt x="602777" y="202605"/>
                  <a:pt x="651407" y="309918"/>
                  <a:pt x="695194" y="419713"/>
                </a:cubicBezTo>
                <a:lnTo>
                  <a:pt x="706218" y="449316"/>
                </a:lnTo>
                <a:lnTo>
                  <a:pt x="681582" y="480127"/>
                </a:lnTo>
                <a:cubicBezTo>
                  <a:pt x="608650" y="555384"/>
                  <a:pt x="507896" y="601931"/>
                  <a:pt x="396606" y="601931"/>
                </a:cubicBezTo>
                <a:cubicBezTo>
                  <a:pt x="201848" y="601931"/>
                  <a:pt x="39357" y="459380"/>
                  <a:pt x="1777" y="269878"/>
                </a:cubicBezTo>
                <a:lnTo>
                  <a:pt x="0" y="251688"/>
                </a:lnTo>
                <a:lnTo>
                  <a:pt x="493965" y="0"/>
                </a:lnTo>
                <a:close/>
              </a:path>
            </a:pathLst>
          </a:custGeom>
          <a:solidFill>
            <a:schemeClr val="accent6">
              <a:lumMod val="75000"/>
              <a:alpha val="46000"/>
            </a:schemeClr>
          </a:solidFill>
          <a:ln>
            <a:noFill/>
          </a:ln>
          <a:effectLst>
            <a:innerShdw blurRad="63500" dist="50800" dir="18900000">
              <a:prstClr val="black">
                <a:alpha val="50000"/>
              </a:prstClr>
            </a:innerShdw>
            <a:reflection blurRad="139700" endPos="35000" dist="635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4" name="Freeform 443"/>
          <p:cNvSpPr/>
          <p:nvPr/>
        </p:nvSpPr>
        <p:spPr>
          <a:xfrm>
            <a:off x="8107981" y="4859042"/>
            <a:ext cx="1837875" cy="1447382"/>
          </a:xfrm>
          <a:custGeom>
            <a:avLst/>
            <a:gdLst>
              <a:gd name="connsiteX0" fmla="*/ 874922 w 1837875"/>
              <a:gd name="connsiteY0" fmla="*/ 0 h 1447382"/>
              <a:gd name="connsiteX1" fmla="*/ 876699 w 1837875"/>
              <a:gd name="connsiteY1" fmla="*/ 18190 h 1447382"/>
              <a:gd name="connsiteX2" fmla="*/ 1271528 w 1837875"/>
              <a:gd name="connsiteY2" fmla="*/ 350243 h 1447382"/>
              <a:gd name="connsiteX3" fmla="*/ 1556504 w 1837875"/>
              <a:gd name="connsiteY3" fmla="*/ 228439 h 1447382"/>
              <a:gd name="connsiteX4" fmla="*/ 1581140 w 1837875"/>
              <a:gd name="connsiteY4" fmla="*/ 197628 h 1447382"/>
              <a:gd name="connsiteX5" fmla="*/ 1632132 w 1837875"/>
              <a:gd name="connsiteY5" fmla="*/ 334547 h 1447382"/>
              <a:gd name="connsiteX6" fmla="*/ 1826266 w 1837875"/>
              <a:gd name="connsiteY6" fmla="*/ 1215969 h 1447382"/>
              <a:gd name="connsiteX7" fmla="*/ 1837875 w 1837875"/>
              <a:gd name="connsiteY7" fmla="*/ 1447382 h 1447382"/>
              <a:gd name="connsiteX8" fmla="*/ 225673 w 1837875"/>
              <a:gd name="connsiteY8" fmla="*/ 1447382 h 1447382"/>
              <a:gd name="connsiteX9" fmla="*/ 225673 w 1837875"/>
              <a:gd name="connsiteY9" fmla="*/ 1447379 h 1447382"/>
              <a:gd name="connsiteX10" fmla="*/ 49038 w 1837875"/>
              <a:gd name="connsiteY10" fmla="*/ 550185 h 1447382"/>
              <a:gd name="connsiteX11" fmla="*/ 0 w 1837875"/>
              <a:gd name="connsiteY11" fmla="*/ 445796 h 1447382"/>
              <a:gd name="connsiteX12" fmla="*/ 874922 w 1837875"/>
              <a:gd name="connsiteY12" fmla="*/ 0 h 1447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7875" h="1447382">
                <a:moveTo>
                  <a:pt x="874922" y="0"/>
                </a:moveTo>
                <a:lnTo>
                  <a:pt x="876699" y="18190"/>
                </a:lnTo>
                <a:cubicBezTo>
                  <a:pt x="914279" y="207692"/>
                  <a:pt x="1076770" y="350243"/>
                  <a:pt x="1271528" y="350243"/>
                </a:cubicBezTo>
                <a:cubicBezTo>
                  <a:pt x="1382818" y="350243"/>
                  <a:pt x="1483572" y="303696"/>
                  <a:pt x="1556504" y="228439"/>
                </a:cubicBezTo>
                <a:lnTo>
                  <a:pt x="1581140" y="197628"/>
                </a:lnTo>
                <a:lnTo>
                  <a:pt x="1632132" y="334547"/>
                </a:lnTo>
                <a:cubicBezTo>
                  <a:pt x="1729328" y="615073"/>
                  <a:pt x="1795425" y="910275"/>
                  <a:pt x="1826266" y="1215969"/>
                </a:cubicBezTo>
                <a:lnTo>
                  <a:pt x="1837875" y="1447382"/>
                </a:lnTo>
                <a:lnTo>
                  <a:pt x="225673" y="1447382"/>
                </a:lnTo>
                <a:lnTo>
                  <a:pt x="225673" y="1447379"/>
                </a:lnTo>
                <a:cubicBezTo>
                  <a:pt x="225673" y="1129130"/>
                  <a:pt x="162778" y="825946"/>
                  <a:pt x="49038" y="550185"/>
                </a:cubicBezTo>
                <a:lnTo>
                  <a:pt x="0" y="445796"/>
                </a:lnTo>
                <a:lnTo>
                  <a:pt x="874922" y="0"/>
                </a:lnTo>
                <a:close/>
              </a:path>
            </a:pathLst>
          </a:custGeom>
          <a:gradFill>
            <a:gsLst>
              <a:gs pos="0">
                <a:schemeClr val="accent6">
                  <a:lumMod val="40000"/>
                  <a:lumOff val="60000"/>
                </a:schemeClr>
              </a:gs>
              <a:gs pos="92000">
                <a:schemeClr val="accent6">
                  <a:lumMod val="75000"/>
                </a:schemeClr>
              </a:gs>
            </a:gsLst>
            <a:lin ang="5400000" scaled="1"/>
          </a:gradFill>
          <a:ln>
            <a:noFill/>
          </a:ln>
          <a:effectLst>
            <a:reflection blurRad="139700" endPos="35000" dist="635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4" name="Freeform 433"/>
          <p:cNvSpPr/>
          <p:nvPr/>
        </p:nvSpPr>
        <p:spPr>
          <a:xfrm>
            <a:off x="5181904" y="2606809"/>
            <a:ext cx="627654" cy="577351"/>
          </a:xfrm>
          <a:custGeom>
            <a:avLst/>
            <a:gdLst>
              <a:gd name="connsiteX0" fmla="*/ 596099 w 627654"/>
              <a:gd name="connsiteY0" fmla="*/ 0 h 577351"/>
              <a:gd name="connsiteX1" fmla="*/ 619466 w 627654"/>
              <a:gd name="connsiteY1" fmla="*/ 77676 h 577351"/>
              <a:gd name="connsiteX2" fmla="*/ 627654 w 627654"/>
              <a:gd name="connsiteY2" fmla="*/ 161487 h 577351"/>
              <a:gd name="connsiteX3" fmla="*/ 224637 w 627654"/>
              <a:gd name="connsiteY3" fmla="*/ 577351 h 577351"/>
              <a:gd name="connsiteX4" fmla="*/ 143415 w 627654"/>
              <a:gd name="connsiteY4" fmla="*/ 568902 h 577351"/>
              <a:gd name="connsiteX5" fmla="*/ 115695 w 627654"/>
              <a:gd name="connsiteY5" fmla="*/ 560023 h 577351"/>
              <a:gd name="connsiteX6" fmla="*/ 0 w 627654"/>
              <a:gd name="connsiteY6" fmla="*/ 95997 h 577351"/>
              <a:gd name="connsiteX7" fmla="*/ 12409 w 627654"/>
              <a:gd name="connsiteY7" fmla="*/ 92680 h 577351"/>
              <a:gd name="connsiteX8" fmla="*/ 457056 w 627654"/>
              <a:gd name="connsiteY8" fmla="*/ 12476 h 577351"/>
              <a:gd name="connsiteX9" fmla="*/ 596099 w 627654"/>
              <a:gd name="connsiteY9" fmla="*/ 0 h 57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7654" h="577351">
                <a:moveTo>
                  <a:pt x="596099" y="0"/>
                </a:moveTo>
                <a:lnTo>
                  <a:pt x="619466" y="77676"/>
                </a:lnTo>
                <a:cubicBezTo>
                  <a:pt x="624835" y="104748"/>
                  <a:pt x="627654" y="132778"/>
                  <a:pt x="627654" y="161487"/>
                </a:cubicBezTo>
                <a:cubicBezTo>
                  <a:pt x="627654" y="391162"/>
                  <a:pt x="447217" y="577351"/>
                  <a:pt x="224637" y="577351"/>
                </a:cubicBezTo>
                <a:cubicBezTo>
                  <a:pt x="196815" y="577351"/>
                  <a:pt x="169651" y="574442"/>
                  <a:pt x="143415" y="568902"/>
                </a:cubicBezTo>
                <a:lnTo>
                  <a:pt x="115695" y="560023"/>
                </a:lnTo>
                <a:lnTo>
                  <a:pt x="0" y="95997"/>
                </a:lnTo>
                <a:lnTo>
                  <a:pt x="12409" y="92680"/>
                </a:lnTo>
                <a:cubicBezTo>
                  <a:pt x="157597" y="57499"/>
                  <a:pt x="305986" y="30590"/>
                  <a:pt x="457056" y="12476"/>
                </a:cubicBezTo>
                <a:lnTo>
                  <a:pt x="596099" y="0"/>
                </a:lnTo>
                <a:close/>
              </a:path>
            </a:pathLst>
          </a:custGeom>
          <a:solidFill>
            <a:srgbClr val="7030A0">
              <a:alpha val="46000"/>
            </a:srgb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2" name="Freeform 431"/>
          <p:cNvSpPr/>
          <p:nvPr/>
        </p:nvSpPr>
        <p:spPr>
          <a:xfrm>
            <a:off x="5297599" y="2591852"/>
            <a:ext cx="1468841" cy="1485034"/>
          </a:xfrm>
          <a:custGeom>
            <a:avLst/>
            <a:gdLst>
              <a:gd name="connsiteX0" fmla="*/ 802098 w 1468841"/>
              <a:gd name="connsiteY0" fmla="*/ 0 h 1485034"/>
              <a:gd name="connsiteX1" fmla="*/ 1353152 w 1468841"/>
              <a:gd name="connsiteY1" fmla="*/ 39350 h 1485034"/>
              <a:gd name="connsiteX2" fmla="*/ 1468841 w 1468841"/>
              <a:gd name="connsiteY2" fmla="*/ 58829 h 1485034"/>
              <a:gd name="connsiteX3" fmla="*/ 1174009 w 1468841"/>
              <a:gd name="connsiteY3" fmla="*/ 1445900 h 1485034"/>
              <a:gd name="connsiteX4" fmla="*/ 1018164 w 1468841"/>
              <a:gd name="connsiteY4" fmla="*/ 1421509 h 1485034"/>
              <a:gd name="connsiteX5" fmla="*/ 788349 w 1468841"/>
              <a:gd name="connsiteY5" fmla="*/ 1409609 h 1485034"/>
              <a:gd name="connsiteX6" fmla="*/ 335358 w 1468841"/>
              <a:gd name="connsiteY6" fmla="*/ 1456438 h 1485034"/>
              <a:gd name="connsiteX7" fmla="*/ 226903 w 1468841"/>
              <a:gd name="connsiteY7" fmla="*/ 1485034 h 1485034"/>
              <a:gd name="connsiteX8" fmla="*/ 0 w 1468841"/>
              <a:gd name="connsiteY8" fmla="*/ 574979 h 1485034"/>
              <a:gd name="connsiteX9" fmla="*/ 27720 w 1468841"/>
              <a:gd name="connsiteY9" fmla="*/ 583858 h 1485034"/>
              <a:gd name="connsiteX10" fmla="*/ 108942 w 1468841"/>
              <a:gd name="connsiteY10" fmla="*/ 592307 h 1485034"/>
              <a:gd name="connsiteX11" fmla="*/ 511959 w 1468841"/>
              <a:gd name="connsiteY11" fmla="*/ 176443 h 1485034"/>
              <a:gd name="connsiteX12" fmla="*/ 503771 w 1468841"/>
              <a:gd name="connsiteY12" fmla="*/ 92632 h 1485034"/>
              <a:gd name="connsiteX13" fmla="*/ 480404 w 1468841"/>
              <a:gd name="connsiteY13" fmla="*/ 14956 h 1485034"/>
              <a:gd name="connsiteX14" fmla="*/ 569913 w 1468841"/>
              <a:gd name="connsiteY14" fmla="*/ 6924 h 1485034"/>
              <a:gd name="connsiteX15" fmla="*/ 802098 w 1468841"/>
              <a:gd name="connsiteY15" fmla="*/ 0 h 148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8841" h="1485034">
                <a:moveTo>
                  <a:pt x="802098" y="0"/>
                </a:moveTo>
                <a:cubicBezTo>
                  <a:pt x="989196" y="0"/>
                  <a:pt x="1173180" y="13418"/>
                  <a:pt x="1353152" y="39350"/>
                </a:cubicBezTo>
                <a:lnTo>
                  <a:pt x="1468841" y="58829"/>
                </a:lnTo>
                <a:lnTo>
                  <a:pt x="1174009" y="1445900"/>
                </a:lnTo>
                <a:lnTo>
                  <a:pt x="1018164" y="1421509"/>
                </a:lnTo>
                <a:cubicBezTo>
                  <a:pt x="942603" y="1413640"/>
                  <a:pt x="865936" y="1409608"/>
                  <a:pt x="788349" y="1409609"/>
                </a:cubicBezTo>
                <a:cubicBezTo>
                  <a:pt x="633177" y="1409608"/>
                  <a:pt x="481678" y="1425733"/>
                  <a:pt x="335358" y="1456438"/>
                </a:cubicBezTo>
                <a:lnTo>
                  <a:pt x="226903" y="1485034"/>
                </a:lnTo>
                <a:lnTo>
                  <a:pt x="0" y="574979"/>
                </a:lnTo>
                <a:lnTo>
                  <a:pt x="27720" y="583858"/>
                </a:lnTo>
                <a:cubicBezTo>
                  <a:pt x="53956" y="589398"/>
                  <a:pt x="81120" y="592307"/>
                  <a:pt x="108942" y="592307"/>
                </a:cubicBezTo>
                <a:cubicBezTo>
                  <a:pt x="331522" y="592307"/>
                  <a:pt x="511959" y="406118"/>
                  <a:pt x="511959" y="176443"/>
                </a:cubicBezTo>
                <a:cubicBezTo>
                  <a:pt x="511959" y="147734"/>
                  <a:pt x="509140" y="119704"/>
                  <a:pt x="503771" y="92632"/>
                </a:cubicBezTo>
                <a:lnTo>
                  <a:pt x="480404" y="14956"/>
                </a:lnTo>
                <a:lnTo>
                  <a:pt x="569913" y="6924"/>
                </a:lnTo>
                <a:cubicBezTo>
                  <a:pt x="646725" y="2330"/>
                  <a:pt x="724141" y="0"/>
                  <a:pt x="802098" y="0"/>
                </a:cubicBezTo>
                <a:close/>
              </a:path>
            </a:pathLst>
          </a:custGeom>
          <a:gradFill>
            <a:gsLst>
              <a:gs pos="0">
                <a:srgbClr val="B889DB"/>
              </a:gs>
              <a:gs pos="100000">
                <a:srgbClr val="7030A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7" name="Freeform 436"/>
          <p:cNvSpPr/>
          <p:nvPr/>
        </p:nvSpPr>
        <p:spPr>
          <a:xfrm>
            <a:off x="6775686" y="2672208"/>
            <a:ext cx="683784" cy="607278"/>
          </a:xfrm>
          <a:custGeom>
            <a:avLst/>
            <a:gdLst>
              <a:gd name="connsiteX0" fmla="*/ 103952 w 683784"/>
              <a:gd name="connsiteY0" fmla="*/ 0 h 607278"/>
              <a:gd name="connsiteX1" fmla="*/ 229395 w 683784"/>
              <a:gd name="connsiteY1" fmla="*/ 27281 h 607278"/>
              <a:gd name="connsiteX2" fmla="*/ 529404 w 683784"/>
              <a:gd name="connsiteY2" fmla="*/ 113141 h 607278"/>
              <a:gd name="connsiteX3" fmla="*/ 681746 w 683784"/>
              <a:gd name="connsiteY3" fmla="*/ 170549 h 607278"/>
              <a:gd name="connsiteX4" fmla="*/ 683784 w 683784"/>
              <a:gd name="connsiteY4" fmla="*/ 191414 h 607278"/>
              <a:gd name="connsiteX5" fmla="*/ 280767 w 683784"/>
              <a:gd name="connsiteY5" fmla="*/ 607278 h 607278"/>
              <a:gd name="connsiteX6" fmla="*/ 55436 w 683784"/>
              <a:gd name="connsiteY6" fmla="*/ 536255 h 607278"/>
              <a:gd name="connsiteX7" fmla="*/ 0 w 683784"/>
              <a:gd name="connsiteY7" fmla="*/ 489057 h 607278"/>
              <a:gd name="connsiteX8" fmla="*/ 103952 w 683784"/>
              <a:gd name="connsiteY8" fmla="*/ 0 h 607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3784" h="607278">
                <a:moveTo>
                  <a:pt x="103952" y="0"/>
                </a:moveTo>
                <a:lnTo>
                  <a:pt x="229395" y="27281"/>
                </a:lnTo>
                <a:cubicBezTo>
                  <a:pt x="331026" y="51908"/>
                  <a:pt x="431089" y="80588"/>
                  <a:pt x="529404" y="113141"/>
                </a:cubicBezTo>
                <a:lnTo>
                  <a:pt x="681746" y="170549"/>
                </a:lnTo>
                <a:lnTo>
                  <a:pt x="683784" y="191414"/>
                </a:lnTo>
                <a:cubicBezTo>
                  <a:pt x="683784" y="421089"/>
                  <a:pt x="503347" y="607278"/>
                  <a:pt x="280767" y="607278"/>
                </a:cubicBezTo>
                <a:cubicBezTo>
                  <a:pt x="197300" y="607278"/>
                  <a:pt x="119759" y="581095"/>
                  <a:pt x="55436" y="536255"/>
                </a:cubicBezTo>
                <a:lnTo>
                  <a:pt x="0" y="489057"/>
                </a:lnTo>
                <a:lnTo>
                  <a:pt x="103952" y="0"/>
                </a:lnTo>
                <a:close/>
              </a:path>
            </a:pathLst>
          </a:custGeom>
          <a:solidFill>
            <a:schemeClr val="accent5">
              <a:lumMod val="75000"/>
              <a:alpha val="46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5" name="Freeform 434"/>
          <p:cNvSpPr/>
          <p:nvPr/>
        </p:nvSpPr>
        <p:spPr>
          <a:xfrm>
            <a:off x="6584583" y="2842756"/>
            <a:ext cx="1659120" cy="1571406"/>
          </a:xfrm>
          <a:custGeom>
            <a:avLst/>
            <a:gdLst>
              <a:gd name="connsiteX0" fmla="*/ 872848 w 1659120"/>
              <a:gd name="connsiteY0" fmla="*/ 0 h 1571406"/>
              <a:gd name="connsiteX1" fmla="*/ 1010033 w 1659120"/>
              <a:gd name="connsiteY1" fmla="*/ 51697 h 1571406"/>
              <a:gd name="connsiteX2" fmla="*/ 1553363 w 1659120"/>
              <a:gd name="connsiteY2" fmla="*/ 335331 h 1571406"/>
              <a:gd name="connsiteX3" fmla="*/ 1659120 w 1659120"/>
              <a:gd name="connsiteY3" fmla="*/ 408647 h 1571406"/>
              <a:gd name="connsiteX4" fmla="*/ 782920 w 1659120"/>
              <a:gd name="connsiteY4" fmla="*/ 1571406 h 1571406"/>
              <a:gd name="connsiteX5" fmla="*/ 758078 w 1659120"/>
              <a:gd name="connsiteY5" fmla="*/ 1552355 h 1571406"/>
              <a:gd name="connsiteX6" fmla="*/ 169762 w 1659120"/>
              <a:gd name="connsiteY6" fmla="*/ 1262330 h 1571406"/>
              <a:gd name="connsiteX7" fmla="*/ 0 w 1659120"/>
              <a:gd name="connsiteY7" fmla="*/ 1217569 h 1571406"/>
              <a:gd name="connsiteX8" fmla="*/ 191102 w 1659120"/>
              <a:gd name="connsiteY8" fmla="*/ 318508 h 1571406"/>
              <a:gd name="connsiteX9" fmla="*/ 246538 w 1659120"/>
              <a:gd name="connsiteY9" fmla="*/ 365706 h 1571406"/>
              <a:gd name="connsiteX10" fmla="*/ 471869 w 1659120"/>
              <a:gd name="connsiteY10" fmla="*/ 436729 h 1571406"/>
              <a:gd name="connsiteX11" fmla="*/ 874886 w 1659120"/>
              <a:gd name="connsiteY11" fmla="*/ 20865 h 1571406"/>
              <a:gd name="connsiteX12" fmla="*/ 872848 w 1659120"/>
              <a:gd name="connsiteY12" fmla="*/ 0 h 157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59120" h="1571406">
                <a:moveTo>
                  <a:pt x="872848" y="0"/>
                </a:moveTo>
                <a:lnTo>
                  <a:pt x="1010033" y="51697"/>
                </a:lnTo>
                <a:cubicBezTo>
                  <a:pt x="1199319" y="131942"/>
                  <a:pt x="1380905" y="226965"/>
                  <a:pt x="1553363" y="335331"/>
                </a:cubicBezTo>
                <a:lnTo>
                  <a:pt x="1659120" y="408647"/>
                </a:lnTo>
                <a:lnTo>
                  <a:pt x="782920" y="1571406"/>
                </a:lnTo>
                <a:lnTo>
                  <a:pt x="758078" y="1552355"/>
                </a:lnTo>
                <a:cubicBezTo>
                  <a:pt x="578709" y="1428090"/>
                  <a:pt x="380910" y="1329677"/>
                  <a:pt x="169762" y="1262330"/>
                </a:cubicBezTo>
                <a:lnTo>
                  <a:pt x="0" y="1217569"/>
                </a:lnTo>
                <a:lnTo>
                  <a:pt x="191102" y="318508"/>
                </a:lnTo>
                <a:lnTo>
                  <a:pt x="246538" y="365706"/>
                </a:lnTo>
                <a:cubicBezTo>
                  <a:pt x="310861" y="410546"/>
                  <a:pt x="388402" y="436729"/>
                  <a:pt x="471869" y="436729"/>
                </a:cubicBezTo>
                <a:cubicBezTo>
                  <a:pt x="694449" y="436729"/>
                  <a:pt x="874886" y="250540"/>
                  <a:pt x="874886" y="20865"/>
                </a:cubicBezTo>
                <a:lnTo>
                  <a:pt x="872848" y="0"/>
                </a:lnTo>
                <a:close/>
              </a:path>
            </a:pathLst>
          </a:custGeom>
          <a:gradFill>
            <a:gsLst>
              <a:gs pos="0">
                <a:schemeClr val="accent1">
                  <a:lumMod val="20000"/>
                  <a:lumOff val="80000"/>
                </a:schemeClr>
              </a:gs>
              <a:gs pos="92000">
                <a:schemeClr val="accent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3" name="Freeform 442"/>
          <p:cNvSpPr/>
          <p:nvPr/>
        </p:nvSpPr>
        <p:spPr>
          <a:xfrm>
            <a:off x="7984869" y="3317087"/>
            <a:ext cx="753733" cy="693683"/>
          </a:xfrm>
          <a:custGeom>
            <a:avLst/>
            <a:gdLst>
              <a:gd name="connsiteX0" fmla="*/ 353585 w 753733"/>
              <a:gd name="connsiteY0" fmla="*/ 0 h 693683"/>
              <a:gd name="connsiteX1" fmla="*/ 439515 w 753733"/>
              <a:gd name="connsiteY1" fmla="*/ 59573 h 693683"/>
              <a:gd name="connsiteX2" fmla="*/ 706473 w 753733"/>
              <a:gd name="connsiteY2" fmla="*/ 282680 h 693683"/>
              <a:gd name="connsiteX3" fmla="*/ 753733 w 753733"/>
              <a:gd name="connsiteY3" fmla="*/ 329969 h 693683"/>
              <a:gd name="connsiteX4" fmla="*/ 750640 w 753733"/>
              <a:gd name="connsiteY4" fmla="*/ 361630 h 693683"/>
              <a:gd name="connsiteX5" fmla="*/ 355811 w 753733"/>
              <a:gd name="connsiteY5" fmla="*/ 693683 h 693683"/>
              <a:gd name="connsiteX6" fmla="*/ 21623 w 753733"/>
              <a:gd name="connsiteY6" fmla="*/ 510332 h 693683"/>
              <a:gd name="connsiteX7" fmla="*/ 0 w 753733"/>
              <a:gd name="connsiteY7" fmla="*/ 469224 h 693683"/>
              <a:gd name="connsiteX8" fmla="*/ 353585 w 753733"/>
              <a:gd name="connsiteY8" fmla="*/ 0 h 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3733" h="693683">
                <a:moveTo>
                  <a:pt x="353585" y="0"/>
                </a:moveTo>
                <a:lnTo>
                  <a:pt x="439515" y="59573"/>
                </a:lnTo>
                <a:cubicBezTo>
                  <a:pt x="531836" y="129942"/>
                  <a:pt x="620911" y="204401"/>
                  <a:pt x="706473" y="282680"/>
                </a:cubicBezTo>
                <a:lnTo>
                  <a:pt x="753733" y="329969"/>
                </a:lnTo>
                <a:lnTo>
                  <a:pt x="750640" y="361630"/>
                </a:lnTo>
                <a:cubicBezTo>
                  <a:pt x="713061" y="551132"/>
                  <a:pt x="550569" y="693683"/>
                  <a:pt x="355811" y="693683"/>
                </a:cubicBezTo>
                <a:cubicBezTo>
                  <a:pt x="216699" y="693683"/>
                  <a:pt x="94048" y="620953"/>
                  <a:pt x="21623" y="510332"/>
                </a:cubicBezTo>
                <a:lnTo>
                  <a:pt x="0" y="469224"/>
                </a:lnTo>
                <a:lnTo>
                  <a:pt x="353585" y="0"/>
                </a:lnTo>
                <a:close/>
              </a:path>
            </a:pathLst>
          </a:custGeom>
          <a:solidFill>
            <a:srgbClr val="00B0F0">
              <a:alpha val="46000"/>
            </a:srgb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1" name="Freeform 440"/>
          <p:cNvSpPr/>
          <p:nvPr/>
        </p:nvSpPr>
        <p:spPr>
          <a:xfrm>
            <a:off x="7458923" y="3647055"/>
            <a:ext cx="1961055" cy="1553806"/>
          </a:xfrm>
          <a:custGeom>
            <a:avLst/>
            <a:gdLst>
              <a:gd name="connsiteX0" fmla="*/ 1279679 w 1961055"/>
              <a:gd name="connsiteY0" fmla="*/ 0 h 1553806"/>
              <a:gd name="connsiteX1" fmla="*/ 1478304 w 1961055"/>
              <a:gd name="connsiteY1" fmla="*/ 198744 h 1553806"/>
              <a:gd name="connsiteX2" fmla="*/ 1900465 w 1961055"/>
              <a:gd name="connsiteY2" fmla="*/ 753164 h 1553806"/>
              <a:gd name="connsiteX3" fmla="*/ 1961055 w 1961055"/>
              <a:gd name="connsiteY3" fmla="*/ 859992 h 1553806"/>
              <a:gd name="connsiteX4" fmla="*/ 599371 w 1961055"/>
              <a:gd name="connsiteY4" fmla="*/ 1553806 h 1553806"/>
              <a:gd name="connsiteX5" fmla="*/ 490859 w 1961055"/>
              <a:gd name="connsiteY5" fmla="*/ 1370640 h 1553806"/>
              <a:gd name="connsiteX6" fmla="*/ 56775 w 1961055"/>
              <a:gd name="connsiteY6" fmla="*/ 880745 h 1553806"/>
              <a:gd name="connsiteX7" fmla="*/ 0 w 1961055"/>
              <a:gd name="connsiteY7" fmla="*/ 837208 h 1553806"/>
              <a:gd name="connsiteX8" fmla="*/ 525946 w 1961055"/>
              <a:gd name="connsiteY8" fmla="*/ 139255 h 1553806"/>
              <a:gd name="connsiteX9" fmla="*/ 547569 w 1961055"/>
              <a:gd name="connsiteY9" fmla="*/ 180363 h 1553806"/>
              <a:gd name="connsiteX10" fmla="*/ 881757 w 1961055"/>
              <a:gd name="connsiteY10" fmla="*/ 363714 h 1553806"/>
              <a:gd name="connsiteX11" fmla="*/ 1276586 w 1961055"/>
              <a:gd name="connsiteY11" fmla="*/ 31661 h 1553806"/>
              <a:gd name="connsiteX12" fmla="*/ 1279679 w 1961055"/>
              <a:gd name="connsiteY12" fmla="*/ 0 h 1553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61055" h="1553806">
                <a:moveTo>
                  <a:pt x="1279679" y="0"/>
                </a:moveTo>
                <a:lnTo>
                  <a:pt x="1478304" y="198744"/>
                </a:lnTo>
                <a:cubicBezTo>
                  <a:pt x="1634848" y="370051"/>
                  <a:pt x="1776278" y="555572"/>
                  <a:pt x="1900465" y="753164"/>
                </a:cubicBezTo>
                <a:lnTo>
                  <a:pt x="1961055" y="859992"/>
                </a:lnTo>
                <a:lnTo>
                  <a:pt x="599371" y="1553806"/>
                </a:lnTo>
                <a:lnTo>
                  <a:pt x="490859" y="1370640"/>
                </a:lnTo>
                <a:cubicBezTo>
                  <a:pt x="369680" y="1186702"/>
                  <a:pt x="223291" y="1021667"/>
                  <a:pt x="56775" y="880745"/>
                </a:cubicBezTo>
                <a:lnTo>
                  <a:pt x="0" y="837208"/>
                </a:lnTo>
                <a:lnTo>
                  <a:pt x="525946" y="139255"/>
                </a:lnTo>
                <a:lnTo>
                  <a:pt x="547569" y="180363"/>
                </a:lnTo>
                <a:cubicBezTo>
                  <a:pt x="619994" y="290984"/>
                  <a:pt x="742645" y="363714"/>
                  <a:pt x="881757" y="363714"/>
                </a:cubicBezTo>
                <a:cubicBezTo>
                  <a:pt x="1076515" y="363714"/>
                  <a:pt x="1239007" y="221163"/>
                  <a:pt x="1276586" y="31661"/>
                </a:cubicBezTo>
                <a:lnTo>
                  <a:pt x="1279679" y="0"/>
                </a:lnTo>
                <a:close/>
              </a:path>
            </a:pathLst>
          </a:custGeom>
          <a:gradFill>
            <a:gsLst>
              <a:gs pos="0">
                <a:schemeClr val="accent1">
                  <a:lumMod val="20000"/>
                  <a:lumOff val="80000"/>
                </a:schemeClr>
              </a:gs>
              <a:gs pos="92000">
                <a:srgbClr val="00B0F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7" name="TextBox 446"/>
          <p:cNvSpPr txBox="1"/>
          <p:nvPr/>
        </p:nvSpPr>
        <p:spPr>
          <a:xfrm>
            <a:off x="5571604" y="5601967"/>
            <a:ext cx="1404434" cy="830997"/>
          </a:xfrm>
          <a:prstGeom prst="rect">
            <a:avLst/>
          </a:prstGeom>
          <a:noFill/>
        </p:spPr>
        <p:txBody>
          <a:bodyPr wrap="square" rtlCol="0">
            <a:spAutoFit/>
          </a:bodyPr>
          <a:lstStyle/>
          <a:p>
            <a:r>
              <a:rPr lang="en-US" sz="4800" b="1" dirty="0" smtClean="0">
                <a:latin typeface="Agency FB" panose="020B0503020202020204" pitchFamily="34" charset="0"/>
              </a:rPr>
              <a:t>MTSF</a:t>
            </a:r>
            <a:endParaRPr lang="en-GB" sz="4800" b="1" dirty="0">
              <a:latin typeface="Agency FB" panose="020B0503020202020204" pitchFamily="34" charset="0"/>
            </a:endParaRPr>
          </a:p>
        </p:txBody>
      </p:sp>
      <p:sp>
        <p:nvSpPr>
          <p:cNvPr id="448" name="TextBox 447"/>
          <p:cNvSpPr txBox="1"/>
          <p:nvPr/>
        </p:nvSpPr>
        <p:spPr>
          <a:xfrm rot="16632083">
            <a:off x="3580032" y="5761099"/>
            <a:ext cx="985077" cy="276999"/>
          </a:xfrm>
          <a:prstGeom prst="rect">
            <a:avLst/>
          </a:prstGeom>
          <a:noFill/>
        </p:spPr>
        <p:txBody>
          <a:bodyPr wrap="square" rtlCol="0">
            <a:spAutoFit/>
          </a:bodyPr>
          <a:lstStyle/>
          <a:p>
            <a:r>
              <a:rPr lang="en-US" sz="1200" b="1" dirty="0" smtClean="0">
                <a:latin typeface="Century Gothic" panose="020B0502020202020204" pitchFamily="34" charset="0"/>
              </a:rPr>
              <a:t>PRIORITY </a:t>
            </a:r>
            <a:r>
              <a:rPr lang="en-US" sz="1200" b="1" dirty="0" smtClean="0">
                <a:solidFill>
                  <a:schemeClr val="accent2"/>
                </a:solidFill>
                <a:latin typeface="Century Gothic" panose="020B0502020202020204" pitchFamily="34" charset="0"/>
              </a:rPr>
              <a:t>1</a:t>
            </a:r>
            <a:endParaRPr lang="en-GB" sz="1200" b="1" dirty="0">
              <a:solidFill>
                <a:schemeClr val="accent2"/>
              </a:solidFill>
              <a:latin typeface="Century Gothic" panose="020B0502020202020204" pitchFamily="34" charset="0"/>
            </a:endParaRPr>
          </a:p>
        </p:txBody>
      </p:sp>
      <p:sp>
        <p:nvSpPr>
          <p:cNvPr id="449" name="TextBox 448"/>
          <p:cNvSpPr txBox="1"/>
          <p:nvPr/>
        </p:nvSpPr>
        <p:spPr>
          <a:xfrm rot="4550481">
            <a:off x="7610775" y="5747466"/>
            <a:ext cx="985077" cy="276999"/>
          </a:xfrm>
          <a:prstGeom prst="rect">
            <a:avLst/>
          </a:prstGeom>
          <a:noFill/>
        </p:spPr>
        <p:txBody>
          <a:bodyPr wrap="square" rtlCol="0">
            <a:spAutoFit/>
          </a:bodyPr>
          <a:lstStyle/>
          <a:p>
            <a:r>
              <a:rPr lang="en-US" sz="1200" b="1" dirty="0" smtClean="0">
                <a:latin typeface="Century Gothic" panose="020B0502020202020204" pitchFamily="34" charset="0"/>
              </a:rPr>
              <a:t>PRIORITY</a:t>
            </a:r>
            <a:r>
              <a:rPr lang="en-US" sz="1200" b="1" dirty="0" smtClean="0">
                <a:solidFill>
                  <a:schemeClr val="accent6">
                    <a:lumMod val="75000"/>
                  </a:schemeClr>
                </a:solidFill>
                <a:latin typeface="Century Gothic" panose="020B0502020202020204" pitchFamily="34" charset="0"/>
              </a:rPr>
              <a:t>7</a:t>
            </a:r>
            <a:endParaRPr lang="en-GB" sz="1200" b="1" dirty="0">
              <a:solidFill>
                <a:schemeClr val="accent6">
                  <a:lumMod val="75000"/>
                </a:schemeClr>
              </a:solidFill>
              <a:latin typeface="Century Gothic" panose="020B0502020202020204" pitchFamily="34" charset="0"/>
            </a:endParaRPr>
          </a:p>
        </p:txBody>
      </p:sp>
      <p:sp>
        <p:nvSpPr>
          <p:cNvPr id="450" name="TextBox 449"/>
          <p:cNvSpPr txBox="1"/>
          <p:nvPr/>
        </p:nvSpPr>
        <p:spPr>
          <a:xfrm rot="1128729">
            <a:off x="6410715" y="4289079"/>
            <a:ext cx="985077" cy="276999"/>
          </a:xfrm>
          <a:prstGeom prst="rect">
            <a:avLst/>
          </a:prstGeom>
          <a:noFill/>
        </p:spPr>
        <p:txBody>
          <a:bodyPr wrap="square" rtlCol="0">
            <a:spAutoFit/>
          </a:bodyPr>
          <a:lstStyle/>
          <a:p>
            <a:r>
              <a:rPr lang="en-US" sz="1200" b="1" dirty="0" smtClean="0">
                <a:latin typeface="Century Gothic" panose="020B0502020202020204" pitchFamily="34" charset="0"/>
              </a:rPr>
              <a:t>PRIORITY </a:t>
            </a:r>
            <a:r>
              <a:rPr lang="en-US" sz="1200" b="1" dirty="0" smtClean="0">
                <a:solidFill>
                  <a:srgbClr val="002060"/>
                </a:solidFill>
                <a:latin typeface="Century Gothic" panose="020B0502020202020204" pitchFamily="34" charset="0"/>
              </a:rPr>
              <a:t>5</a:t>
            </a:r>
            <a:endParaRPr lang="en-GB" sz="1200" b="1" dirty="0">
              <a:solidFill>
                <a:srgbClr val="002060"/>
              </a:solidFill>
              <a:latin typeface="Century Gothic" panose="020B0502020202020204" pitchFamily="34" charset="0"/>
            </a:endParaRPr>
          </a:p>
        </p:txBody>
      </p:sp>
      <p:sp>
        <p:nvSpPr>
          <p:cNvPr id="451" name="TextBox 450"/>
          <p:cNvSpPr txBox="1"/>
          <p:nvPr/>
        </p:nvSpPr>
        <p:spPr>
          <a:xfrm>
            <a:off x="5530707" y="4164183"/>
            <a:ext cx="985077" cy="276999"/>
          </a:xfrm>
          <a:prstGeom prst="rect">
            <a:avLst/>
          </a:prstGeom>
          <a:noFill/>
        </p:spPr>
        <p:txBody>
          <a:bodyPr wrap="square" rtlCol="0">
            <a:spAutoFit/>
          </a:bodyPr>
          <a:lstStyle/>
          <a:p>
            <a:r>
              <a:rPr lang="en-US" sz="1200" b="1" dirty="0" smtClean="0">
                <a:latin typeface="Century Gothic" panose="020B0502020202020204" pitchFamily="34" charset="0"/>
              </a:rPr>
              <a:t>PRIORITY </a:t>
            </a:r>
            <a:r>
              <a:rPr lang="en-US" sz="1200" b="1" dirty="0" smtClean="0">
                <a:solidFill>
                  <a:srgbClr val="B889DB"/>
                </a:solidFill>
                <a:latin typeface="Century Gothic" panose="020B0502020202020204" pitchFamily="34" charset="0"/>
              </a:rPr>
              <a:t>4</a:t>
            </a:r>
            <a:endParaRPr lang="en-GB" sz="1200" b="1" dirty="0">
              <a:solidFill>
                <a:srgbClr val="B889DB"/>
              </a:solidFill>
              <a:latin typeface="Century Gothic" panose="020B0502020202020204" pitchFamily="34" charset="0"/>
            </a:endParaRPr>
          </a:p>
        </p:txBody>
      </p:sp>
      <p:sp>
        <p:nvSpPr>
          <p:cNvPr id="452" name="TextBox 451"/>
          <p:cNvSpPr txBox="1"/>
          <p:nvPr/>
        </p:nvSpPr>
        <p:spPr>
          <a:xfrm rot="19872414">
            <a:off x="4715328" y="4379002"/>
            <a:ext cx="913661" cy="253916"/>
          </a:xfrm>
          <a:prstGeom prst="rect">
            <a:avLst/>
          </a:prstGeom>
          <a:noFill/>
        </p:spPr>
        <p:txBody>
          <a:bodyPr wrap="square" rtlCol="0">
            <a:spAutoFit/>
          </a:bodyPr>
          <a:lstStyle/>
          <a:p>
            <a:r>
              <a:rPr lang="en-US" sz="1050" b="1" dirty="0" smtClean="0">
                <a:latin typeface="Century Gothic" panose="020B0502020202020204" pitchFamily="34" charset="0"/>
              </a:rPr>
              <a:t>PRIORITY </a:t>
            </a:r>
            <a:r>
              <a:rPr lang="en-US" sz="1050" b="1" dirty="0" smtClean="0">
                <a:solidFill>
                  <a:srgbClr val="CC3300"/>
                </a:solidFill>
                <a:latin typeface="Century Gothic" panose="020B0502020202020204" pitchFamily="34" charset="0"/>
              </a:rPr>
              <a:t>3 </a:t>
            </a:r>
            <a:endParaRPr lang="en-GB" sz="1050" b="1" dirty="0">
              <a:solidFill>
                <a:srgbClr val="CC3300"/>
              </a:solidFill>
              <a:latin typeface="Century Gothic" panose="020B0502020202020204" pitchFamily="34" charset="0"/>
            </a:endParaRPr>
          </a:p>
        </p:txBody>
      </p:sp>
      <p:sp>
        <p:nvSpPr>
          <p:cNvPr id="453" name="TextBox 452"/>
          <p:cNvSpPr txBox="1"/>
          <p:nvPr/>
        </p:nvSpPr>
        <p:spPr>
          <a:xfrm rot="18414345">
            <a:off x="4001478" y="4896710"/>
            <a:ext cx="985077" cy="276999"/>
          </a:xfrm>
          <a:prstGeom prst="rect">
            <a:avLst/>
          </a:prstGeom>
          <a:noFill/>
        </p:spPr>
        <p:txBody>
          <a:bodyPr wrap="square" rtlCol="0">
            <a:spAutoFit/>
          </a:bodyPr>
          <a:lstStyle/>
          <a:p>
            <a:r>
              <a:rPr lang="en-US" sz="1200" b="1" dirty="0" smtClean="0">
                <a:latin typeface="Century Gothic" panose="020B0502020202020204" pitchFamily="34" charset="0"/>
              </a:rPr>
              <a:t>PRIORITY </a:t>
            </a:r>
            <a:r>
              <a:rPr lang="en-US" sz="1200" b="1" dirty="0" smtClean="0">
                <a:solidFill>
                  <a:srgbClr val="FF3300"/>
                </a:solidFill>
                <a:latin typeface="Century Gothic" panose="020B0502020202020204" pitchFamily="34" charset="0"/>
              </a:rPr>
              <a:t>2</a:t>
            </a:r>
            <a:endParaRPr lang="en-GB" sz="1200" b="1" dirty="0">
              <a:solidFill>
                <a:srgbClr val="FF3300"/>
              </a:solidFill>
              <a:latin typeface="Century Gothic" panose="020B0502020202020204" pitchFamily="34" charset="0"/>
            </a:endParaRPr>
          </a:p>
        </p:txBody>
      </p:sp>
      <p:sp>
        <p:nvSpPr>
          <p:cNvPr id="454" name="TextBox 453"/>
          <p:cNvSpPr txBox="1"/>
          <p:nvPr/>
        </p:nvSpPr>
        <p:spPr>
          <a:xfrm rot="2899164">
            <a:off x="7154985" y="4836364"/>
            <a:ext cx="985077" cy="276999"/>
          </a:xfrm>
          <a:prstGeom prst="rect">
            <a:avLst/>
          </a:prstGeom>
          <a:noFill/>
        </p:spPr>
        <p:txBody>
          <a:bodyPr wrap="square" rtlCol="0">
            <a:spAutoFit/>
          </a:bodyPr>
          <a:lstStyle/>
          <a:p>
            <a:r>
              <a:rPr lang="en-US" sz="1200" b="1" dirty="0" smtClean="0">
                <a:latin typeface="Century Gothic" panose="020B0502020202020204" pitchFamily="34" charset="0"/>
              </a:rPr>
              <a:t>PRIORITY </a:t>
            </a:r>
            <a:r>
              <a:rPr lang="en-US" sz="1200" b="1" dirty="0" smtClean="0">
                <a:solidFill>
                  <a:srgbClr val="01DBCA"/>
                </a:solidFill>
                <a:latin typeface="Century Gothic" panose="020B0502020202020204" pitchFamily="34" charset="0"/>
              </a:rPr>
              <a:t>6</a:t>
            </a:r>
            <a:endParaRPr lang="en-GB" sz="1200" b="1" dirty="0">
              <a:solidFill>
                <a:srgbClr val="01DBCA"/>
              </a:solidFill>
              <a:latin typeface="Century Gothic" panose="020B0502020202020204" pitchFamily="34" charset="0"/>
            </a:endParaRPr>
          </a:p>
        </p:txBody>
      </p:sp>
      <p:sp>
        <p:nvSpPr>
          <p:cNvPr id="455" name="TextBox 454"/>
          <p:cNvSpPr txBox="1"/>
          <p:nvPr/>
        </p:nvSpPr>
        <p:spPr>
          <a:xfrm>
            <a:off x="2262979" y="5815074"/>
            <a:ext cx="500131" cy="461665"/>
          </a:xfrm>
          <a:prstGeom prst="rect">
            <a:avLst/>
          </a:prstGeom>
          <a:noFill/>
        </p:spPr>
        <p:txBody>
          <a:bodyPr wrap="square" rtlCol="0">
            <a:spAutoFit/>
          </a:bodyPr>
          <a:lstStyle/>
          <a:p>
            <a:r>
              <a:rPr lang="en-US" sz="2400" b="1" dirty="0" smtClean="0">
                <a:solidFill>
                  <a:schemeClr val="bg1"/>
                </a:solidFill>
                <a:latin typeface="Agency FB" panose="020B0503020202020204" pitchFamily="34" charset="0"/>
              </a:rPr>
              <a:t>01</a:t>
            </a:r>
            <a:endParaRPr lang="en-GB" sz="2400" b="1" dirty="0">
              <a:solidFill>
                <a:schemeClr val="bg1"/>
              </a:solidFill>
              <a:latin typeface="Agency FB" panose="020B0503020202020204" pitchFamily="34" charset="0"/>
            </a:endParaRPr>
          </a:p>
        </p:txBody>
      </p:sp>
      <p:sp>
        <p:nvSpPr>
          <p:cNvPr id="456" name="TextBox 455"/>
          <p:cNvSpPr txBox="1"/>
          <p:nvPr/>
        </p:nvSpPr>
        <p:spPr>
          <a:xfrm>
            <a:off x="2796887" y="4302682"/>
            <a:ext cx="500131" cy="461665"/>
          </a:xfrm>
          <a:prstGeom prst="rect">
            <a:avLst/>
          </a:prstGeom>
          <a:noFill/>
        </p:spPr>
        <p:txBody>
          <a:bodyPr wrap="square" rtlCol="0">
            <a:spAutoFit/>
          </a:bodyPr>
          <a:lstStyle/>
          <a:p>
            <a:r>
              <a:rPr lang="en-US" sz="2400" b="1" dirty="0" smtClean="0">
                <a:solidFill>
                  <a:schemeClr val="bg1"/>
                </a:solidFill>
                <a:latin typeface="Agency FB" panose="020B0503020202020204" pitchFamily="34" charset="0"/>
              </a:rPr>
              <a:t>02</a:t>
            </a:r>
            <a:endParaRPr lang="en-GB" sz="2400" b="1" dirty="0">
              <a:solidFill>
                <a:schemeClr val="bg1"/>
              </a:solidFill>
              <a:latin typeface="Agency FB" panose="020B0503020202020204" pitchFamily="34" charset="0"/>
            </a:endParaRPr>
          </a:p>
        </p:txBody>
      </p:sp>
      <p:sp>
        <p:nvSpPr>
          <p:cNvPr id="457" name="TextBox 456"/>
          <p:cNvSpPr txBox="1"/>
          <p:nvPr/>
        </p:nvSpPr>
        <p:spPr>
          <a:xfrm>
            <a:off x="3955375" y="3144231"/>
            <a:ext cx="500131" cy="461665"/>
          </a:xfrm>
          <a:prstGeom prst="rect">
            <a:avLst/>
          </a:prstGeom>
          <a:noFill/>
        </p:spPr>
        <p:txBody>
          <a:bodyPr wrap="square" rtlCol="0">
            <a:spAutoFit/>
          </a:bodyPr>
          <a:lstStyle/>
          <a:p>
            <a:r>
              <a:rPr lang="en-US" sz="2400" b="1" dirty="0" smtClean="0">
                <a:solidFill>
                  <a:schemeClr val="bg1"/>
                </a:solidFill>
                <a:latin typeface="Agency FB" panose="020B0503020202020204" pitchFamily="34" charset="0"/>
              </a:rPr>
              <a:t>03</a:t>
            </a:r>
            <a:endParaRPr lang="en-GB" sz="2400" b="1" dirty="0">
              <a:solidFill>
                <a:schemeClr val="bg1"/>
              </a:solidFill>
              <a:latin typeface="Agency FB" panose="020B0503020202020204" pitchFamily="34" charset="0"/>
            </a:endParaRPr>
          </a:p>
        </p:txBody>
      </p:sp>
      <p:sp>
        <p:nvSpPr>
          <p:cNvPr id="458" name="TextBox 457"/>
          <p:cNvSpPr txBox="1"/>
          <p:nvPr/>
        </p:nvSpPr>
        <p:spPr>
          <a:xfrm>
            <a:off x="5288353" y="2586077"/>
            <a:ext cx="500131" cy="461665"/>
          </a:xfrm>
          <a:prstGeom prst="rect">
            <a:avLst/>
          </a:prstGeom>
          <a:noFill/>
        </p:spPr>
        <p:txBody>
          <a:bodyPr wrap="square" rtlCol="0">
            <a:spAutoFit/>
          </a:bodyPr>
          <a:lstStyle/>
          <a:p>
            <a:r>
              <a:rPr lang="en-US" sz="2400" b="1" dirty="0" smtClean="0">
                <a:solidFill>
                  <a:schemeClr val="bg1"/>
                </a:solidFill>
                <a:latin typeface="Agency FB" panose="020B0503020202020204" pitchFamily="34" charset="0"/>
              </a:rPr>
              <a:t>04</a:t>
            </a:r>
            <a:endParaRPr lang="en-GB" sz="2400" b="1" dirty="0">
              <a:solidFill>
                <a:schemeClr val="bg1"/>
              </a:solidFill>
              <a:latin typeface="Agency FB" panose="020B0503020202020204" pitchFamily="34" charset="0"/>
            </a:endParaRPr>
          </a:p>
        </p:txBody>
      </p:sp>
      <p:sp>
        <p:nvSpPr>
          <p:cNvPr id="459" name="TextBox 458"/>
          <p:cNvSpPr txBox="1"/>
          <p:nvPr/>
        </p:nvSpPr>
        <p:spPr>
          <a:xfrm>
            <a:off x="6875523" y="2744932"/>
            <a:ext cx="500131" cy="461665"/>
          </a:xfrm>
          <a:prstGeom prst="rect">
            <a:avLst/>
          </a:prstGeom>
          <a:noFill/>
        </p:spPr>
        <p:txBody>
          <a:bodyPr wrap="square" rtlCol="0">
            <a:spAutoFit/>
          </a:bodyPr>
          <a:lstStyle/>
          <a:p>
            <a:r>
              <a:rPr lang="en-US" sz="2400" b="1" dirty="0" smtClean="0">
                <a:solidFill>
                  <a:schemeClr val="bg1"/>
                </a:solidFill>
                <a:latin typeface="Agency FB" panose="020B0503020202020204" pitchFamily="34" charset="0"/>
              </a:rPr>
              <a:t>05</a:t>
            </a:r>
            <a:endParaRPr lang="en-GB" sz="2400" b="1" dirty="0">
              <a:solidFill>
                <a:schemeClr val="bg1"/>
              </a:solidFill>
              <a:latin typeface="Agency FB" panose="020B0503020202020204" pitchFamily="34" charset="0"/>
            </a:endParaRPr>
          </a:p>
        </p:txBody>
      </p:sp>
      <p:sp>
        <p:nvSpPr>
          <p:cNvPr id="460" name="TextBox 459"/>
          <p:cNvSpPr txBox="1"/>
          <p:nvPr/>
        </p:nvSpPr>
        <p:spPr>
          <a:xfrm>
            <a:off x="8118670" y="3427636"/>
            <a:ext cx="500131" cy="461665"/>
          </a:xfrm>
          <a:prstGeom prst="rect">
            <a:avLst/>
          </a:prstGeom>
          <a:noFill/>
        </p:spPr>
        <p:txBody>
          <a:bodyPr wrap="square" rtlCol="0">
            <a:spAutoFit/>
          </a:bodyPr>
          <a:lstStyle/>
          <a:p>
            <a:r>
              <a:rPr lang="en-US" sz="2400" b="1" dirty="0" smtClean="0">
                <a:solidFill>
                  <a:schemeClr val="bg1"/>
                </a:solidFill>
                <a:latin typeface="Agency FB" panose="020B0503020202020204" pitchFamily="34" charset="0"/>
              </a:rPr>
              <a:t>06</a:t>
            </a:r>
            <a:endParaRPr lang="en-GB" sz="2400" b="1" dirty="0">
              <a:solidFill>
                <a:schemeClr val="bg1"/>
              </a:solidFill>
              <a:latin typeface="Agency FB" panose="020B0503020202020204" pitchFamily="34" charset="0"/>
            </a:endParaRPr>
          </a:p>
        </p:txBody>
      </p:sp>
      <p:sp>
        <p:nvSpPr>
          <p:cNvPr id="461" name="TextBox 460"/>
          <p:cNvSpPr txBox="1"/>
          <p:nvPr/>
        </p:nvSpPr>
        <p:spPr>
          <a:xfrm>
            <a:off x="9169912" y="4686066"/>
            <a:ext cx="500131" cy="461665"/>
          </a:xfrm>
          <a:prstGeom prst="rect">
            <a:avLst/>
          </a:prstGeom>
          <a:noFill/>
        </p:spPr>
        <p:txBody>
          <a:bodyPr wrap="square" rtlCol="0">
            <a:spAutoFit/>
          </a:bodyPr>
          <a:lstStyle/>
          <a:p>
            <a:r>
              <a:rPr lang="en-US" sz="2400" b="1" dirty="0" smtClean="0">
                <a:solidFill>
                  <a:schemeClr val="bg1"/>
                </a:solidFill>
                <a:latin typeface="Agency FB" panose="020B0503020202020204" pitchFamily="34" charset="0"/>
              </a:rPr>
              <a:t>07</a:t>
            </a:r>
            <a:endParaRPr lang="en-GB" sz="2400" b="1" dirty="0">
              <a:solidFill>
                <a:schemeClr val="bg1"/>
              </a:solidFill>
              <a:latin typeface="Agency FB" panose="020B0503020202020204" pitchFamily="34" charset="0"/>
            </a:endParaRPr>
          </a:p>
        </p:txBody>
      </p:sp>
      <p:sp>
        <p:nvSpPr>
          <p:cNvPr id="462" name="Freeform 18">
            <a:extLst>
              <a:ext uri="{FF2B5EF4-FFF2-40B4-BE49-F238E27FC236}">
                <a16:creationId xmlns:a16="http://schemas.microsoft.com/office/drawing/2014/main" xmlns="" id="{DB70958A-5619-4FDB-A3DE-3BC9BD19D0B2}"/>
              </a:ext>
            </a:extLst>
          </p:cNvPr>
          <p:cNvSpPr>
            <a:spLocks noEditPoints="1"/>
          </p:cNvSpPr>
          <p:nvPr/>
        </p:nvSpPr>
        <p:spPr bwMode="auto">
          <a:xfrm>
            <a:off x="2898896" y="5348794"/>
            <a:ext cx="648773" cy="612571"/>
          </a:xfrm>
          <a:custGeom>
            <a:avLst/>
            <a:gdLst>
              <a:gd name="T0" fmla="*/ 1549 w 1587"/>
              <a:gd name="T1" fmla="*/ 291 h 1588"/>
              <a:gd name="T2" fmla="*/ 1417 w 1587"/>
              <a:gd name="T3" fmla="*/ 172 h 1588"/>
              <a:gd name="T4" fmla="*/ 1354 w 1587"/>
              <a:gd name="T5" fmla="*/ 146 h 1588"/>
              <a:gd name="T6" fmla="*/ 1300 w 1587"/>
              <a:gd name="T7" fmla="*/ 38 h 1588"/>
              <a:gd name="T8" fmla="*/ 1231 w 1587"/>
              <a:gd name="T9" fmla="*/ 15 h 1588"/>
              <a:gd name="T10" fmla="*/ 1053 w 1587"/>
              <a:gd name="T11" fmla="*/ 216 h 1588"/>
              <a:gd name="T12" fmla="*/ 1073 w 1587"/>
              <a:gd name="T13" fmla="*/ 392 h 1588"/>
              <a:gd name="T14" fmla="*/ 279 w 1587"/>
              <a:gd name="T15" fmla="*/ 378 h 1588"/>
              <a:gd name="T16" fmla="*/ 306 w 1587"/>
              <a:gd name="T17" fmla="*/ 416 h 1588"/>
              <a:gd name="T18" fmla="*/ 1039 w 1587"/>
              <a:gd name="T19" fmla="*/ 425 h 1588"/>
              <a:gd name="T20" fmla="*/ 666 w 1587"/>
              <a:gd name="T21" fmla="*/ 432 h 1588"/>
              <a:gd name="T22" fmla="*/ 666 w 1587"/>
              <a:gd name="T23" fmla="*/ 1409 h 1588"/>
              <a:gd name="T24" fmla="*/ 1069 w 1587"/>
              <a:gd name="T25" fmla="*/ 645 h 1588"/>
              <a:gd name="T26" fmla="*/ 1287 w 1587"/>
              <a:gd name="T27" fmla="*/ 921 h 1588"/>
              <a:gd name="T28" fmla="*/ 46 w 1587"/>
              <a:gd name="T29" fmla="*/ 921 h 1588"/>
              <a:gd name="T30" fmla="*/ 202 w 1587"/>
              <a:gd name="T31" fmla="*/ 474 h 1588"/>
              <a:gd name="T32" fmla="*/ 0 w 1587"/>
              <a:gd name="T33" fmla="*/ 921 h 1588"/>
              <a:gd name="T34" fmla="*/ 666 w 1587"/>
              <a:gd name="T35" fmla="*/ 1588 h 1588"/>
              <a:gd name="T36" fmla="*/ 1333 w 1587"/>
              <a:gd name="T37" fmla="*/ 921 h 1588"/>
              <a:gd name="T38" fmla="*/ 1203 w 1587"/>
              <a:gd name="T39" fmla="*/ 511 h 1588"/>
              <a:gd name="T40" fmla="*/ 1377 w 1587"/>
              <a:gd name="T41" fmla="*/ 538 h 1588"/>
              <a:gd name="T42" fmla="*/ 1441 w 1587"/>
              <a:gd name="T43" fmla="*/ 491 h 1588"/>
              <a:gd name="T44" fmla="*/ 1408 w 1587"/>
              <a:gd name="T45" fmla="*/ 458 h 1588"/>
              <a:gd name="T46" fmla="*/ 1244 w 1587"/>
              <a:gd name="T47" fmla="*/ 470 h 1588"/>
              <a:gd name="T48" fmla="*/ 1530 w 1587"/>
              <a:gd name="T49" fmla="*/ 336 h 1588"/>
              <a:gd name="T50" fmla="*/ 1510 w 1587"/>
              <a:gd name="T51" fmla="*/ 389 h 1588"/>
              <a:gd name="T52" fmla="*/ 1572 w 1587"/>
              <a:gd name="T53" fmla="*/ 360 h 1588"/>
              <a:gd name="T54" fmla="*/ 1255 w 1587"/>
              <a:gd name="T55" fmla="*/ 57 h 1588"/>
              <a:gd name="T56" fmla="*/ 1121 w 1587"/>
              <a:gd name="T57" fmla="*/ 343 h 1588"/>
              <a:gd name="T58" fmla="*/ 1255 w 1587"/>
              <a:gd name="T59" fmla="*/ 57 h 1588"/>
              <a:gd name="T60" fmla="*/ 666 w 1587"/>
              <a:gd name="T61" fmla="*/ 1363 h 1588"/>
              <a:gd name="T62" fmla="*/ 666 w 1587"/>
              <a:gd name="T63" fmla="*/ 479 h 1588"/>
              <a:gd name="T64" fmla="*/ 815 w 1587"/>
              <a:gd name="T65" fmla="*/ 650 h 1588"/>
              <a:gd name="T66" fmla="*/ 358 w 1587"/>
              <a:gd name="T67" fmla="*/ 921 h 1588"/>
              <a:gd name="T68" fmla="*/ 975 w 1587"/>
              <a:gd name="T69" fmla="*/ 921 h 1588"/>
              <a:gd name="T70" fmla="*/ 1036 w 1587"/>
              <a:gd name="T71" fmla="*/ 678 h 1588"/>
              <a:gd name="T72" fmla="*/ 623 w 1587"/>
              <a:gd name="T73" fmla="*/ 967 h 1588"/>
              <a:gd name="T74" fmla="*/ 686 w 1587"/>
              <a:gd name="T75" fmla="*/ 993 h 1588"/>
              <a:gd name="T76" fmla="*/ 781 w 1587"/>
              <a:gd name="T77" fmla="*/ 934 h 1588"/>
              <a:gd name="T78" fmla="*/ 551 w 1587"/>
              <a:gd name="T79" fmla="*/ 921 h 1588"/>
              <a:gd name="T80" fmla="*/ 623 w 1587"/>
              <a:gd name="T81" fmla="*/ 843 h 1588"/>
              <a:gd name="T82" fmla="*/ 505 w 1587"/>
              <a:gd name="T83" fmla="*/ 921 h 1588"/>
              <a:gd name="T84" fmla="*/ 828 w 1587"/>
              <a:gd name="T85" fmla="*/ 921 h 1588"/>
              <a:gd name="T86" fmla="*/ 905 w 1587"/>
              <a:gd name="T87" fmla="*/ 810 h 1588"/>
              <a:gd name="T88" fmla="*/ 666 w 1587"/>
              <a:gd name="T89" fmla="*/ 1183 h 1588"/>
              <a:gd name="T90" fmla="*/ 666 w 1587"/>
              <a:gd name="T91" fmla="*/ 658 h 1588"/>
              <a:gd name="T92" fmla="*/ 703 w 1587"/>
              <a:gd name="T93" fmla="*/ 763 h 1588"/>
              <a:gd name="T94" fmla="*/ 505 w 1587"/>
              <a:gd name="T95" fmla="*/ 921 h 1588"/>
              <a:gd name="T96" fmla="*/ 686 w 1587"/>
              <a:gd name="T97" fmla="*/ 947 h 1588"/>
              <a:gd name="T98" fmla="*/ 656 w 1587"/>
              <a:gd name="T99" fmla="*/ 934 h 1588"/>
              <a:gd name="T100" fmla="*/ 1325 w 1587"/>
              <a:gd name="T101" fmla="*/ 205 h 1588"/>
              <a:gd name="T102" fmla="*/ 1354 w 1587"/>
              <a:gd name="T103" fmla="*/ 192 h 1588"/>
              <a:gd name="T104" fmla="*/ 1384 w 1587"/>
              <a:gd name="T105" fmla="*/ 264 h 1588"/>
              <a:gd name="T106" fmla="*/ 715 w 1587"/>
              <a:gd name="T107" fmla="*/ 934 h 1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87" h="1588">
                <a:moveTo>
                  <a:pt x="1582" y="318"/>
                </a:moveTo>
                <a:cubicBezTo>
                  <a:pt x="1577" y="304"/>
                  <a:pt x="1564" y="293"/>
                  <a:pt x="1549" y="291"/>
                </a:cubicBezTo>
                <a:cubicBezTo>
                  <a:pt x="1432" y="276"/>
                  <a:pt x="1432" y="276"/>
                  <a:pt x="1432" y="276"/>
                </a:cubicBezTo>
                <a:cubicBezTo>
                  <a:pt x="1450" y="243"/>
                  <a:pt x="1445" y="200"/>
                  <a:pt x="1417" y="172"/>
                </a:cubicBezTo>
                <a:cubicBezTo>
                  <a:pt x="1400" y="155"/>
                  <a:pt x="1378" y="146"/>
                  <a:pt x="1354" y="146"/>
                </a:cubicBezTo>
                <a:cubicBezTo>
                  <a:pt x="1354" y="146"/>
                  <a:pt x="1354" y="146"/>
                  <a:pt x="1354" y="146"/>
                </a:cubicBezTo>
                <a:cubicBezTo>
                  <a:pt x="1340" y="146"/>
                  <a:pt x="1327" y="149"/>
                  <a:pt x="1315" y="155"/>
                </a:cubicBezTo>
                <a:cubicBezTo>
                  <a:pt x="1300" y="38"/>
                  <a:pt x="1300" y="38"/>
                  <a:pt x="1300" y="38"/>
                </a:cubicBezTo>
                <a:cubicBezTo>
                  <a:pt x="1298" y="23"/>
                  <a:pt x="1287" y="10"/>
                  <a:pt x="1273" y="5"/>
                </a:cubicBezTo>
                <a:cubicBezTo>
                  <a:pt x="1258" y="0"/>
                  <a:pt x="1242" y="4"/>
                  <a:pt x="1231" y="15"/>
                </a:cubicBezTo>
                <a:cubicBezTo>
                  <a:pt x="1065" y="181"/>
                  <a:pt x="1065" y="181"/>
                  <a:pt x="1065" y="181"/>
                </a:cubicBezTo>
                <a:cubicBezTo>
                  <a:pt x="1056" y="191"/>
                  <a:pt x="1051" y="204"/>
                  <a:pt x="1053" y="216"/>
                </a:cubicBezTo>
                <a:cubicBezTo>
                  <a:pt x="1080" y="384"/>
                  <a:pt x="1080" y="384"/>
                  <a:pt x="1080" y="384"/>
                </a:cubicBezTo>
                <a:cubicBezTo>
                  <a:pt x="1073" y="392"/>
                  <a:pt x="1073" y="392"/>
                  <a:pt x="1073" y="392"/>
                </a:cubicBezTo>
                <a:cubicBezTo>
                  <a:pt x="957" y="302"/>
                  <a:pt x="815" y="254"/>
                  <a:pt x="666" y="254"/>
                </a:cubicBezTo>
                <a:cubicBezTo>
                  <a:pt x="527" y="254"/>
                  <a:pt x="393" y="297"/>
                  <a:pt x="279" y="378"/>
                </a:cubicBezTo>
                <a:cubicBezTo>
                  <a:pt x="269" y="385"/>
                  <a:pt x="266" y="400"/>
                  <a:pt x="274" y="410"/>
                </a:cubicBezTo>
                <a:cubicBezTo>
                  <a:pt x="281" y="421"/>
                  <a:pt x="296" y="423"/>
                  <a:pt x="306" y="416"/>
                </a:cubicBezTo>
                <a:cubicBezTo>
                  <a:pt x="412" y="340"/>
                  <a:pt x="536" y="300"/>
                  <a:pt x="666" y="300"/>
                </a:cubicBezTo>
                <a:cubicBezTo>
                  <a:pt x="806" y="300"/>
                  <a:pt x="935" y="347"/>
                  <a:pt x="1039" y="425"/>
                </a:cubicBezTo>
                <a:cubicBezTo>
                  <a:pt x="945" y="520"/>
                  <a:pt x="945" y="520"/>
                  <a:pt x="945" y="520"/>
                </a:cubicBezTo>
                <a:cubicBezTo>
                  <a:pt x="866" y="465"/>
                  <a:pt x="770" y="432"/>
                  <a:pt x="666" y="432"/>
                </a:cubicBezTo>
                <a:cubicBezTo>
                  <a:pt x="397" y="432"/>
                  <a:pt x="178" y="651"/>
                  <a:pt x="178" y="921"/>
                </a:cubicBezTo>
                <a:cubicBezTo>
                  <a:pt x="178" y="1190"/>
                  <a:pt x="397" y="1409"/>
                  <a:pt x="666" y="1409"/>
                </a:cubicBezTo>
                <a:cubicBezTo>
                  <a:pt x="936" y="1409"/>
                  <a:pt x="1155" y="1190"/>
                  <a:pt x="1155" y="921"/>
                </a:cubicBezTo>
                <a:cubicBezTo>
                  <a:pt x="1155" y="818"/>
                  <a:pt x="1123" y="724"/>
                  <a:pt x="1069" y="645"/>
                </a:cubicBezTo>
                <a:cubicBezTo>
                  <a:pt x="1164" y="550"/>
                  <a:pt x="1164" y="550"/>
                  <a:pt x="1164" y="550"/>
                </a:cubicBezTo>
                <a:cubicBezTo>
                  <a:pt x="1241" y="654"/>
                  <a:pt x="1287" y="782"/>
                  <a:pt x="1287" y="921"/>
                </a:cubicBezTo>
                <a:cubicBezTo>
                  <a:pt x="1287" y="1263"/>
                  <a:pt x="1009" y="1541"/>
                  <a:pt x="666" y="1541"/>
                </a:cubicBezTo>
                <a:cubicBezTo>
                  <a:pt x="324" y="1541"/>
                  <a:pt x="46" y="1263"/>
                  <a:pt x="46" y="921"/>
                </a:cubicBezTo>
                <a:cubicBezTo>
                  <a:pt x="46" y="768"/>
                  <a:pt x="102" y="621"/>
                  <a:pt x="204" y="507"/>
                </a:cubicBezTo>
                <a:cubicBezTo>
                  <a:pt x="213" y="497"/>
                  <a:pt x="212" y="483"/>
                  <a:pt x="202" y="474"/>
                </a:cubicBezTo>
                <a:cubicBezTo>
                  <a:pt x="193" y="466"/>
                  <a:pt x="178" y="466"/>
                  <a:pt x="170" y="476"/>
                </a:cubicBezTo>
                <a:cubicBezTo>
                  <a:pt x="60" y="598"/>
                  <a:pt x="0" y="756"/>
                  <a:pt x="0" y="921"/>
                </a:cubicBezTo>
                <a:cubicBezTo>
                  <a:pt x="0" y="1099"/>
                  <a:pt x="69" y="1266"/>
                  <a:pt x="195" y="1392"/>
                </a:cubicBezTo>
                <a:cubicBezTo>
                  <a:pt x="321" y="1518"/>
                  <a:pt x="488" y="1588"/>
                  <a:pt x="666" y="1588"/>
                </a:cubicBezTo>
                <a:cubicBezTo>
                  <a:pt x="845" y="1588"/>
                  <a:pt x="1012" y="1518"/>
                  <a:pt x="1138" y="1392"/>
                </a:cubicBezTo>
                <a:cubicBezTo>
                  <a:pt x="1264" y="1266"/>
                  <a:pt x="1333" y="1099"/>
                  <a:pt x="1333" y="921"/>
                </a:cubicBezTo>
                <a:cubicBezTo>
                  <a:pt x="1333" y="773"/>
                  <a:pt x="1285" y="632"/>
                  <a:pt x="1197" y="517"/>
                </a:cubicBezTo>
                <a:cubicBezTo>
                  <a:pt x="1203" y="511"/>
                  <a:pt x="1203" y="511"/>
                  <a:pt x="1203" y="511"/>
                </a:cubicBezTo>
                <a:cubicBezTo>
                  <a:pt x="1370" y="538"/>
                  <a:pt x="1370" y="538"/>
                  <a:pt x="1370" y="538"/>
                </a:cubicBezTo>
                <a:cubicBezTo>
                  <a:pt x="1373" y="538"/>
                  <a:pt x="1375" y="538"/>
                  <a:pt x="1377" y="538"/>
                </a:cubicBezTo>
                <a:cubicBezTo>
                  <a:pt x="1387" y="538"/>
                  <a:pt x="1398" y="534"/>
                  <a:pt x="1405" y="526"/>
                </a:cubicBezTo>
                <a:cubicBezTo>
                  <a:pt x="1441" y="491"/>
                  <a:pt x="1441" y="491"/>
                  <a:pt x="1441" y="491"/>
                </a:cubicBezTo>
                <a:cubicBezTo>
                  <a:pt x="1450" y="482"/>
                  <a:pt x="1450" y="467"/>
                  <a:pt x="1441" y="458"/>
                </a:cubicBezTo>
                <a:cubicBezTo>
                  <a:pt x="1432" y="449"/>
                  <a:pt x="1417" y="449"/>
                  <a:pt x="1408" y="458"/>
                </a:cubicBezTo>
                <a:cubicBezTo>
                  <a:pt x="1375" y="491"/>
                  <a:pt x="1375" y="491"/>
                  <a:pt x="1375" y="491"/>
                </a:cubicBezTo>
                <a:cubicBezTo>
                  <a:pt x="1244" y="470"/>
                  <a:pt x="1244" y="470"/>
                  <a:pt x="1244" y="470"/>
                </a:cubicBezTo>
                <a:cubicBezTo>
                  <a:pt x="1396" y="318"/>
                  <a:pt x="1396" y="318"/>
                  <a:pt x="1396" y="318"/>
                </a:cubicBezTo>
                <a:cubicBezTo>
                  <a:pt x="1530" y="336"/>
                  <a:pt x="1530" y="336"/>
                  <a:pt x="1530" y="336"/>
                </a:cubicBezTo>
                <a:cubicBezTo>
                  <a:pt x="1510" y="356"/>
                  <a:pt x="1510" y="356"/>
                  <a:pt x="1510" y="356"/>
                </a:cubicBezTo>
                <a:cubicBezTo>
                  <a:pt x="1501" y="365"/>
                  <a:pt x="1501" y="380"/>
                  <a:pt x="1510" y="389"/>
                </a:cubicBezTo>
                <a:cubicBezTo>
                  <a:pt x="1519" y="398"/>
                  <a:pt x="1534" y="398"/>
                  <a:pt x="1543" y="389"/>
                </a:cubicBezTo>
                <a:cubicBezTo>
                  <a:pt x="1572" y="360"/>
                  <a:pt x="1572" y="360"/>
                  <a:pt x="1572" y="360"/>
                </a:cubicBezTo>
                <a:cubicBezTo>
                  <a:pt x="1583" y="349"/>
                  <a:pt x="1587" y="333"/>
                  <a:pt x="1582" y="318"/>
                </a:cubicBezTo>
                <a:close/>
                <a:moveTo>
                  <a:pt x="1255" y="57"/>
                </a:moveTo>
                <a:cubicBezTo>
                  <a:pt x="1273" y="191"/>
                  <a:pt x="1273" y="191"/>
                  <a:pt x="1273" y="191"/>
                </a:cubicBezTo>
                <a:cubicBezTo>
                  <a:pt x="1121" y="343"/>
                  <a:pt x="1121" y="343"/>
                  <a:pt x="1121" y="343"/>
                </a:cubicBezTo>
                <a:cubicBezTo>
                  <a:pt x="1100" y="212"/>
                  <a:pt x="1100" y="212"/>
                  <a:pt x="1100" y="212"/>
                </a:cubicBezTo>
                <a:lnTo>
                  <a:pt x="1255" y="57"/>
                </a:lnTo>
                <a:close/>
                <a:moveTo>
                  <a:pt x="1108" y="921"/>
                </a:moveTo>
                <a:cubicBezTo>
                  <a:pt x="1108" y="1164"/>
                  <a:pt x="910" y="1363"/>
                  <a:pt x="666" y="1363"/>
                </a:cubicBezTo>
                <a:cubicBezTo>
                  <a:pt x="423" y="1363"/>
                  <a:pt x="225" y="1164"/>
                  <a:pt x="225" y="921"/>
                </a:cubicBezTo>
                <a:cubicBezTo>
                  <a:pt x="225" y="677"/>
                  <a:pt x="423" y="479"/>
                  <a:pt x="666" y="479"/>
                </a:cubicBezTo>
                <a:cubicBezTo>
                  <a:pt x="757" y="479"/>
                  <a:pt x="841" y="506"/>
                  <a:pt x="912" y="553"/>
                </a:cubicBezTo>
                <a:cubicBezTo>
                  <a:pt x="815" y="650"/>
                  <a:pt x="815" y="650"/>
                  <a:pt x="815" y="650"/>
                </a:cubicBezTo>
                <a:cubicBezTo>
                  <a:pt x="771" y="626"/>
                  <a:pt x="720" y="612"/>
                  <a:pt x="666" y="612"/>
                </a:cubicBezTo>
                <a:cubicBezTo>
                  <a:pt x="496" y="612"/>
                  <a:pt x="358" y="750"/>
                  <a:pt x="358" y="921"/>
                </a:cubicBezTo>
                <a:cubicBezTo>
                  <a:pt x="358" y="1091"/>
                  <a:pt x="496" y="1230"/>
                  <a:pt x="666" y="1230"/>
                </a:cubicBezTo>
                <a:cubicBezTo>
                  <a:pt x="837" y="1230"/>
                  <a:pt x="975" y="1091"/>
                  <a:pt x="975" y="921"/>
                </a:cubicBezTo>
                <a:cubicBezTo>
                  <a:pt x="975" y="868"/>
                  <a:pt x="962" y="819"/>
                  <a:pt x="939" y="776"/>
                </a:cubicBezTo>
                <a:cubicBezTo>
                  <a:pt x="1036" y="678"/>
                  <a:pt x="1036" y="678"/>
                  <a:pt x="1036" y="678"/>
                </a:cubicBezTo>
                <a:cubicBezTo>
                  <a:pt x="1082" y="748"/>
                  <a:pt x="1108" y="831"/>
                  <a:pt x="1108" y="921"/>
                </a:cubicBezTo>
                <a:close/>
                <a:moveTo>
                  <a:pt x="623" y="967"/>
                </a:moveTo>
                <a:cubicBezTo>
                  <a:pt x="640" y="984"/>
                  <a:pt x="662" y="993"/>
                  <a:pt x="686" y="993"/>
                </a:cubicBezTo>
                <a:cubicBezTo>
                  <a:pt x="686" y="993"/>
                  <a:pt x="686" y="993"/>
                  <a:pt x="686" y="993"/>
                </a:cubicBezTo>
                <a:cubicBezTo>
                  <a:pt x="709" y="993"/>
                  <a:pt x="732" y="984"/>
                  <a:pt x="748" y="967"/>
                </a:cubicBezTo>
                <a:cubicBezTo>
                  <a:pt x="781" y="934"/>
                  <a:pt x="781" y="934"/>
                  <a:pt x="781" y="934"/>
                </a:cubicBezTo>
                <a:cubicBezTo>
                  <a:pt x="774" y="991"/>
                  <a:pt x="726" y="1036"/>
                  <a:pt x="666" y="1036"/>
                </a:cubicBezTo>
                <a:cubicBezTo>
                  <a:pt x="603" y="1036"/>
                  <a:pt x="551" y="984"/>
                  <a:pt x="551" y="921"/>
                </a:cubicBezTo>
                <a:cubicBezTo>
                  <a:pt x="551" y="859"/>
                  <a:pt x="599" y="809"/>
                  <a:pt x="660" y="805"/>
                </a:cubicBezTo>
                <a:cubicBezTo>
                  <a:pt x="623" y="843"/>
                  <a:pt x="623" y="843"/>
                  <a:pt x="623" y="843"/>
                </a:cubicBezTo>
                <a:cubicBezTo>
                  <a:pt x="589" y="877"/>
                  <a:pt x="589" y="933"/>
                  <a:pt x="623" y="967"/>
                </a:cubicBezTo>
                <a:close/>
                <a:moveTo>
                  <a:pt x="505" y="921"/>
                </a:moveTo>
                <a:cubicBezTo>
                  <a:pt x="505" y="1010"/>
                  <a:pt x="577" y="1083"/>
                  <a:pt x="666" y="1083"/>
                </a:cubicBezTo>
                <a:cubicBezTo>
                  <a:pt x="756" y="1083"/>
                  <a:pt x="828" y="1010"/>
                  <a:pt x="828" y="921"/>
                </a:cubicBezTo>
                <a:cubicBezTo>
                  <a:pt x="828" y="910"/>
                  <a:pt x="827" y="900"/>
                  <a:pt x="825" y="890"/>
                </a:cubicBezTo>
                <a:cubicBezTo>
                  <a:pt x="905" y="810"/>
                  <a:pt x="905" y="810"/>
                  <a:pt x="905" y="810"/>
                </a:cubicBezTo>
                <a:cubicBezTo>
                  <a:pt x="920" y="844"/>
                  <a:pt x="929" y="881"/>
                  <a:pt x="929" y="921"/>
                </a:cubicBezTo>
                <a:cubicBezTo>
                  <a:pt x="929" y="1065"/>
                  <a:pt x="811" y="1183"/>
                  <a:pt x="666" y="1183"/>
                </a:cubicBezTo>
                <a:cubicBezTo>
                  <a:pt x="522" y="1183"/>
                  <a:pt x="404" y="1065"/>
                  <a:pt x="404" y="921"/>
                </a:cubicBezTo>
                <a:cubicBezTo>
                  <a:pt x="404" y="776"/>
                  <a:pt x="522" y="658"/>
                  <a:pt x="666" y="658"/>
                </a:cubicBezTo>
                <a:cubicBezTo>
                  <a:pt x="707" y="658"/>
                  <a:pt x="746" y="668"/>
                  <a:pt x="781" y="684"/>
                </a:cubicBezTo>
                <a:cubicBezTo>
                  <a:pt x="703" y="763"/>
                  <a:pt x="703" y="763"/>
                  <a:pt x="703" y="763"/>
                </a:cubicBezTo>
                <a:cubicBezTo>
                  <a:pt x="691" y="760"/>
                  <a:pt x="679" y="759"/>
                  <a:pt x="666" y="759"/>
                </a:cubicBezTo>
                <a:cubicBezTo>
                  <a:pt x="577" y="759"/>
                  <a:pt x="505" y="831"/>
                  <a:pt x="505" y="921"/>
                </a:cubicBezTo>
                <a:close/>
                <a:moveTo>
                  <a:pt x="715" y="934"/>
                </a:moveTo>
                <a:cubicBezTo>
                  <a:pt x="707" y="942"/>
                  <a:pt x="697" y="947"/>
                  <a:pt x="686" y="947"/>
                </a:cubicBezTo>
                <a:cubicBezTo>
                  <a:pt x="686" y="947"/>
                  <a:pt x="686" y="947"/>
                  <a:pt x="686" y="947"/>
                </a:cubicBezTo>
                <a:cubicBezTo>
                  <a:pt x="675" y="947"/>
                  <a:pt x="664" y="942"/>
                  <a:pt x="656" y="934"/>
                </a:cubicBezTo>
                <a:cubicBezTo>
                  <a:pt x="640" y="918"/>
                  <a:pt x="640" y="892"/>
                  <a:pt x="656" y="875"/>
                </a:cubicBezTo>
                <a:cubicBezTo>
                  <a:pt x="1325" y="205"/>
                  <a:pt x="1325" y="205"/>
                  <a:pt x="1325" y="205"/>
                </a:cubicBezTo>
                <a:cubicBezTo>
                  <a:pt x="1332" y="197"/>
                  <a:pt x="1343" y="192"/>
                  <a:pt x="1354" y="192"/>
                </a:cubicBezTo>
                <a:cubicBezTo>
                  <a:pt x="1354" y="192"/>
                  <a:pt x="1354" y="192"/>
                  <a:pt x="1354" y="192"/>
                </a:cubicBezTo>
                <a:cubicBezTo>
                  <a:pt x="1365" y="192"/>
                  <a:pt x="1376" y="197"/>
                  <a:pt x="1384" y="205"/>
                </a:cubicBezTo>
                <a:cubicBezTo>
                  <a:pt x="1400" y="221"/>
                  <a:pt x="1400" y="247"/>
                  <a:pt x="1384" y="264"/>
                </a:cubicBezTo>
                <a:lnTo>
                  <a:pt x="715" y="934"/>
                </a:lnTo>
                <a:close/>
                <a:moveTo>
                  <a:pt x="715" y="934"/>
                </a:moveTo>
                <a:cubicBezTo>
                  <a:pt x="715" y="934"/>
                  <a:pt x="715" y="934"/>
                  <a:pt x="715" y="93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463" name="Group 462">
            <a:extLst>
              <a:ext uri="{FF2B5EF4-FFF2-40B4-BE49-F238E27FC236}">
                <a16:creationId xmlns:a16="http://schemas.microsoft.com/office/drawing/2014/main" xmlns="" id="{A476047D-FDEE-4925-9BC8-5F48B8AD50D7}"/>
              </a:ext>
            </a:extLst>
          </p:cNvPr>
          <p:cNvGrpSpPr/>
          <p:nvPr/>
        </p:nvGrpSpPr>
        <p:grpSpPr>
          <a:xfrm>
            <a:off x="7907273" y="4086665"/>
            <a:ext cx="717235" cy="650908"/>
            <a:chOff x="4116388" y="2211388"/>
            <a:chExt cx="354012" cy="285750"/>
          </a:xfrm>
          <a:noFill/>
        </p:grpSpPr>
        <p:sp>
          <p:nvSpPr>
            <p:cNvPr id="464" name="Freeform 1192">
              <a:extLst>
                <a:ext uri="{FF2B5EF4-FFF2-40B4-BE49-F238E27FC236}">
                  <a16:creationId xmlns:a16="http://schemas.microsoft.com/office/drawing/2014/main" xmlns="" id="{5FBF3D8D-AC59-4353-947F-368B3B2EA20C}"/>
                </a:ext>
              </a:extLst>
            </p:cNvPr>
            <p:cNvSpPr>
              <a:spLocks/>
            </p:cNvSpPr>
            <p:nvPr/>
          </p:nvSpPr>
          <p:spPr bwMode="auto">
            <a:xfrm>
              <a:off x="4278313" y="2257425"/>
              <a:ext cx="14288" cy="239713"/>
            </a:xfrm>
            <a:custGeom>
              <a:avLst/>
              <a:gdLst>
                <a:gd name="T0" fmla="*/ 2 w 4"/>
                <a:gd name="T1" fmla="*/ 64 h 64"/>
                <a:gd name="T2" fmla="*/ 0 w 4"/>
                <a:gd name="T3" fmla="*/ 62 h 64"/>
                <a:gd name="T4" fmla="*/ 0 w 4"/>
                <a:gd name="T5" fmla="*/ 2 h 64"/>
                <a:gd name="T6" fmla="*/ 2 w 4"/>
                <a:gd name="T7" fmla="*/ 0 h 64"/>
                <a:gd name="T8" fmla="*/ 4 w 4"/>
                <a:gd name="T9" fmla="*/ 2 h 64"/>
                <a:gd name="T10" fmla="*/ 4 w 4"/>
                <a:gd name="T11" fmla="*/ 62 h 64"/>
                <a:gd name="T12" fmla="*/ 2 w 4"/>
                <a:gd name="T13" fmla="*/ 64 h 64"/>
              </a:gdLst>
              <a:ahLst/>
              <a:cxnLst>
                <a:cxn ang="0">
                  <a:pos x="T0" y="T1"/>
                </a:cxn>
                <a:cxn ang="0">
                  <a:pos x="T2" y="T3"/>
                </a:cxn>
                <a:cxn ang="0">
                  <a:pos x="T4" y="T5"/>
                </a:cxn>
                <a:cxn ang="0">
                  <a:pos x="T6" y="T7"/>
                </a:cxn>
                <a:cxn ang="0">
                  <a:pos x="T8" y="T9"/>
                </a:cxn>
                <a:cxn ang="0">
                  <a:pos x="T10" y="T11"/>
                </a:cxn>
                <a:cxn ang="0">
                  <a:pos x="T12" y="T13"/>
                </a:cxn>
              </a:cxnLst>
              <a:rect l="0" t="0" r="r" b="b"/>
              <a:pathLst>
                <a:path w="4" h="64">
                  <a:moveTo>
                    <a:pt x="2" y="64"/>
                  </a:moveTo>
                  <a:cubicBezTo>
                    <a:pt x="1" y="64"/>
                    <a:pt x="0" y="63"/>
                    <a:pt x="0" y="62"/>
                  </a:cubicBezTo>
                  <a:cubicBezTo>
                    <a:pt x="0" y="2"/>
                    <a:pt x="0" y="2"/>
                    <a:pt x="0" y="2"/>
                  </a:cubicBezTo>
                  <a:cubicBezTo>
                    <a:pt x="0" y="1"/>
                    <a:pt x="1" y="0"/>
                    <a:pt x="2" y="0"/>
                  </a:cubicBezTo>
                  <a:cubicBezTo>
                    <a:pt x="3" y="0"/>
                    <a:pt x="4" y="1"/>
                    <a:pt x="4" y="2"/>
                  </a:cubicBezTo>
                  <a:cubicBezTo>
                    <a:pt x="4" y="62"/>
                    <a:pt x="4" y="62"/>
                    <a:pt x="4" y="62"/>
                  </a:cubicBezTo>
                  <a:cubicBezTo>
                    <a:pt x="4" y="63"/>
                    <a:pt x="3" y="64"/>
                    <a:pt x="2" y="64"/>
                  </a:cubicBezTo>
                  <a:close/>
                </a:path>
              </a:pathLst>
            </a:custGeom>
            <a:grpFill/>
            <a:ln w="6350">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prstClr val="black"/>
                </a:solidFill>
                <a:effectLst/>
                <a:uLnTx/>
                <a:uFillTx/>
                <a:latin typeface="Segoe UI Light"/>
              </a:endParaRPr>
            </a:p>
          </p:txBody>
        </p:sp>
        <p:sp>
          <p:nvSpPr>
            <p:cNvPr id="465" name="Freeform 1193">
              <a:extLst>
                <a:ext uri="{FF2B5EF4-FFF2-40B4-BE49-F238E27FC236}">
                  <a16:creationId xmlns:a16="http://schemas.microsoft.com/office/drawing/2014/main" xmlns="" id="{B38B04DE-6E2D-4BA6-B120-6D6ED2597560}"/>
                </a:ext>
              </a:extLst>
            </p:cNvPr>
            <p:cNvSpPr>
              <a:spLocks/>
            </p:cNvSpPr>
            <p:nvPr/>
          </p:nvSpPr>
          <p:spPr bwMode="auto">
            <a:xfrm>
              <a:off x="4232275" y="2482850"/>
              <a:ext cx="106363" cy="14288"/>
            </a:xfrm>
            <a:custGeom>
              <a:avLst/>
              <a:gdLst>
                <a:gd name="T0" fmla="*/ 26 w 28"/>
                <a:gd name="T1" fmla="*/ 4 h 4"/>
                <a:gd name="T2" fmla="*/ 2 w 28"/>
                <a:gd name="T3" fmla="*/ 4 h 4"/>
                <a:gd name="T4" fmla="*/ 0 w 28"/>
                <a:gd name="T5" fmla="*/ 2 h 4"/>
                <a:gd name="T6" fmla="*/ 2 w 28"/>
                <a:gd name="T7" fmla="*/ 0 h 4"/>
                <a:gd name="T8" fmla="*/ 26 w 28"/>
                <a:gd name="T9" fmla="*/ 0 h 4"/>
                <a:gd name="T10" fmla="*/ 28 w 28"/>
                <a:gd name="T11" fmla="*/ 2 h 4"/>
                <a:gd name="T12" fmla="*/ 26 w 28"/>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28" h="4">
                  <a:moveTo>
                    <a:pt x="26" y="4"/>
                  </a:moveTo>
                  <a:cubicBezTo>
                    <a:pt x="2" y="4"/>
                    <a:pt x="2" y="4"/>
                    <a:pt x="2" y="4"/>
                  </a:cubicBezTo>
                  <a:cubicBezTo>
                    <a:pt x="1" y="4"/>
                    <a:pt x="0" y="3"/>
                    <a:pt x="0" y="2"/>
                  </a:cubicBezTo>
                  <a:cubicBezTo>
                    <a:pt x="0" y="1"/>
                    <a:pt x="1" y="0"/>
                    <a:pt x="2" y="0"/>
                  </a:cubicBezTo>
                  <a:cubicBezTo>
                    <a:pt x="26" y="0"/>
                    <a:pt x="26" y="0"/>
                    <a:pt x="26" y="0"/>
                  </a:cubicBezTo>
                  <a:cubicBezTo>
                    <a:pt x="27" y="0"/>
                    <a:pt x="28" y="1"/>
                    <a:pt x="28" y="2"/>
                  </a:cubicBezTo>
                  <a:cubicBezTo>
                    <a:pt x="28" y="3"/>
                    <a:pt x="27" y="4"/>
                    <a:pt x="26" y="4"/>
                  </a:cubicBezTo>
                  <a:close/>
                </a:path>
              </a:pathLst>
            </a:custGeom>
            <a:grpFill/>
            <a:ln w="6350">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prstClr val="black"/>
                </a:solidFill>
                <a:effectLst/>
                <a:uLnTx/>
                <a:uFillTx/>
                <a:latin typeface="Segoe UI Light"/>
              </a:endParaRPr>
            </a:p>
          </p:txBody>
        </p:sp>
        <p:sp>
          <p:nvSpPr>
            <p:cNvPr id="466" name="Freeform 1194">
              <a:extLst>
                <a:ext uri="{FF2B5EF4-FFF2-40B4-BE49-F238E27FC236}">
                  <a16:creationId xmlns:a16="http://schemas.microsoft.com/office/drawing/2014/main" xmlns="" id="{E82ABD96-CA12-40BB-A606-AC9662D97467}"/>
                </a:ext>
              </a:extLst>
            </p:cNvPr>
            <p:cNvSpPr>
              <a:spLocks/>
            </p:cNvSpPr>
            <p:nvPr/>
          </p:nvSpPr>
          <p:spPr bwMode="auto">
            <a:xfrm>
              <a:off x="4116388" y="2227263"/>
              <a:ext cx="120650" cy="134938"/>
            </a:xfrm>
            <a:custGeom>
              <a:avLst/>
              <a:gdLst>
                <a:gd name="T0" fmla="*/ 2 w 32"/>
                <a:gd name="T1" fmla="*/ 36 h 36"/>
                <a:gd name="T2" fmla="*/ 1 w 32"/>
                <a:gd name="T3" fmla="*/ 36 h 36"/>
                <a:gd name="T4" fmla="*/ 0 w 32"/>
                <a:gd name="T5" fmla="*/ 33 h 36"/>
                <a:gd name="T6" fmla="*/ 14 w 32"/>
                <a:gd name="T7" fmla="*/ 1 h 36"/>
                <a:gd name="T8" fmla="*/ 16 w 32"/>
                <a:gd name="T9" fmla="*/ 0 h 36"/>
                <a:gd name="T10" fmla="*/ 16 w 32"/>
                <a:gd name="T11" fmla="*/ 0 h 36"/>
                <a:gd name="T12" fmla="*/ 18 w 32"/>
                <a:gd name="T13" fmla="*/ 1 h 36"/>
                <a:gd name="T14" fmla="*/ 31 w 32"/>
                <a:gd name="T15" fmla="*/ 33 h 36"/>
                <a:gd name="T16" fmla="*/ 30 w 32"/>
                <a:gd name="T17" fmla="*/ 36 h 36"/>
                <a:gd name="T18" fmla="*/ 28 w 32"/>
                <a:gd name="T19" fmla="*/ 35 h 36"/>
                <a:gd name="T20" fmla="*/ 16 w 32"/>
                <a:gd name="T21" fmla="*/ 7 h 36"/>
                <a:gd name="T22" fmla="*/ 4 w 32"/>
                <a:gd name="T23" fmla="*/ 35 h 36"/>
                <a:gd name="T24" fmla="*/ 2 w 32"/>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36">
                  <a:moveTo>
                    <a:pt x="2" y="36"/>
                  </a:moveTo>
                  <a:cubicBezTo>
                    <a:pt x="2" y="36"/>
                    <a:pt x="2" y="36"/>
                    <a:pt x="1" y="36"/>
                  </a:cubicBezTo>
                  <a:cubicBezTo>
                    <a:pt x="0" y="35"/>
                    <a:pt x="0" y="34"/>
                    <a:pt x="0" y="33"/>
                  </a:cubicBezTo>
                  <a:cubicBezTo>
                    <a:pt x="14" y="1"/>
                    <a:pt x="14" y="1"/>
                    <a:pt x="14" y="1"/>
                  </a:cubicBezTo>
                  <a:cubicBezTo>
                    <a:pt x="14" y="1"/>
                    <a:pt x="15" y="0"/>
                    <a:pt x="16" y="0"/>
                  </a:cubicBezTo>
                  <a:cubicBezTo>
                    <a:pt x="16" y="0"/>
                    <a:pt x="16" y="0"/>
                    <a:pt x="16" y="0"/>
                  </a:cubicBezTo>
                  <a:cubicBezTo>
                    <a:pt x="17" y="0"/>
                    <a:pt x="17" y="1"/>
                    <a:pt x="18" y="1"/>
                  </a:cubicBezTo>
                  <a:cubicBezTo>
                    <a:pt x="31" y="33"/>
                    <a:pt x="31" y="33"/>
                    <a:pt x="31" y="33"/>
                  </a:cubicBezTo>
                  <a:cubicBezTo>
                    <a:pt x="32" y="34"/>
                    <a:pt x="31" y="35"/>
                    <a:pt x="30" y="36"/>
                  </a:cubicBezTo>
                  <a:cubicBezTo>
                    <a:pt x="29" y="36"/>
                    <a:pt x="28" y="36"/>
                    <a:pt x="28" y="35"/>
                  </a:cubicBezTo>
                  <a:cubicBezTo>
                    <a:pt x="16" y="7"/>
                    <a:pt x="16" y="7"/>
                    <a:pt x="16" y="7"/>
                  </a:cubicBezTo>
                  <a:cubicBezTo>
                    <a:pt x="4" y="35"/>
                    <a:pt x="4" y="35"/>
                    <a:pt x="4" y="35"/>
                  </a:cubicBezTo>
                  <a:cubicBezTo>
                    <a:pt x="4" y="36"/>
                    <a:pt x="3" y="36"/>
                    <a:pt x="2" y="36"/>
                  </a:cubicBezTo>
                  <a:close/>
                </a:path>
              </a:pathLst>
            </a:custGeom>
            <a:grpFill/>
            <a:ln w="6350">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prstClr val="black"/>
                </a:solidFill>
                <a:effectLst/>
                <a:uLnTx/>
                <a:uFillTx/>
                <a:latin typeface="Segoe UI Light"/>
              </a:endParaRPr>
            </a:p>
          </p:txBody>
        </p:sp>
        <p:sp>
          <p:nvSpPr>
            <p:cNvPr id="467" name="Freeform 1195">
              <a:extLst>
                <a:ext uri="{FF2B5EF4-FFF2-40B4-BE49-F238E27FC236}">
                  <a16:creationId xmlns:a16="http://schemas.microsoft.com/office/drawing/2014/main" xmlns="" id="{6D9CB07C-9B07-40A9-99AF-79C4DB731AD7}"/>
                </a:ext>
              </a:extLst>
            </p:cNvPr>
            <p:cNvSpPr>
              <a:spLocks noEditPoints="1"/>
            </p:cNvSpPr>
            <p:nvPr/>
          </p:nvSpPr>
          <p:spPr bwMode="auto">
            <a:xfrm>
              <a:off x="4256088" y="2211388"/>
              <a:ext cx="58738" cy="60325"/>
            </a:xfrm>
            <a:custGeom>
              <a:avLst/>
              <a:gdLst>
                <a:gd name="T0" fmla="*/ 8 w 16"/>
                <a:gd name="T1" fmla="*/ 16 h 16"/>
                <a:gd name="T2" fmla="*/ 0 w 16"/>
                <a:gd name="T3" fmla="*/ 8 h 16"/>
                <a:gd name="T4" fmla="*/ 8 w 16"/>
                <a:gd name="T5" fmla="*/ 0 h 16"/>
                <a:gd name="T6" fmla="*/ 16 w 16"/>
                <a:gd name="T7" fmla="*/ 8 h 16"/>
                <a:gd name="T8" fmla="*/ 8 w 16"/>
                <a:gd name="T9" fmla="*/ 16 h 16"/>
                <a:gd name="T10" fmla="*/ 8 w 16"/>
                <a:gd name="T11" fmla="*/ 4 h 16"/>
                <a:gd name="T12" fmla="*/ 4 w 16"/>
                <a:gd name="T13" fmla="*/ 8 h 16"/>
                <a:gd name="T14" fmla="*/ 8 w 16"/>
                <a:gd name="T15" fmla="*/ 12 h 16"/>
                <a:gd name="T16" fmla="*/ 12 w 16"/>
                <a:gd name="T17" fmla="*/ 8 h 16"/>
                <a:gd name="T18" fmla="*/ 8 w 16"/>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8" y="16"/>
                  </a:moveTo>
                  <a:cubicBezTo>
                    <a:pt x="4" y="16"/>
                    <a:pt x="0" y="12"/>
                    <a:pt x="0" y="8"/>
                  </a:cubicBezTo>
                  <a:cubicBezTo>
                    <a:pt x="0" y="4"/>
                    <a:pt x="4" y="0"/>
                    <a:pt x="8" y="0"/>
                  </a:cubicBezTo>
                  <a:cubicBezTo>
                    <a:pt x="12" y="0"/>
                    <a:pt x="16" y="4"/>
                    <a:pt x="16" y="8"/>
                  </a:cubicBezTo>
                  <a:cubicBezTo>
                    <a:pt x="16" y="12"/>
                    <a:pt x="12" y="16"/>
                    <a:pt x="8" y="16"/>
                  </a:cubicBezTo>
                  <a:close/>
                  <a:moveTo>
                    <a:pt x="8" y="4"/>
                  </a:moveTo>
                  <a:cubicBezTo>
                    <a:pt x="6" y="4"/>
                    <a:pt x="4" y="6"/>
                    <a:pt x="4" y="8"/>
                  </a:cubicBezTo>
                  <a:cubicBezTo>
                    <a:pt x="4" y="10"/>
                    <a:pt x="6" y="12"/>
                    <a:pt x="8" y="12"/>
                  </a:cubicBezTo>
                  <a:cubicBezTo>
                    <a:pt x="10" y="12"/>
                    <a:pt x="12" y="10"/>
                    <a:pt x="12" y="8"/>
                  </a:cubicBezTo>
                  <a:cubicBezTo>
                    <a:pt x="12" y="6"/>
                    <a:pt x="10" y="4"/>
                    <a:pt x="8" y="4"/>
                  </a:cubicBezTo>
                  <a:close/>
                </a:path>
              </a:pathLst>
            </a:custGeom>
            <a:grpFill/>
            <a:ln w="6350">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prstClr val="black"/>
                </a:solidFill>
                <a:effectLst/>
                <a:uLnTx/>
                <a:uFillTx/>
                <a:latin typeface="Segoe UI Light"/>
              </a:endParaRPr>
            </a:p>
          </p:txBody>
        </p:sp>
        <p:sp>
          <p:nvSpPr>
            <p:cNvPr id="468" name="Freeform 1196">
              <a:extLst>
                <a:ext uri="{FF2B5EF4-FFF2-40B4-BE49-F238E27FC236}">
                  <a16:creationId xmlns:a16="http://schemas.microsoft.com/office/drawing/2014/main" xmlns="" id="{0E43310D-5FCB-4A15-9508-9BF03AB7BD7E}"/>
                </a:ext>
              </a:extLst>
            </p:cNvPr>
            <p:cNvSpPr>
              <a:spLocks noEditPoints="1"/>
            </p:cNvSpPr>
            <p:nvPr/>
          </p:nvSpPr>
          <p:spPr bwMode="auto">
            <a:xfrm>
              <a:off x="4116388" y="2346325"/>
              <a:ext cx="115888" cy="71438"/>
            </a:xfrm>
            <a:custGeom>
              <a:avLst/>
              <a:gdLst>
                <a:gd name="T0" fmla="*/ 16 w 31"/>
                <a:gd name="T1" fmla="*/ 19 h 19"/>
                <a:gd name="T2" fmla="*/ 0 w 31"/>
                <a:gd name="T3" fmla="*/ 2 h 19"/>
                <a:gd name="T4" fmla="*/ 2 w 31"/>
                <a:gd name="T5" fmla="*/ 0 h 19"/>
                <a:gd name="T6" fmla="*/ 29 w 31"/>
                <a:gd name="T7" fmla="*/ 0 h 19"/>
                <a:gd name="T8" fmla="*/ 31 w 31"/>
                <a:gd name="T9" fmla="*/ 2 h 19"/>
                <a:gd name="T10" fmla="*/ 16 w 31"/>
                <a:gd name="T11" fmla="*/ 19 h 19"/>
                <a:gd name="T12" fmla="*/ 4 w 31"/>
                <a:gd name="T13" fmla="*/ 4 h 19"/>
                <a:gd name="T14" fmla="*/ 16 w 31"/>
                <a:gd name="T15" fmla="*/ 15 h 19"/>
                <a:gd name="T16" fmla="*/ 27 w 31"/>
                <a:gd name="T17" fmla="*/ 4 h 19"/>
                <a:gd name="T18" fmla="*/ 4 w 31"/>
                <a:gd name="T19"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9">
                  <a:moveTo>
                    <a:pt x="16" y="19"/>
                  </a:moveTo>
                  <a:cubicBezTo>
                    <a:pt x="7" y="19"/>
                    <a:pt x="0" y="11"/>
                    <a:pt x="0" y="2"/>
                  </a:cubicBezTo>
                  <a:cubicBezTo>
                    <a:pt x="0" y="1"/>
                    <a:pt x="1" y="0"/>
                    <a:pt x="2" y="0"/>
                  </a:cubicBezTo>
                  <a:cubicBezTo>
                    <a:pt x="29" y="0"/>
                    <a:pt x="29" y="0"/>
                    <a:pt x="29" y="0"/>
                  </a:cubicBezTo>
                  <a:cubicBezTo>
                    <a:pt x="31" y="0"/>
                    <a:pt x="31" y="1"/>
                    <a:pt x="31" y="2"/>
                  </a:cubicBezTo>
                  <a:cubicBezTo>
                    <a:pt x="31" y="11"/>
                    <a:pt x="25" y="19"/>
                    <a:pt x="16" y="19"/>
                  </a:cubicBezTo>
                  <a:close/>
                  <a:moveTo>
                    <a:pt x="4" y="4"/>
                  </a:moveTo>
                  <a:cubicBezTo>
                    <a:pt x="5" y="10"/>
                    <a:pt x="10" y="15"/>
                    <a:pt x="16" y="15"/>
                  </a:cubicBezTo>
                  <a:cubicBezTo>
                    <a:pt x="22" y="15"/>
                    <a:pt x="26" y="10"/>
                    <a:pt x="27" y="4"/>
                  </a:cubicBezTo>
                  <a:lnTo>
                    <a:pt x="4" y="4"/>
                  </a:lnTo>
                  <a:close/>
                </a:path>
              </a:pathLst>
            </a:custGeom>
            <a:grpFill/>
            <a:ln w="6350">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prstClr val="black"/>
                </a:solidFill>
                <a:effectLst/>
                <a:uLnTx/>
                <a:uFillTx/>
                <a:latin typeface="Segoe UI Light"/>
              </a:endParaRPr>
            </a:p>
          </p:txBody>
        </p:sp>
        <p:sp>
          <p:nvSpPr>
            <p:cNvPr id="469" name="Freeform 1197">
              <a:extLst>
                <a:ext uri="{FF2B5EF4-FFF2-40B4-BE49-F238E27FC236}">
                  <a16:creationId xmlns:a16="http://schemas.microsoft.com/office/drawing/2014/main" xmlns="" id="{6B35922F-0D8A-4014-8F5C-DC6691E70853}"/>
                </a:ext>
              </a:extLst>
            </p:cNvPr>
            <p:cNvSpPr>
              <a:spLocks/>
            </p:cNvSpPr>
            <p:nvPr/>
          </p:nvSpPr>
          <p:spPr bwMode="auto">
            <a:xfrm>
              <a:off x="4349750" y="2227263"/>
              <a:ext cx="120650" cy="134938"/>
            </a:xfrm>
            <a:custGeom>
              <a:avLst/>
              <a:gdLst>
                <a:gd name="T0" fmla="*/ 2 w 32"/>
                <a:gd name="T1" fmla="*/ 36 h 36"/>
                <a:gd name="T2" fmla="*/ 2 w 32"/>
                <a:gd name="T3" fmla="*/ 36 h 36"/>
                <a:gd name="T4" fmla="*/ 1 w 32"/>
                <a:gd name="T5" fmla="*/ 33 h 36"/>
                <a:gd name="T6" fmla="*/ 14 w 32"/>
                <a:gd name="T7" fmla="*/ 1 h 36"/>
                <a:gd name="T8" fmla="*/ 16 w 32"/>
                <a:gd name="T9" fmla="*/ 0 h 36"/>
                <a:gd name="T10" fmla="*/ 16 w 32"/>
                <a:gd name="T11" fmla="*/ 0 h 36"/>
                <a:gd name="T12" fmla="*/ 18 w 32"/>
                <a:gd name="T13" fmla="*/ 1 h 36"/>
                <a:gd name="T14" fmla="*/ 32 w 32"/>
                <a:gd name="T15" fmla="*/ 33 h 36"/>
                <a:gd name="T16" fmla="*/ 30 w 32"/>
                <a:gd name="T17" fmla="*/ 36 h 36"/>
                <a:gd name="T18" fmla="*/ 28 w 32"/>
                <a:gd name="T19" fmla="*/ 35 h 36"/>
                <a:gd name="T20" fmla="*/ 16 w 32"/>
                <a:gd name="T21" fmla="*/ 7 h 36"/>
                <a:gd name="T22" fmla="*/ 4 w 32"/>
                <a:gd name="T23" fmla="*/ 35 h 36"/>
                <a:gd name="T24" fmla="*/ 2 w 32"/>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36">
                  <a:moveTo>
                    <a:pt x="2" y="36"/>
                  </a:moveTo>
                  <a:cubicBezTo>
                    <a:pt x="2" y="36"/>
                    <a:pt x="2" y="36"/>
                    <a:pt x="2" y="36"/>
                  </a:cubicBezTo>
                  <a:cubicBezTo>
                    <a:pt x="1" y="35"/>
                    <a:pt x="0" y="34"/>
                    <a:pt x="1" y="33"/>
                  </a:cubicBezTo>
                  <a:cubicBezTo>
                    <a:pt x="14" y="1"/>
                    <a:pt x="14" y="1"/>
                    <a:pt x="14" y="1"/>
                  </a:cubicBezTo>
                  <a:cubicBezTo>
                    <a:pt x="15" y="1"/>
                    <a:pt x="15" y="0"/>
                    <a:pt x="16" y="0"/>
                  </a:cubicBezTo>
                  <a:cubicBezTo>
                    <a:pt x="16" y="0"/>
                    <a:pt x="16" y="0"/>
                    <a:pt x="16" y="0"/>
                  </a:cubicBezTo>
                  <a:cubicBezTo>
                    <a:pt x="17" y="0"/>
                    <a:pt x="18" y="1"/>
                    <a:pt x="18" y="1"/>
                  </a:cubicBezTo>
                  <a:cubicBezTo>
                    <a:pt x="32" y="33"/>
                    <a:pt x="32" y="33"/>
                    <a:pt x="32" y="33"/>
                  </a:cubicBezTo>
                  <a:cubicBezTo>
                    <a:pt x="32" y="34"/>
                    <a:pt x="31" y="35"/>
                    <a:pt x="30" y="36"/>
                  </a:cubicBezTo>
                  <a:cubicBezTo>
                    <a:pt x="29" y="36"/>
                    <a:pt x="28" y="36"/>
                    <a:pt x="28" y="35"/>
                  </a:cubicBezTo>
                  <a:cubicBezTo>
                    <a:pt x="16" y="7"/>
                    <a:pt x="16" y="7"/>
                    <a:pt x="16" y="7"/>
                  </a:cubicBezTo>
                  <a:cubicBezTo>
                    <a:pt x="4" y="35"/>
                    <a:pt x="4" y="35"/>
                    <a:pt x="4" y="35"/>
                  </a:cubicBezTo>
                  <a:cubicBezTo>
                    <a:pt x="4" y="36"/>
                    <a:pt x="3" y="36"/>
                    <a:pt x="2" y="36"/>
                  </a:cubicBezTo>
                  <a:close/>
                </a:path>
              </a:pathLst>
            </a:custGeom>
            <a:grpFill/>
            <a:ln w="6350">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prstClr val="black"/>
                </a:solidFill>
                <a:effectLst/>
                <a:uLnTx/>
                <a:uFillTx/>
                <a:latin typeface="Segoe UI Light"/>
              </a:endParaRPr>
            </a:p>
          </p:txBody>
        </p:sp>
        <p:sp>
          <p:nvSpPr>
            <p:cNvPr id="470" name="Freeform 1198">
              <a:extLst>
                <a:ext uri="{FF2B5EF4-FFF2-40B4-BE49-F238E27FC236}">
                  <a16:creationId xmlns:a16="http://schemas.microsoft.com/office/drawing/2014/main" xmlns="" id="{31A6890C-1E0F-457E-B81A-44CA94871B5B}"/>
                </a:ext>
              </a:extLst>
            </p:cNvPr>
            <p:cNvSpPr>
              <a:spLocks noEditPoints="1"/>
            </p:cNvSpPr>
            <p:nvPr/>
          </p:nvSpPr>
          <p:spPr bwMode="auto">
            <a:xfrm>
              <a:off x="4349750" y="2346325"/>
              <a:ext cx="120650" cy="71438"/>
            </a:xfrm>
            <a:custGeom>
              <a:avLst/>
              <a:gdLst>
                <a:gd name="T0" fmla="*/ 16 w 32"/>
                <a:gd name="T1" fmla="*/ 19 h 19"/>
                <a:gd name="T2" fmla="*/ 0 w 32"/>
                <a:gd name="T3" fmla="*/ 2 h 19"/>
                <a:gd name="T4" fmla="*/ 2 w 32"/>
                <a:gd name="T5" fmla="*/ 0 h 19"/>
                <a:gd name="T6" fmla="*/ 30 w 32"/>
                <a:gd name="T7" fmla="*/ 0 h 19"/>
                <a:gd name="T8" fmla="*/ 32 w 32"/>
                <a:gd name="T9" fmla="*/ 2 h 19"/>
                <a:gd name="T10" fmla="*/ 16 w 32"/>
                <a:gd name="T11" fmla="*/ 19 h 19"/>
                <a:gd name="T12" fmla="*/ 5 w 32"/>
                <a:gd name="T13" fmla="*/ 4 h 19"/>
                <a:gd name="T14" fmla="*/ 16 w 32"/>
                <a:gd name="T15" fmla="*/ 15 h 19"/>
                <a:gd name="T16" fmla="*/ 28 w 32"/>
                <a:gd name="T17" fmla="*/ 4 h 19"/>
                <a:gd name="T18" fmla="*/ 5 w 32"/>
                <a:gd name="T19"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19">
                  <a:moveTo>
                    <a:pt x="16" y="19"/>
                  </a:moveTo>
                  <a:cubicBezTo>
                    <a:pt x="7" y="19"/>
                    <a:pt x="0" y="11"/>
                    <a:pt x="0" y="2"/>
                  </a:cubicBezTo>
                  <a:cubicBezTo>
                    <a:pt x="0" y="1"/>
                    <a:pt x="1" y="0"/>
                    <a:pt x="2" y="0"/>
                  </a:cubicBezTo>
                  <a:cubicBezTo>
                    <a:pt x="30" y="0"/>
                    <a:pt x="30" y="0"/>
                    <a:pt x="30" y="0"/>
                  </a:cubicBezTo>
                  <a:cubicBezTo>
                    <a:pt x="31" y="0"/>
                    <a:pt x="32" y="1"/>
                    <a:pt x="32" y="2"/>
                  </a:cubicBezTo>
                  <a:cubicBezTo>
                    <a:pt x="32" y="11"/>
                    <a:pt x="25" y="19"/>
                    <a:pt x="16" y="19"/>
                  </a:cubicBezTo>
                  <a:close/>
                  <a:moveTo>
                    <a:pt x="5" y="4"/>
                  </a:moveTo>
                  <a:cubicBezTo>
                    <a:pt x="5" y="10"/>
                    <a:pt x="10" y="15"/>
                    <a:pt x="16" y="15"/>
                  </a:cubicBezTo>
                  <a:cubicBezTo>
                    <a:pt x="22" y="15"/>
                    <a:pt x="27" y="10"/>
                    <a:pt x="28" y="4"/>
                  </a:cubicBezTo>
                  <a:lnTo>
                    <a:pt x="5" y="4"/>
                  </a:lnTo>
                  <a:close/>
                </a:path>
              </a:pathLst>
            </a:custGeom>
            <a:grpFill/>
            <a:ln w="6350">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prstClr val="black"/>
                </a:solidFill>
                <a:effectLst/>
                <a:uLnTx/>
                <a:uFillTx/>
                <a:latin typeface="Segoe UI Light"/>
              </a:endParaRPr>
            </a:p>
          </p:txBody>
        </p:sp>
        <p:sp>
          <p:nvSpPr>
            <p:cNvPr id="471" name="Freeform 1199">
              <a:extLst>
                <a:ext uri="{FF2B5EF4-FFF2-40B4-BE49-F238E27FC236}">
                  <a16:creationId xmlns:a16="http://schemas.microsoft.com/office/drawing/2014/main" xmlns="" id="{0DA0B4B8-3076-4D68-A910-B22E847B676D}"/>
                </a:ext>
              </a:extLst>
            </p:cNvPr>
            <p:cNvSpPr>
              <a:spLocks/>
            </p:cNvSpPr>
            <p:nvPr/>
          </p:nvSpPr>
          <p:spPr bwMode="auto">
            <a:xfrm>
              <a:off x="4146550" y="2227263"/>
              <a:ext cx="123825" cy="14288"/>
            </a:xfrm>
            <a:custGeom>
              <a:avLst/>
              <a:gdLst>
                <a:gd name="T0" fmla="*/ 31 w 33"/>
                <a:gd name="T1" fmla="*/ 4 h 4"/>
                <a:gd name="T2" fmla="*/ 2 w 33"/>
                <a:gd name="T3" fmla="*/ 4 h 4"/>
                <a:gd name="T4" fmla="*/ 0 w 33"/>
                <a:gd name="T5" fmla="*/ 2 h 4"/>
                <a:gd name="T6" fmla="*/ 2 w 33"/>
                <a:gd name="T7" fmla="*/ 0 h 4"/>
                <a:gd name="T8" fmla="*/ 31 w 33"/>
                <a:gd name="T9" fmla="*/ 0 h 4"/>
                <a:gd name="T10" fmla="*/ 33 w 33"/>
                <a:gd name="T11" fmla="*/ 2 h 4"/>
                <a:gd name="T12" fmla="*/ 31 w 33"/>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3" h="4">
                  <a:moveTo>
                    <a:pt x="31" y="4"/>
                  </a:moveTo>
                  <a:cubicBezTo>
                    <a:pt x="2" y="4"/>
                    <a:pt x="2" y="4"/>
                    <a:pt x="2" y="4"/>
                  </a:cubicBezTo>
                  <a:cubicBezTo>
                    <a:pt x="1" y="4"/>
                    <a:pt x="0" y="3"/>
                    <a:pt x="0" y="2"/>
                  </a:cubicBezTo>
                  <a:cubicBezTo>
                    <a:pt x="0" y="1"/>
                    <a:pt x="1" y="0"/>
                    <a:pt x="2" y="0"/>
                  </a:cubicBezTo>
                  <a:cubicBezTo>
                    <a:pt x="31" y="0"/>
                    <a:pt x="31" y="0"/>
                    <a:pt x="31" y="0"/>
                  </a:cubicBezTo>
                  <a:cubicBezTo>
                    <a:pt x="33" y="0"/>
                    <a:pt x="33" y="1"/>
                    <a:pt x="33" y="2"/>
                  </a:cubicBezTo>
                  <a:cubicBezTo>
                    <a:pt x="33" y="3"/>
                    <a:pt x="33" y="4"/>
                    <a:pt x="31" y="4"/>
                  </a:cubicBezTo>
                  <a:close/>
                </a:path>
              </a:pathLst>
            </a:custGeom>
            <a:grpFill/>
            <a:ln w="6350">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prstClr val="black"/>
                </a:solidFill>
                <a:effectLst/>
                <a:uLnTx/>
                <a:uFillTx/>
                <a:latin typeface="Segoe UI Light"/>
              </a:endParaRPr>
            </a:p>
          </p:txBody>
        </p:sp>
        <p:sp>
          <p:nvSpPr>
            <p:cNvPr id="472" name="Freeform 1200">
              <a:extLst>
                <a:ext uri="{FF2B5EF4-FFF2-40B4-BE49-F238E27FC236}">
                  <a16:creationId xmlns:a16="http://schemas.microsoft.com/office/drawing/2014/main" xmlns="" id="{94BECBF7-8AD6-4E93-9277-6E4AD9D32558}"/>
                </a:ext>
              </a:extLst>
            </p:cNvPr>
            <p:cNvSpPr>
              <a:spLocks/>
            </p:cNvSpPr>
            <p:nvPr/>
          </p:nvSpPr>
          <p:spPr bwMode="auto">
            <a:xfrm>
              <a:off x="4300538" y="2227263"/>
              <a:ext cx="139700" cy="14288"/>
            </a:xfrm>
            <a:custGeom>
              <a:avLst/>
              <a:gdLst>
                <a:gd name="T0" fmla="*/ 35 w 37"/>
                <a:gd name="T1" fmla="*/ 4 h 4"/>
                <a:gd name="T2" fmla="*/ 2 w 37"/>
                <a:gd name="T3" fmla="*/ 4 h 4"/>
                <a:gd name="T4" fmla="*/ 0 w 37"/>
                <a:gd name="T5" fmla="*/ 2 h 4"/>
                <a:gd name="T6" fmla="*/ 2 w 37"/>
                <a:gd name="T7" fmla="*/ 0 h 4"/>
                <a:gd name="T8" fmla="*/ 35 w 37"/>
                <a:gd name="T9" fmla="*/ 0 h 4"/>
                <a:gd name="T10" fmla="*/ 37 w 37"/>
                <a:gd name="T11" fmla="*/ 2 h 4"/>
                <a:gd name="T12" fmla="*/ 35 w 37"/>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7" h="4">
                  <a:moveTo>
                    <a:pt x="35" y="4"/>
                  </a:moveTo>
                  <a:cubicBezTo>
                    <a:pt x="2" y="4"/>
                    <a:pt x="2" y="4"/>
                    <a:pt x="2" y="4"/>
                  </a:cubicBezTo>
                  <a:cubicBezTo>
                    <a:pt x="0" y="4"/>
                    <a:pt x="0" y="3"/>
                    <a:pt x="0" y="2"/>
                  </a:cubicBezTo>
                  <a:cubicBezTo>
                    <a:pt x="0" y="1"/>
                    <a:pt x="0" y="0"/>
                    <a:pt x="2" y="0"/>
                  </a:cubicBezTo>
                  <a:cubicBezTo>
                    <a:pt x="35" y="0"/>
                    <a:pt x="35" y="0"/>
                    <a:pt x="35" y="0"/>
                  </a:cubicBezTo>
                  <a:cubicBezTo>
                    <a:pt x="36" y="0"/>
                    <a:pt x="37" y="1"/>
                    <a:pt x="37" y="2"/>
                  </a:cubicBezTo>
                  <a:cubicBezTo>
                    <a:pt x="37" y="3"/>
                    <a:pt x="36" y="4"/>
                    <a:pt x="35" y="4"/>
                  </a:cubicBezTo>
                  <a:close/>
                </a:path>
              </a:pathLst>
            </a:custGeom>
            <a:grpFill/>
            <a:ln w="6350">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prstClr val="black"/>
                </a:solidFill>
                <a:effectLst/>
                <a:uLnTx/>
                <a:uFillTx/>
                <a:latin typeface="Segoe UI Light"/>
              </a:endParaRPr>
            </a:p>
          </p:txBody>
        </p:sp>
      </p:grpSp>
      <p:sp>
        <p:nvSpPr>
          <p:cNvPr id="473" name="Freeform 4347">
            <a:extLst>
              <a:ext uri="{FF2B5EF4-FFF2-40B4-BE49-F238E27FC236}">
                <a16:creationId xmlns="" xmlns:a16="http://schemas.microsoft.com/office/drawing/2014/main" id="{5EB0B3CE-72AF-4F04-894E-E42CB34F3BAF}"/>
              </a:ext>
            </a:extLst>
          </p:cNvPr>
          <p:cNvSpPr>
            <a:spLocks/>
          </p:cNvSpPr>
          <p:nvPr/>
        </p:nvSpPr>
        <p:spPr bwMode="auto">
          <a:xfrm>
            <a:off x="4536943" y="3541888"/>
            <a:ext cx="522221" cy="519211"/>
          </a:xfrm>
          <a:custGeom>
            <a:avLst/>
            <a:gdLst>
              <a:gd name="T0" fmla="*/ 795 w 891"/>
              <a:gd name="T1" fmla="*/ 575 h 893"/>
              <a:gd name="T2" fmla="*/ 727 w 891"/>
              <a:gd name="T3" fmla="*/ 560 h 893"/>
              <a:gd name="T4" fmla="*/ 546 w 891"/>
              <a:gd name="T5" fmla="*/ 446 h 893"/>
              <a:gd name="T6" fmla="*/ 742 w 891"/>
              <a:gd name="T7" fmla="*/ 331 h 893"/>
              <a:gd name="T8" fmla="*/ 831 w 891"/>
              <a:gd name="T9" fmla="*/ 295 h 893"/>
              <a:gd name="T10" fmla="*/ 877 w 891"/>
              <a:gd name="T11" fmla="*/ 233 h 893"/>
              <a:gd name="T12" fmla="*/ 891 w 891"/>
              <a:gd name="T13" fmla="*/ 163 h 893"/>
              <a:gd name="T14" fmla="*/ 876 w 891"/>
              <a:gd name="T15" fmla="*/ 101 h 893"/>
              <a:gd name="T16" fmla="*/ 856 w 891"/>
              <a:gd name="T17" fmla="*/ 98 h 893"/>
              <a:gd name="T18" fmla="*/ 797 w 891"/>
              <a:gd name="T19" fmla="*/ 36 h 893"/>
              <a:gd name="T20" fmla="*/ 794 w 891"/>
              <a:gd name="T21" fmla="*/ 15 h 893"/>
              <a:gd name="T22" fmla="*/ 709 w 891"/>
              <a:gd name="T23" fmla="*/ 1 h 893"/>
              <a:gd name="T24" fmla="*/ 620 w 891"/>
              <a:gd name="T25" fmla="*/ 38 h 893"/>
              <a:gd name="T26" fmla="*/ 574 w 891"/>
              <a:gd name="T27" fmla="*/ 97 h 893"/>
              <a:gd name="T28" fmla="*/ 559 w 891"/>
              <a:gd name="T29" fmla="*/ 163 h 893"/>
              <a:gd name="T30" fmla="*/ 446 w 891"/>
              <a:gd name="T31" fmla="*/ 345 h 893"/>
              <a:gd name="T32" fmla="*/ 331 w 891"/>
              <a:gd name="T33" fmla="*/ 163 h 893"/>
              <a:gd name="T34" fmla="*/ 316 w 891"/>
              <a:gd name="T35" fmla="*/ 97 h 893"/>
              <a:gd name="T36" fmla="*/ 274 w 891"/>
              <a:gd name="T37" fmla="*/ 40 h 893"/>
              <a:gd name="T38" fmla="*/ 209 w 891"/>
              <a:gd name="T39" fmla="*/ 6 h 893"/>
              <a:gd name="T40" fmla="*/ 139 w 891"/>
              <a:gd name="T41" fmla="*/ 3 h 893"/>
              <a:gd name="T42" fmla="*/ 96 w 891"/>
              <a:gd name="T43" fmla="*/ 21 h 893"/>
              <a:gd name="T44" fmla="*/ 179 w 891"/>
              <a:gd name="T45" fmla="*/ 105 h 893"/>
              <a:gd name="T46" fmla="*/ 28 w 891"/>
              <a:gd name="T47" fmla="*/ 95 h 893"/>
              <a:gd name="T48" fmla="*/ 8 w 891"/>
              <a:gd name="T49" fmla="*/ 116 h 893"/>
              <a:gd name="T50" fmla="*/ 1 w 891"/>
              <a:gd name="T51" fmla="*/ 188 h 893"/>
              <a:gd name="T52" fmla="*/ 24 w 891"/>
              <a:gd name="T53" fmla="*/ 256 h 893"/>
              <a:gd name="T54" fmla="*/ 76 w 891"/>
              <a:gd name="T55" fmla="*/ 308 h 893"/>
              <a:gd name="T56" fmla="*/ 140 w 891"/>
              <a:gd name="T57" fmla="*/ 331 h 893"/>
              <a:gd name="T58" fmla="*/ 209 w 891"/>
              <a:gd name="T59" fmla="*/ 327 h 893"/>
              <a:gd name="T60" fmla="*/ 179 w 891"/>
              <a:gd name="T61" fmla="*/ 561 h 893"/>
              <a:gd name="T62" fmla="*/ 87 w 891"/>
              <a:gd name="T63" fmla="*/ 580 h 893"/>
              <a:gd name="T64" fmla="*/ 24 w 891"/>
              <a:gd name="T65" fmla="*/ 638 h 893"/>
              <a:gd name="T66" fmla="*/ 1 w 891"/>
              <a:gd name="T67" fmla="*/ 707 h 893"/>
              <a:gd name="T68" fmla="*/ 8 w 891"/>
              <a:gd name="T69" fmla="*/ 778 h 893"/>
              <a:gd name="T70" fmla="*/ 28 w 891"/>
              <a:gd name="T71" fmla="*/ 800 h 893"/>
              <a:gd name="T72" fmla="*/ 179 w 891"/>
              <a:gd name="T73" fmla="*/ 786 h 893"/>
              <a:gd name="T74" fmla="*/ 96 w 891"/>
              <a:gd name="T75" fmla="*/ 871 h 893"/>
              <a:gd name="T76" fmla="*/ 152 w 891"/>
              <a:gd name="T77" fmla="*/ 892 h 893"/>
              <a:gd name="T78" fmla="*/ 231 w 891"/>
              <a:gd name="T79" fmla="*/ 879 h 893"/>
              <a:gd name="T80" fmla="*/ 299 w 891"/>
              <a:gd name="T81" fmla="*/ 825 h 893"/>
              <a:gd name="T82" fmla="*/ 328 w 891"/>
              <a:gd name="T83" fmla="*/ 763 h 893"/>
              <a:gd name="T84" fmla="*/ 328 w 891"/>
              <a:gd name="T85" fmla="*/ 694 h 893"/>
              <a:gd name="T86" fmla="*/ 563 w 891"/>
              <a:gd name="T87" fmla="*/ 694 h 893"/>
              <a:gd name="T88" fmla="*/ 564 w 891"/>
              <a:gd name="T89" fmla="*/ 762 h 893"/>
              <a:gd name="T90" fmla="*/ 592 w 891"/>
              <a:gd name="T91" fmla="*/ 825 h 893"/>
              <a:gd name="T92" fmla="*/ 662 w 891"/>
              <a:gd name="T93" fmla="*/ 879 h 893"/>
              <a:gd name="T94" fmla="*/ 758 w 891"/>
              <a:gd name="T95" fmla="*/ 889 h 893"/>
              <a:gd name="T96" fmla="*/ 799 w 891"/>
              <a:gd name="T97" fmla="*/ 867 h 893"/>
              <a:gd name="T98" fmla="*/ 718 w 891"/>
              <a:gd name="T99" fmla="*/ 717 h 893"/>
              <a:gd name="T100" fmla="*/ 866 w 891"/>
              <a:gd name="T101" fmla="*/ 800 h 893"/>
              <a:gd name="T102" fmla="*/ 886 w 891"/>
              <a:gd name="T103" fmla="*/ 767 h 893"/>
              <a:gd name="T104" fmla="*/ 889 w 891"/>
              <a:gd name="T105" fmla="*/ 695 h 893"/>
              <a:gd name="T106" fmla="*/ 859 w 891"/>
              <a:gd name="T107" fmla="*/ 628 h 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91" h="893">
                <a:moveTo>
                  <a:pt x="843" y="608"/>
                </a:moveTo>
                <a:lnTo>
                  <a:pt x="834" y="600"/>
                </a:lnTo>
                <a:lnTo>
                  <a:pt x="825" y="593"/>
                </a:lnTo>
                <a:lnTo>
                  <a:pt x="815" y="586"/>
                </a:lnTo>
                <a:lnTo>
                  <a:pt x="805" y="580"/>
                </a:lnTo>
                <a:lnTo>
                  <a:pt x="795" y="575"/>
                </a:lnTo>
                <a:lnTo>
                  <a:pt x="784" y="571"/>
                </a:lnTo>
                <a:lnTo>
                  <a:pt x="773" y="567"/>
                </a:lnTo>
                <a:lnTo>
                  <a:pt x="762" y="564"/>
                </a:lnTo>
                <a:lnTo>
                  <a:pt x="751" y="562"/>
                </a:lnTo>
                <a:lnTo>
                  <a:pt x="739" y="560"/>
                </a:lnTo>
                <a:lnTo>
                  <a:pt x="727" y="560"/>
                </a:lnTo>
                <a:lnTo>
                  <a:pt x="717" y="560"/>
                </a:lnTo>
                <a:lnTo>
                  <a:pt x="705" y="561"/>
                </a:lnTo>
                <a:lnTo>
                  <a:pt x="693" y="563"/>
                </a:lnTo>
                <a:lnTo>
                  <a:pt x="681" y="566"/>
                </a:lnTo>
                <a:lnTo>
                  <a:pt x="671" y="570"/>
                </a:lnTo>
                <a:lnTo>
                  <a:pt x="546" y="446"/>
                </a:lnTo>
                <a:lnTo>
                  <a:pt x="671" y="323"/>
                </a:lnTo>
                <a:lnTo>
                  <a:pt x="683" y="327"/>
                </a:lnTo>
                <a:lnTo>
                  <a:pt x="697" y="329"/>
                </a:lnTo>
                <a:lnTo>
                  <a:pt x="711" y="331"/>
                </a:lnTo>
                <a:lnTo>
                  <a:pt x="725" y="331"/>
                </a:lnTo>
                <a:lnTo>
                  <a:pt x="742" y="331"/>
                </a:lnTo>
                <a:lnTo>
                  <a:pt x="758" y="329"/>
                </a:lnTo>
                <a:lnTo>
                  <a:pt x="774" y="325"/>
                </a:lnTo>
                <a:lnTo>
                  <a:pt x="789" y="319"/>
                </a:lnTo>
                <a:lnTo>
                  <a:pt x="803" y="313"/>
                </a:lnTo>
                <a:lnTo>
                  <a:pt x="817" y="304"/>
                </a:lnTo>
                <a:lnTo>
                  <a:pt x="831" y="295"/>
                </a:lnTo>
                <a:lnTo>
                  <a:pt x="843" y="284"/>
                </a:lnTo>
                <a:lnTo>
                  <a:pt x="851" y="275"/>
                </a:lnTo>
                <a:lnTo>
                  <a:pt x="859" y="265"/>
                </a:lnTo>
                <a:lnTo>
                  <a:pt x="866" y="254"/>
                </a:lnTo>
                <a:lnTo>
                  <a:pt x="873" y="243"/>
                </a:lnTo>
                <a:lnTo>
                  <a:pt x="877" y="233"/>
                </a:lnTo>
                <a:lnTo>
                  <a:pt x="882" y="221"/>
                </a:lnTo>
                <a:lnTo>
                  <a:pt x="886" y="210"/>
                </a:lnTo>
                <a:lnTo>
                  <a:pt x="889" y="199"/>
                </a:lnTo>
                <a:lnTo>
                  <a:pt x="890" y="187"/>
                </a:lnTo>
                <a:lnTo>
                  <a:pt x="891" y="175"/>
                </a:lnTo>
                <a:lnTo>
                  <a:pt x="891" y="163"/>
                </a:lnTo>
                <a:lnTo>
                  <a:pt x="891" y="151"/>
                </a:lnTo>
                <a:lnTo>
                  <a:pt x="889" y="140"/>
                </a:lnTo>
                <a:lnTo>
                  <a:pt x="886" y="128"/>
                </a:lnTo>
                <a:lnTo>
                  <a:pt x="882" y="116"/>
                </a:lnTo>
                <a:lnTo>
                  <a:pt x="878" y="104"/>
                </a:lnTo>
                <a:lnTo>
                  <a:pt x="876" y="101"/>
                </a:lnTo>
                <a:lnTo>
                  <a:pt x="874" y="98"/>
                </a:lnTo>
                <a:lnTo>
                  <a:pt x="871" y="96"/>
                </a:lnTo>
                <a:lnTo>
                  <a:pt x="866" y="96"/>
                </a:lnTo>
                <a:lnTo>
                  <a:pt x="863" y="95"/>
                </a:lnTo>
                <a:lnTo>
                  <a:pt x="859" y="96"/>
                </a:lnTo>
                <a:lnTo>
                  <a:pt x="856" y="98"/>
                </a:lnTo>
                <a:lnTo>
                  <a:pt x="852" y="100"/>
                </a:lnTo>
                <a:lnTo>
                  <a:pt x="785" y="179"/>
                </a:lnTo>
                <a:lnTo>
                  <a:pt x="718" y="179"/>
                </a:lnTo>
                <a:lnTo>
                  <a:pt x="718" y="105"/>
                </a:lnTo>
                <a:lnTo>
                  <a:pt x="795" y="38"/>
                </a:lnTo>
                <a:lnTo>
                  <a:pt x="797" y="36"/>
                </a:lnTo>
                <a:lnTo>
                  <a:pt x="799" y="33"/>
                </a:lnTo>
                <a:lnTo>
                  <a:pt x="799" y="28"/>
                </a:lnTo>
                <a:lnTo>
                  <a:pt x="799" y="25"/>
                </a:lnTo>
                <a:lnTo>
                  <a:pt x="798" y="21"/>
                </a:lnTo>
                <a:lnTo>
                  <a:pt x="796" y="18"/>
                </a:lnTo>
                <a:lnTo>
                  <a:pt x="794" y="15"/>
                </a:lnTo>
                <a:lnTo>
                  <a:pt x="790" y="13"/>
                </a:lnTo>
                <a:lnTo>
                  <a:pt x="774" y="7"/>
                </a:lnTo>
                <a:lnTo>
                  <a:pt x="758" y="3"/>
                </a:lnTo>
                <a:lnTo>
                  <a:pt x="742" y="1"/>
                </a:lnTo>
                <a:lnTo>
                  <a:pt x="725" y="0"/>
                </a:lnTo>
                <a:lnTo>
                  <a:pt x="709" y="1"/>
                </a:lnTo>
                <a:lnTo>
                  <a:pt x="693" y="3"/>
                </a:lnTo>
                <a:lnTo>
                  <a:pt x="677" y="7"/>
                </a:lnTo>
                <a:lnTo>
                  <a:pt x="662" y="12"/>
                </a:lnTo>
                <a:lnTo>
                  <a:pt x="647" y="20"/>
                </a:lnTo>
                <a:lnTo>
                  <a:pt x="633" y="28"/>
                </a:lnTo>
                <a:lnTo>
                  <a:pt x="620" y="38"/>
                </a:lnTo>
                <a:lnTo>
                  <a:pt x="609" y="49"/>
                </a:lnTo>
                <a:lnTo>
                  <a:pt x="600" y="57"/>
                </a:lnTo>
                <a:lnTo>
                  <a:pt x="592" y="67"/>
                </a:lnTo>
                <a:lnTo>
                  <a:pt x="586" y="77"/>
                </a:lnTo>
                <a:lnTo>
                  <a:pt x="580" y="86"/>
                </a:lnTo>
                <a:lnTo>
                  <a:pt x="574" y="97"/>
                </a:lnTo>
                <a:lnTo>
                  <a:pt x="570" y="108"/>
                </a:lnTo>
                <a:lnTo>
                  <a:pt x="567" y="118"/>
                </a:lnTo>
                <a:lnTo>
                  <a:pt x="564" y="129"/>
                </a:lnTo>
                <a:lnTo>
                  <a:pt x="561" y="141"/>
                </a:lnTo>
                <a:lnTo>
                  <a:pt x="560" y="153"/>
                </a:lnTo>
                <a:lnTo>
                  <a:pt x="559" y="163"/>
                </a:lnTo>
                <a:lnTo>
                  <a:pt x="560" y="175"/>
                </a:lnTo>
                <a:lnTo>
                  <a:pt x="561" y="187"/>
                </a:lnTo>
                <a:lnTo>
                  <a:pt x="563" y="199"/>
                </a:lnTo>
                <a:lnTo>
                  <a:pt x="566" y="209"/>
                </a:lnTo>
                <a:lnTo>
                  <a:pt x="569" y="221"/>
                </a:lnTo>
                <a:lnTo>
                  <a:pt x="446" y="345"/>
                </a:lnTo>
                <a:lnTo>
                  <a:pt x="322" y="221"/>
                </a:lnTo>
                <a:lnTo>
                  <a:pt x="325" y="209"/>
                </a:lnTo>
                <a:lnTo>
                  <a:pt x="328" y="199"/>
                </a:lnTo>
                <a:lnTo>
                  <a:pt x="330" y="187"/>
                </a:lnTo>
                <a:lnTo>
                  <a:pt x="331" y="175"/>
                </a:lnTo>
                <a:lnTo>
                  <a:pt x="331" y="163"/>
                </a:lnTo>
                <a:lnTo>
                  <a:pt x="330" y="153"/>
                </a:lnTo>
                <a:lnTo>
                  <a:pt x="329" y="141"/>
                </a:lnTo>
                <a:lnTo>
                  <a:pt x="327" y="129"/>
                </a:lnTo>
                <a:lnTo>
                  <a:pt x="324" y="118"/>
                </a:lnTo>
                <a:lnTo>
                  <a:pt x="321" y="108"/>
                </a:lnTo>
                <a:lnTo>
                  <a:pt x="316" y="97"/>
                </a:lnTo>
                <a:lnTo>
                  <a:pt x="311" y="86"/>
                </a:lnTo>
                <a:lnTo>
                  <a:pt x="305" y="77"/>
                </a:lnTo>
                <a:lnTo>
                  <a:pt x="298" y="67"/>
                </a:lnTo>
                <a:lnTo>
                  <a:pt x="291" y="57"/>
                </a:lnTo>
                <a:lnTo>
                  <a:pt x="282" y="49"/>
                </a:lnTo>
                <a:lnTo>
                  <a:pt x="274" y="40"/>
                </a:lnTo>
                <a:lnTo>
                  <a:pt x="264" y="33"/>
                </a:lnTo>
                <a:lnTo>
                  <a:pt x="253" y="25"/>
                </a:lnTo>
                <a:lnTo>
                  <a:pt x="243" y="20"/>
                </a:lnTo>
                <a:lnTo>
                  <a:pt x="232" y="15"/>
                </a:lnTo>
                <a:lnTo>
                  <a:pt x="221" y="10"/>
                </a:lnTo>
                <a:lnTo>
                  <a:pt x="209" y="6"/>
                </a:lnTo>
                <a:lnTo>
                  <a:pt x="199" y="4"/>
                </a:lnTo>
                <a:lnTo>
                  <a:pt x="187" y="2"/>
                </a:lnTo>
                <a:lnTo>
                  <a:pt x="175" y="1"/>
                </a:lnTo>
                <a:lnTo>
                  <a:pt x="162" y="1"/>
                </a:lnTo>
                <a:lnTo>
                  <a:pt x="151" y="2"/>
                </a:lnTo>
                <a:lnTo>
                  <a:pt x="139" y="3"/>
                </a:lnTo>
                <a:lnTo>
                  <a:pt x="127" y="5"/>
                </a:lnTo>
                <a:lnTo>
                  <a:pt x="115" y="9"/>
                </a:lnTo>
                <a:lnTo>
                  <a:pt x="103" y="13"/>
                </a:lnTo>
                <a:lnTo>
                  <a:pt x="100" y="16"/>
                </a:lnTo>
                <a:lnTo>
                  <a:pt x="97" y="18"/>
                </a:lnTo>
                <a:lnTo>
                  <a:pt x="96" y="21"/>
                </a:lnTo>
                <a:lnTo>
                  <a:pt x="95" y="25"/>
                </a:lnTo>
                <a:lnTo>
                  <a:pt x="94" y="28"/>
                </a:lnTo>
                <a:lnTo>
                  <a:pt x="95" y="33"/>
                </a:lnTo>
                <a:lnTo>
                  <a:pt x="97" y="36"/>
                </a:lnTo>
                <a:lnTo>
                  <a:pt x="99" y="38"/>
                </a:lnTo>
                <a:lnTo>
                  <a:pt x="179" y="105"/>
                </a:lnTo>
                <a:lnTo>
                  <a:pt x="179" y="179"/>
                </a:lnTo>
                <a:lnTo>
                  <a:pt x="106" y="179"/>
                </a:lnTo>
                <a:lnTo>
                  <a:pt x="38" y="100"/>
                </a:lnTo>
                <a:lnTo>
                  <a:pt x="35" y="98"/>
                </a:lnTo>
                <a:lnTo>
                  <a:pt x="32" y="96"/>
                </a:lnTo>
                <a:lnTo>
                  <a:pt x="28" y="95"/>
                </a:lnTo>
                <a:lnTo>
                  <a:pt x="24" y="96"/>
                </a:lnTo>
                <a:lnTo>
                  <a:pt x="20" y="96"/>
                </a:lnTo>
                <a:lnTo>
                  <a:pt x="17" y="98"/>
                </a:lnTo>
                <a:lnTo>
                  <a:pt x="15" y="101"/>
                </a:lnTo>
                <a:lnTo>
                  <a:pt x="13" y="104"/>
                </a:lnTo>
                <a:lnTo>
                  <a:pt x="8" y="116"/>
                </a:lnTo>
                <a:lnTo>
                  <a:pt x="5" y="128"/>
                </a:lnTo>
                <a:lnTo>
                  <a:pt x="2" y="140"/>
                </a:lnTo>
                <a:lnTo>
                  <a:pt x="1" y="151"/>
                </a:lnTo>
                <a:lnTo>
                  <a:pt x="0" y="164"/>
                </a:lnTo>
                <a:lnTo>
                  <a:pt x="0" y="176"/>
                </a:lnTo>
                <a:lnTo>
                  <a:pt x="1" y="188"/>
                </a:lnTo>
                <a:lnTo>
                  <a:pt x="3" y="200"/>
                </a:lnTo>
                <a:lnTo>
                  <a:pt x="5" y="211"/>
                </a:lnTo>
                <a:lnTo>
                  <a:pt x="9" y="223"/>
                </a:lnTo>
                <a:lnTo>
                  <a:pt x="14" y="235"/>
                </a:lnTo>
                <a:lnTo>
                  <a:pt x="19" y="246"/>
                </a:lnTo>
                <a:lnTo>
                  <a:pt x="24" y="256"/>
                </a:lnTo>
                <a:lnTo>
                  <a:pt x="32" y="266"/>
                </a:lnTo>
                <a:lnTo>
                  <a:pt x="39" y="276"/>
                </a:lnTo>
                <a:lnTo>
                  <a:pt x="48" y="285"/>
                </a:lnTo>
                <a:lnTo>
                  <a:pt x="56" y="294"/>
                </a:lnTo>
                <a:lnTo>
                  <a:pt x="66" y="300"/>
                </a:lnTo>
                <a:lnTo>
                  <a:pt x="76" y="308"/>
                </a:lnTo>
                <a:lnTo>
                  <a:pt x="85" y="313"/>
                </a:lnTo>
                <a:lnTo>
                  <a:pt x="96" y="318"/>
                </a:lnTo>
                <a:lnTo>
                  <a:pt x="107" y="323"/>
                </a:lnTo>
                <a:lnTo>
                  <a:pt x="117" y="326"/>
                </a:lnTo>
                <a:lnTo>
                  <a:pt x="128" y="329"/>
                </a:lnTo>
                <a:lnTo>
                  <a:pt x="140" y="331"/>
                </a:lnTo>
                <a:lnTo>
                  <a:pt x="152" y="332"/>
                </a:lnTo>
                <a:lnTo>
                  <a:pt x="162" y="333"/>
                </a:lnTo>
                <a:lnTo>
                  <a:pt x="174" y="332"/>
                </a:lnTo>
                <a:lnTo>
                  <a:pt x="186" y="331"/>
                </a:lnTo>
                <a:lnTo>
                  <a:pt x="198" y="329"/>
                </a:lnTo>
                <a:lnTo>
                  <a:pt x="209" y="327"/>
                </a:lnTo>
                <a:lnTo>
                  <a:pt x="220" y="323"/>
                </a:lnTo>
                <a:lnTo>
                  <a:pt x="344" y="447"/>
                </a:lnTo>
                <a:lnTo>
                  <a:pt x="220" y="570"/>
                </a:lnTo>
                <a:lnTo>
                  <a:pt x="207" y="566"/>
                </a:lnTo>
                <a:lnTo>
                  <a:pt x="193" y="562"/>
                </a:lnTo>
                <a:lnTo>
                  <a:pt x="179" y="561"/>
                </a:lnTo>
                <a:lnTo>
                  <a:pt x="166" y="560"/>
                </a:lnTo>
                <a:lnTo>
                  <a:pt x="148" y="561"/>
                </a:lnTo>
                <a:lnTo>
                  <a:pt x="132" y="563"/>
                </a:lnTo>
                <a:lnTo>
                  <a:pt x="117" y="568"/>
                </a:lnTo>
                <a:lnTo>
                  <a:pt x="101" y="573"/>
                </a:lnTo>
                <a:lnTo>
                  <a:pt x="87" y="580"/>
                </a:lnTo>
                <a:lnTo>
                  <a:pt x="74" y="588"/>
                </a:lnTo>
                <a:lnTo>
                  <a:pt x="61" y="598"/>
                </a:lnTo>
                <a:lnTo>
                  <a:pt x="48" y="608"/>
                </a:lnTo>
                <a:lnTo>
                  <a:pt x="39" y="618"/>
                </a:lnTo>
                <a:lnTo>
                  <a:pt x="32" y="628"/>
                </a:lnTo>
                <a:lnTo>
                  <a:pt x="24" y="638"/>
                </a:lnTo>
                <a:lnTo>
                  <a:pt x="19" y="649"/>
                </a:lnTo>
                <a:lnTo>
                  <a:pt x="14" y="660"/>
                </a:lnTo>
                <a:lnTo>
                  <a:pt x="9" y="671"/>
                </a:lnTo>
                <a:lnTo>
                  <a:pt x="5" y="683"/>
                </a:lnTo>
                <a:lnTo>
                  <a:pt x="3" y="695"/>
                </a:lnTo>
                <a:lnTo>
                  <a:pt x="1" y="707"/>
                </a:lnTo>
                <a:lnTo>
                  <a:pt x="0" y="719"/>
                </a:lnTo>
                <a:lnTo>
                  <a:pt x="0" y="730"/>
                </a:lnTo>
                <a:lnTo>
                  <a:pt x="1" y="743"/>
                </a:lnTo>
                <a:lnTo>
                  <a:pt x="2" y="755"/>
                </a:lnTo>
                <a:lnTo>
                  <a:pt x="5" y="767"/>
                </a:lnTo>
                <a:lnTo>
                  <a:pt x="8" y="778"/>
                </a:lnTo>
                <a:lnTo>
                  <a:pt x="13" y="790"/>
                </a:lnTo>
                <a:lnTo>
                  <a:pt x="15" y="793"/>
                </a:lnTo>
                <a:lnTo>
                  <a:pt x="17" y="797"/>
                </a:lnTo>
                <a:lnTo>
                  <a:pt x="20" y="799"/>
                </a:lnTo>
                <a:lnTo>
                  <a:pt x="24" y="800"/>
                </a:lnTo>
                <a:lnTo>
                  <a:pt x="28" y="800"/>
                </a:lnTo>
                <a:lnTo>
                  <a:pt x="32" y="799"/>
                </a:lnTo>
                <a:lnTo>
                  <a:pt x="35" y="798"/>
                </a:lnTo>
                <a:lnTo>
                  <a:pt x="38" y="796"/>
                </a:lnTo>
                <a:lnTo>
                  <a:pt x="106" y="717"/>
                </a:lnTo>
                <a:lnTo>
                  <a:pt x="179" y="717"/>
                </a:lnTo>
                <a:lnTo>
                  <a:pt x="179" y="786"/>
                </a:lnTo>
                <a:lnTo>
                  <a:pt x="99" y="853"/>
                </a:lnTo>
                <a:lnTo>
                  <a:pt x="97" y="857"/>
                </a:lnTo>
                <a:lnTo>
                  <a:pt x="95" y="860"/>
                </a:lnTo>
                <a:lnTo>
                  <a:pt x="94" y="863"/>
                </a:lnTo>
                <a:lnTo>
                  <a:pt x="95" y="867"/>
                </a:lnTo>
                <a:lnTo>
                  <a:pt x="96" y="871"/>
                </a:lnTo>
                <a:lnTo>
                  <a:pt x="97" y="875"/>
                </a:lnTo>
                <a:lnTo>
                  <a:pt x="100" y="877"/>
                </a:lnTo>
                <a:lnTo>
                  <a:pt x="103" y="879"/>
                </a:lnTo>
                <a:lnTo>
                  <a:pt x="120" y="884"/>
                </a:lnTo>
                <a:lnTo>
                  <a:pt x="135" y="889"/>
                </a:lnTo>
                <a:lnTo>
                  <a:pt x="152" y="892"/>
                </a:lnTo>
                <a:lnTo>
                  <a:pt x="168" y="893"/>
                </a:lnTo>
                <a:lnTo>
                  <a:pt x="168" y="893"/>
                </a:lnTo>
                <a:lnTo>
                  <a:pt x="184" y="892"/>
                </a:lnTo>
                <a:lnTo>
                  <a:pt x="200" y="889"/>
                </a:lnTo>
                <a:lnTo>
                  <a:pt x="216" y="885"/>
                </a:lnTo>
                <a:lnTo>
                  <a:pt x="231" y="879"/>
                </a:lnTo>
                <a:lnTo>
                  <a:pt x="245" y="873"/>
                </a:lnTo>
                <a:lnTo>
                  <a:pt x="259" y="864"/>
                </a:lnTo>
                <a:lnTo>
                  <a:pt x="271" y="854"/>
                </a:lnTo>
                <a:lnTo>
                  <a:pt x="284" y="843"/>
                </a:lnTo>
                <a:lnTo>
                  <a:pt x="292" y="834"/>
                </a:lnTo>
                <a:lnTo>
                  <a:pt x="299" y="825"/>
                </a:lnTo>
                <a:lnTo>
                  <a:pt x="306" y="816"/>
                </a:lnTo>
                <a:lnTo>
                  <a:pt x="312" y="806"/>
                </a:lnTo>
                <a:lnTo>
                  <a:pt x="317" y="796"/>
                </a:lnTo>
                <a:lnTo>
                  <a:pt x="322" y="785"/>
                </a:lnTo>
                <a:lnTo>
                  <a:pt x="325" y="774"/>
                </a:lnTo>
                <a:lnTo>
                  <a:pt x="328" y="763"/>
                </a:lnTo>
                <a:lnTo>
                  <a:pt x="330" y="752"/>
                </a:lnTo>
                <a:lnTo>
                  <a:pt x="331" y="741"/>
                </a:lnTo>
                <a:lnTo>
                  <a:pt x="331" y="729"/>
                </a:lnTo>
                <a:lnTo>
                  <a:pt x="331" y="717"/>
                </a:lnTo>
                <a:lnTo>
                  <a:pt x="330" y="706"/>
                </a:lnTo>
                <a:lnTo>
                  <a:pt x="328" y="694"/>
                </a:lnTo>
                <a:lnTo>
                  <a:pt x="325" y="682"/>
                </a:lnTo>
                <a:lnTo>
                  <a:pt x="322" y="671"/>
                </a:lnTo>
                <a:lnTo>
                  <a:pt x="446" y="547"/>
                </a:lnTo>
                <a:lnTo>
                  <a:pt x="569" y="671"/>
                </a:lnTo>
                <a:lnTo>
                  <a:pt x="566" y="682"/>
                </a:lnTo>
                <a:lnTo>
                  <a:pt x="563" y="694"/>
                </a:lnTo>
                <a:lnTo>
                  <a:pt x="561" y="706"/>
                </a:lnTo>
                <a:lnTo>
                  <a:pt x="560" y="716"/>
                </a:lnTo>
                <a:lnTo>
                  <a:pt x="559" y="728"/>
                </a:lnTo>
                <a:lnTo>
                  <a:pt x="560" y="740"/>
                </a:lnTo>
                <a:lnTo>
                  <a:pt x="561" y="752"/>
                </a:lnTo>
                <a:lnTo>
                  <a:pt x="564" y="762"/>
                </a:lnTo>
                <a:lnTo>
                  <a:pt x="567" y="774"/>
                </a:lnTo>
                <a:lnTo>
                  <a:pt x="570" y="785"/>
                </a:lnTo>
                <a:lnTo>
                  <a:pt x="574" y="796"/>
                </a:lnTo>
                <a:lnTo>
                  <a:pt x="580" y="805"/>
                </a:lnTo>
                <a:lnTo>
                  <a:pt x="586" y="816"/>
                </a:lnTo>
                <a:lnTo>
                  <a:pt x="592" y="825"/>
                </a:lnTo>
                <a:lnTo>
                  <a:pt x="600" y="834"/>
                </a:lnTo>
                <a:lnTo>
                  <a:pt x="609" y="843"/>
                </a:lnTo>
                <a:lnTo>
                  <a:pt x="620" y="854"/>
                </a:lnTo>
                <a:lnTo>
                  <a:pt x="634" y="864"/>
                </a:lnTo>
                <a:lnTo>
                  <a:pt x="648" y="873"/>
                </a:lnTo>
                <a:lnTo>
                  <a:pt x="662" y="879"/>
                </a:lnTo>
                <a:lnTo>
                  <a:pt x="678" y="885"/>
                </a:lnTo>
                <a:lnTo>
                  <a:pt x="693" y="889"/>
                </a:lnTo>
                <a:lnTo>
                  <a:pt x="709" y="892"/>
                </a:lnTo>
                <a:lnTo>
                  <a:pt x="725" y="893"/>
                </a:lnTo>
                <a:lnTo>
                  <a:pt x="741" y="892"/>
                </a:lnTo>
                <a:lnTo>
                  <a:pt x="758" y="889"/>
                </a:lnTo>
                <a:lnTo>
                  <a:pt x="774" y="884"/>
                </a:lnTo>
                <a:lnTo>
                  <a:pt x="790" y="879"/>
                </a:lnTo>
                <a:lnTo>
                  <a:pt x="794" y="877"/>
                </a:lnTo>
                <a:lnTo>
                  <a:pt x="796" y="875"/>
                </a:lnTo>
                <a:lnTo>
                  <a:pt x="798" y="871"/>
                </a:lnTo>
                <a:lnTo>
                  <a:pt x="799" y="867"/>
                </a:lnTo>
                <a:lnTo>
                  <a:pt x="799" y="863"/>
                </a:lnTo>
                <a:lnTo>
                  <a:pt x="799" y="860"/>
                </a:lnTo>
                <a:lnTo>
                  <a:pt x="797" y="857"/>
                </a:lnTo>
                <a:lnTo>
                  <a:pt x="795" y="853"/>
                </a:lnTo>
                <a:lnTo>
                  <a:pt x="718" y="786"/>
                </a:lnTo>
                <a:lnTo>
                  <a:pt x="718" y="717"/>
                </a:lnTo>
                <a:lnTo>
                  <a:pt x="785" y="717"/>
                </a:lnTo>
                <a:lnTo>
                  <a:pt x="854" y="796"/>
                </a:lnTo>
                <a:lnTo>
                  <a:pt x="856" y="798"/>
                </a:lnTo>
                <a:lnTo>
                  <a:pt x="859" y="799"/>
                </a:lnTo>
                <a:lnTo>
                  <a:pt x="863" y="800"/>
                </a:lnTo>
                <a:lnTo>
                  <a:pt x="866" y="800"/>
                </a:lnTo>
                <a:lnTo>
                  <a:pt x="871" y="799"/>
                </a:lnTo>
                <a:lnTo>
                  <a:pt x="874" y="797"/>
                </a:lnTo>
                <a:lnTo>
                  <a:pt x="876" y="793"/>
                </a:lnTo>
                <a:lnTo>
                  <a:pt x="878" y="790"/>
                </a:lnTo>
                <a:lnTo>
                  <a:pt x="882" y="778"/>
                </a:lnTo>
                <a:lnTo>
                  <a:pt x="886" y="767"/>
                </a:lnTo>
                <a:lnTo>
                  <a:pt x="889" y="755"/>
                </a:lnTo>
                <a:lnTo>
                  <a:pt x="891" y="743"/>
                </a:lnTo>
                <a:lnTo>
                  <a:pt x="891" y="730"/>
                </a:lnTo>
                <a:lnTo>
                  <a:pt x="891" y="719"/>
                </a:lnTo>
                <a:lnTo>
                  <a:pt x="890" y="707"/>
                </a:lnTo>
                <a:lnTo>
                  <a:pt x="889" y="695"/>
                </a:lnTo>
                <a:lnTo>
                  <a:pt x="886" y="683"/>
                </a:lnTo>
                <a:lnTo>
                  <a:pt x="882" y="671"/>
                </a:lnTo>
                <a:lnTo>
                  <a:pt x="877" y="660"/>
                </a:lnTo>
                <a:lnTo>
                  <a:pt x="872" y="649"/>
                </a:lnTo>
                <a:lnTo>
                  <a:pt x="866" y="638"/>
                </a:lnTo>
                <a:lnTo>
                  <a:pt x="859" y="628"/>
                </a:lnTo>
                <a:lnTo>
                  <a:pt x="851" y="618"/>
                </a:lnTo>
                <a:lnTo>
                  <a:pt x="843" y="608"/>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dirty="0">
              <a:solidFill>
                <a:srgbClr val="FF0000"/>
              </a:solidFill>
            </a:endParaRPr>
          </a:p>
        </p:txBody>
      </p:sp>
      <p:grpSp>
        <p:nvGrpSpPr>
          <p:cNvPr id="474" name="Group 473">
            <a:extLst>
              <a:ext uri="{FF2B5EF4-FFF2-40B4-BE49-F238E27FC236}">
                <a16:creationId xmlns:a16="http://schemas.microsoft.com/office/drawing/2014/main" xmlns="" id="{EB0688F4-8C26-4B4E-8CBC-7C9A8275A268}"/>
              </a:ext>
            </a:extLst>
          </p:cNvPr>
          <p:cNvGrpSpPr/>
          <p:nvPr/>
        </p:nvGrpSpPr>
        <p:grpSpPr>
          <a:xfrm>
            <a:off x="8569802" y="5325946"/>
            <a:ext cx="694324" cy="709024"/>
            <a:chOff x="7048500" y="1387475"/>
            <a:chExt cx="276226" cy="284163"/>
          </a:xfrm>
          <a:noFill/>
        </p:grpSpPr>
        <p:sp>
          <p:nvSpPr>
            <p:cNvPr id="475" name="Freeform 4357">
              <a:extLst>
                <a:ext uri="{FF2B5EF4-FFF2-40B4-BE49-F238E27FC236}">
                  <a16:creationId xmlns:a16="http://schemas.microsoft.com/office/drawing/2014/main" xmlns="" id="{D60F7517-A566-4459-B5D1-6B7DB1E2DA93}"/>
                </a:ext>
              </a:extLst>
            </p:cNvPr>
            <p:cNvSpPr>
              <a:spLocks noEditPoints="1"/>
            </p:cNvSpPr>
            <p:nvPr/>
          </p:nvSpPr>
          <p:spPr bwMode="auto">
            <a:xfrm>
              <a:off x="7161213" y="1387475"/>
              <a:ext cx="163513" cy="160338"/>
            </a:xfrm>
            <a:custGeom>
              <a:avLst/>
              <a:gdLst>
                <a:gd name="T0" fmla="*/ 229 w 512"/>
                <a:gd name="T1" fmla="*/ 345 h 506"/>
                <a:gd name="T2" fmla="*/ 198 w 512"/>
                <a:gd name="T3" fmla="*/ 328 h 506"/>
                <a:gd name="T4" fmla="*/ 177 w 512"/>
                <a:gd name="T5" fmla="*/ 302 h 506"/>
                <a:gd name="T6" fmla="*/ 166 w 512"/>
                <a:gd name="T7" fmla="*/ 268 h 506"/>
                <a:gd name="T8" fmla="*/ 169 w 512"/>
                <a:gd name="T9" fmla="*/ 232 h 506"/>
                <a:gd name="T10" fmla="*/ 187 w 512"/>
                <a:gd name="T11" fmla="*/ 201 h 506"/>
                <a:gd name="T12" fmla="*/ 213 w 512"/>
                <a:gd name="T13" fmla="*/ 179 h 506"/>
                <a:gd name="T14" fmla="*/ 246 w 512"/>
                <a:gd name="T15" fmla="*/ 169 h 506"/>
                <a:gd name="T16" fmla="*/ 283 w 512"/>
                <a:gd name="T17" fmla="*/ 172 h 506"/>
                <a:gd name="T18" fmla="*/ 314 w 512"/>
                <a:gd name="T19" fmla="*/ 189 h 506"/>
                <a:gd name="T20" fmla="*/ 335 w 512"/>
                <a:gd name="T21" fmla="*/ 216 h 506"/>
                <a:gd name="T22" fmla="*/ 346 w 512"/>
                <a:gd name="T23" fmla="*/ 250 h 506"/>
                <a:gd name="T24" fmla="*/ 343 w 512"/>
                <a:gd name="T25" fmla="*/ 286 h 506"/>
                <a:gd name="T26" fmla="*/ 326 w 512"/>
                <a:gd name="T27" fmla="*/ 316 h 506"/>
                <a:gd name="T28" fmla="*/ 299 w 512"/>
                <a:gd name="T29" fmla="*/ 338 h 506"/>
                <a:gd name="T30" fmla="*/ 265 w 512"/>
                <a:gd name="T31" fmla="*/ 348 h 506"/>
                <a:gd name="T32" fmla="*/ 458 w 512"/>
                <a:gd name="T33" fmla="*/ 276 h 506"/>
                <a:gd name="T34" fmla="*/ 504 w 512"/>
                <a:gd name="T35" fmla="*/ 198 h 506"/>
                <a:gd name="T36" fmla="*/ 511 w 512"/>
                <a:gd name="T37" fmla="*/ 189 h 506"/>
                <a:gd name="T38" fmla="*/ 510 w 512"/>
                <a:gd name="T39" fmla="*/ 178 h 506"/>
                <a:gd name="T40" fmla="*/ 438 w 512"/>
                <a:gd name="T41" fmla="*/ 72 h 506"/>
                <a:gd name="T42" fmla="*/ 363 w 512"/>
                <a:gd name="T43" fmla="*/ 85 h 506"/>
                <a:gd name="T44" fmla="*/ 332 w 512"/>
                <a:gd name="T45" fmla="*/ 10 h 506"/>
                <a:gd name="T46" fmla="*/ 326 w 512"/>
                <a:gd name="T47" fmla="*/ 2 h 506"/>
                <a:gd name="T48" fmla="*/ 204 w 512"/>
                <a:gd name="T49" fmla="*/ 0 h 506"/>
                <a:gd name="T50" fmla="*/ 193 w 512"/>
                <a:gd name="T51" fmla="*/ 3 h 506"/>
                <a:gd name="T52" fmla="*/ 189 w 512"/>
                <a:gd name="T53" fmla="*/ 14 h 506"/>
                <a:gd name="T54" fmla="*/ 162 w 512"/>
                <a:gd name="T55" fmla="*/ 78 h 506"/>
                <a:gd name="T56" fmla="*/ 81 w 512"/>
                <a:gd name="T57" fmla="*/ 74 h 506"/>
                <a:gd name="T58" fmla="*/ 65 w 512"/>
                <a:gd name="T59" fmla="*/ 76 h 506"/>
                <a:gd name="T60" fmla="*/ 1 w 512"/>
                <a:gd name="T61" fmla="*/ 184 h 506"/>
                <a:gd name="T62" fmla="*/ 6 w 512"/>
                <a:gd name="T63" fmla="*/ 197 h 506"/>
                <a:gd name="T64" fmla="*/ 53 w 512"/>
                <a:gd name="T65" fmla="*/ 259 h 506"/>
                <a:gd name="T66" fmla="*/ 4 w 512"/>
                <a:gd name="T67" fmla="*/ 324 h 506"/>
                <a:gd name="T68" fmla="*/ 1 w 512"/>
                <a:gd name="T69" fmla="*/ 338 h 506"/>
                <a:gd name="T70" fmla="*/ 62 w 512"/>
                <a:gd name="T71" fmla="*/ 442 h 506"/>
                <a:gd name="T72" fmla="*/ 73 w 512"/>
                <a:gd name="T73" fmla="*/ 445 h 506"/>
                <a:gd name="T74" fmla="*/ 141 w 512"/>
                <a:gd name="T75" fmla="*/ 427 h 506"/>
                <a:gd name="T76" fmla="*/ 179 w 512"/>
                <a:gd name="T77" fmla="*/ 447 h 506"/>
                <a:gd name="T78" fmla="*/ 190 w 512"/>
                <a:gd name="T79" fmla="*/ 497 h 506"/>
                <a:gd name="T80" fmla="*/ 198 w 512"/>
                <a:gd name="T81" fmla="*/ 505 h 506"/>
                <a:gd name="T82" fmla="*/ 320 w 512"/>
                <a:gd name="T83" fmla="*/ 506 h 506"/>
                <a:gd name="T84" fmla="*/ 330 w 512"/>
                <a:gd name="T85" fmla="*/ 499 h 506"/>
                <a:gd name="T86" fmla="*/ 332 w 512"/>
                <a:gd name="T87" fmla="*/ 448 h 506"/>
                <a:gd name="T88" fmla="*/ 387 w 512"/>
                <a:gd name="T89" fmla="*/ 416 h 506"/>
                <a:gd name="T90" fmla="*/ 441 w 512"/>
                <a:gd name="T91" fmla="*/ 446 h 506"/>
                <a:gd name="T92" fmla="*/ 451 w 512"/>
                <a:gd name="T93" fmla="*/ 440 h 506"/>
                <a:gd name="T94" fmla="*/ 512 w 512"/>
                <a:gd name="T95" fmla="*/ 335 h 506"/>
                <a:gd name="T96" fmla="*/ 509 w 512"/>
                <a:gd name="T97" fmla="*/ 323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12" h="506">
                  <a:moveTo>
                    <a:pt x="256" y="350"/>
                  </a:moveTo>
                  <a:lnTo>
                    <a:pt x="246" y="348"/>
                  </a:lnTo>
                  <a:lnTo>
                    <a:pt x="238" y="347"/>
                  </a:lnTo>
                  <a:lnTo>
                    <a:pt x="229" y="345"/>
                  </a:lnTo>
                  <a:lnTo>
                    <a:pt x="221" y="342"/>
                  </a:lnTo>
                  <a:lnTo>
                    <a:pt x="213" y="338"/>
                  </a:lnTo>
                  <a:lnTo>
                    <a:pt x="206" y="334"/>
                  </a:lnTo>
                  <a:lnTo>
                    <a:pt x="198" y="328"/>
                  </a:lnTo>
                  <a:lnTo>
                    <a:pt x="192" y="323"/>
                  </a:lnTo>
                  <a:lnTo>
                    <a:pt x="187" y="316"/>
                  </a:lnTo>
                  <a:lnTo>
                    <a:pt x="181" y="310"/>
                  </a:lnTo>
                  <a:lnTo>
                    <a:pt x="177" y="302"/>
                  </a:lnTo>
                  <a:lnTo>
                    <a:pt x="173" y="294"/>
                  </a:lnTo>
                  <a:lnTo>
                    <a:pt x="169" y="286"/>
                  </a:lnTo>
                  <a:lnTo>
                    <a:pt x="167" y="278"/>
                  </a:lnTo>
                  <a:lnTo>
                    <a:pt x="166" y="268"/>
                  </a:lnTo>
                  <a:lnTo>
                    <a:pt x="165" y="260"/>
                  </a:lnTo>
                  <a:lnTo>
                    <a:pt x="166" y="250"/>
                  </a:lnTo>
                  <a:lnTo>
                    <a:pt x="167" y="240"/>
                  </a:lnTo>
                  <a:lnTo>
                    <a:pt x="169" y="232"/>
                  </a:lnTo>
                  <a:lnTo>
                    <a:pt x="173" y="223"/>
                  </a:lnTo>
                  <a:lnTo>
                    <a:pt x="177" y="216"/>
                  </a:lnTo>
                  <a:lnTo>
                    <a:pt x="181" y="208"/>
                  </a:lnTo>
                  <a:lnTo>
                    <a:pt x="187" y="201"/>
                  </a:lnTo>
                  <a:lnTo>
                    <a:pt x="192" y="194"/>
                  </a:lnTo>
                  <a:lnTo>
                    <a:pt x="198" y="189"/>
                  </a:lnTo>
                  <a:lnTo>
                    <a:pt x="206" y="184"/>
                  </a:lnTo>
                  <a:lnTo>
                    <a:pt x="213" y="179"/>
                  </a:lnTo>
                  <a:lnTo>
                    <a:pt x="221" y="175"/>
                  </a:lnTo>
                  <a:lnTo>
                    <a:pt x="229" y="172"/>
                  </a:lnTo>
                  <a:lnTo>
                    <a:pt x="238" y="170"/>
                  </a:lnTo>
                  <a:lnTo>
                    <a:pt x="246" y="169"/>
                  </a:lnTo>
                  <a:lnTo>
                    <a:pt x="256" y="168"/>
                  </a:lnTo>
                  <a:lnTo>
                    <a:pt x="265" y="169"/>
                  </a:lnTo>
                  <a:lnTo>
                    <a:pt x="274" y="170"/>
                  </a:lnTo>
                  <a:lnTo>
                    <a:pt x="283" y="172"/>
                  </a:lnTo>
                  <a:lnTo>
                    <a:pt x="291" y="175"/>
                  </a:lnTo>
                  <a:lnTo>
                    <a:pt x="299" y="179"/>
                  </a:lnTo>
                  <a:lnTo>
                    <a:pt x="306" y="184"/>
                  </a:lnTo>
                  <a:lnTo>
                    <a:pt x="314" y="189"/>
                  </a:lnTo>
                  <a:lnTo>
                    <a:pt x="320" y="194"/>
                  </a:lnTo>
                  <a:lnTo>
                    <a:pt x="326" y="201"/>
                  </a:lnTo>
                  <a:lnTo>
                    <a:pt x="331" y="208"/>
                  </a:lnTo>
                  <a:lnTo>
                    <a:pt x="335" y="216"/>
                  </a:lnTo>
                  <a:lnTo>
                    <a:pt x="340" y="223"/>
                  </a:lnTo>
                  <a:lnTo>
                    <a:pt x="343" y="232"/>
                  </a:lnTo>
                  <a:lnTo>
                    <a:pt x="345" y="240"/>
                  </a:lnTo>
                  <a:lnTo>
                    <a:pt x="346" y="250"/>
                  </a:lnTo>
                  <a:lnTo>
                    <a:pt x="346" y="260"/>
                  </a:lnTo>
                  <a:lnTo>
                    <a:pt x="346" y="268"/>
                  </a:lnTo>
                  <a:lnTo>
                    <a:pt x="345" y="278"/>
                  </a:lnTo>
                  <a:lnTo>
                    <a:pt x="343" y="286"/>
                  </a:lnTo>
                  <a:lnTo>
                    <a:pt x="340" y="294"/>
                  </a:lnTo>
                  <a:lnTo>
                    <a:pt x="335" y="302"/>
                  </a:lnTo>
                  <a:lnTo>
                    <a:pt x="331" y="310"/>
                  </a:lnTo>
                  <a:lnTo>
                    <a:pt x="326" y="316"/>
                  </a:lnTo>
                  <a:lnTo>
                    <a:pt x="320" y="323"/>
                  </a:lnTo>
                  <a:lnTo>
                    <a:pt x="314" y="328"/>
                  </a:lnTo>
                  <a:lnTo>
                    <a:pt x="306" y="334"/>
                  </a:lnTo>
                  <a:lnTo>
                    <a:pt x="299" y="338"/>
                  </a:lnTo>
                  <a:lnTo>
                    <a:pt x="291" y="342"/>
                  </a:lnTo>
                  <a:lnTo>
                    <a:pt x="283" y="345"/>
                  </a:lnTo>
                  <a:lnTo>
                    <a:pt x="274" y="347"/>
                  </a:lnTo>
                  <a:lnTo>
                    <a:pt x="265" y="348"/>
                  </a:lnTo>
                  <a:lnTo>
                    <a:pt x="256" y="350"/>
                  </a:lnTo>
                  <a:close/>
                  <a:moveTo>
                    <a:pt x="504" y="320"/>
                  </a:moveTo>
                  <a:lnTo>
                    <a:pt x="456" y="292"/>
                  </a:lnTo>
                  <a:lnTo>
                    <a:pt x="458" y="276"/>
                  </a:lnTo>
                  <a:lnTo>
                    <a:pt x="459" y="259"/>
                  </a:lnTo>
                  <a:lnTo>
                    <a:pt x="458" y="241"/>
                  </a:lnTo>
                  <a:lnTo>
                    <a:pt x="456" y="225"/>
                  </a:lnTo>
                  <a:lnTo>
                    <a:pt x="504" y="198"/>
                  </a:lnTo>
                  <a:lnTo>
                    <a:pt x="506" y="197"/>
                  </a:lnTo>
                  <a:lnTo>
                    <a:pt x="509" y="194"/>
                  </a:lnTo>
                  <a:lnTo>
                    <a:pt x="510" y="191"/>
                  </a:lnTo>
                  <a:lnTo>
                    <a:pt x="511" y="189"/>
                  </a:lnTo>
                  <a:lnTo>
                    <a:pt x="512" y="186"/>
                  </a:lnTo>
                  <a:lnTo>
                    <a:pt x="512" y="184"/>
                  </a:lnTo>
                  <a:lnTo>
                    <a:pt x="511" y="181"/>
                  </a:lnTo>
                  <a:lnTo>
                    <a:pt x="510" y="178"/>
                  </a:lnTo>
                  <a:lnTo>
                    <a:pt x="453" y="80"/>
                  </a:lnTo>
                  <a:lnTo>
                    <a:pt x="449" y="76"/>
                  </a:lnTo>
                  <a:lnTo>
                    <a:pt x="443" y="72"/>
                  </a:lnTo>
                  <a:lnTo>
                    <a:pt x="438" y="72"/>
                  </a:lnTo>
                  <a:lnTo>
                    <a:pt x="433" y="74"/>
                  </a:lnTo>
                  <a:lnTo>
                    <a:pt x="387" y="102"/>
                  </a:lnTo>
                  <a:lnTo>
                    <a:pt x="376" y="94"/>
                  </a:lnTo>
                  <a:lnTo>
                    <a:pt x="363" y="85"/>
                  </a:lnTo>
                  <a:lnTo>
                    <a:pt x="348" y="78"/>
                  </a:lnTo>
                  <a:lnTo>
                    <a:pt x="332" y="69"/>
                  </a:lnTo>
                  <a:lnTo>
                    <a:pt x="332" y="14"/>
                  </a:lnTo>
                  <a:lnTo>
                    <a:pt x="332" y="10"/>
                  </a:lnTo>
                  <a:lnTo>
                    <a:pt x="331" y="8"/>
                  </a:lnTo>
                  <a:lnTo>
                    <a:pt x="330" y="5"/>
                  </a:lnTo>
                  <a:lnTo>
                    <a:pt x="328" y="3"/>
                  </a:lnTo>
                  <a:lnTo>
                    <a:pt x="326" y="2"/>
                  </a:lnTo>
                  <a:lnTo>
                    <a:pt x="322" y="1"/>
                  </a:lnTo>
                  <a:lnTo>
                    <a:pt x="320" y="0"/>
                  </a:lnTo>
                  <a:lnTo>
                    <a:pt x="317" y="0"/>
                  </a:lnTo>
                  <a:lnTo>
                    <a:pt x="204" y="0"/>
                  </a:lnTo>
                  <a:lnTo>
                    <a:pt x="200" y="0"/>
                  </a:lnTo>
                  <a:lnTo>
                    <a:pt x="198" y="1"/>
                  </a:lnTo>
                  <a:lnTo>
                    <a:pt x="195" y="2"/>
                  </a:lnTo>
                  <a:lnTo>
                    <a:pt x="193" y="3"/>
                  </a:lnTo>
                  <a:lnTo>
                    <a:pt x="192" y="5"/>
                  </a:lnTo>
                  <a:lnTo>
                    <a:pt x="190" y="8"/>
                  </a:lnTo>
                  <a:lnTo>
                    <a:pt x="190" y="10"/>
                  </a:lnTo>
                  <a:lnTo>
                    <a:pt x="189" y="14"/>
                  </a:lnTo>
                  <a:lnTo>
                    <a:pt x="189" y="68"/>
                  </a:lnTo>
                  <a:lnTo>
                    <a:pt x="179" y="71"/>
                  </a:lnTo>
                  <a:lnTo>
                    <a:pt x="169" y="75"/>
                  </a:lnTo>
                  <a:lnTo>
                    <a:pt x="162" y="78"/>
                  </a:lnTo>
                  <a:lnTo>
                    <a:pt x="154" y="82"/>
                  </a:lnTo>
                  <a:lnTo>
                    <a:pt x="141" y="92"/>
                  </a:lnTo>
                  <a:lnTo>
                    <a:pt x="129" y="102"/>
                  </a:lnTo>
                  <a:lnTo>
                    <a:pt x="81" y="74"/>
                  </a:lnTo>
                  <a:lnTo>
                    <a:pt x="75" y="72"/>
                  </a:lnTo>
                  <a:lnTo>
                    <a:pt x="69" y="74"/>
                  </a:lnTo>
                  <a:lnTo>
                    <a:pt x="67" y="74"/>
                  </a:lnTo>
                  <a:lnTo>
                    <a:pt x="65" y="76"/>
                  </a:lnTo>
                  <a:lnTo>
                    <a:pt x="62" y="78"/>
                  </a:lnTo>
                  <a:lnTo>
                    <a:pt x="60" y="80"/>
                  </a:lnTo>
                  <a:lnTo>
                    <a:pt x="3" y="177"/>
                  </a:lnTo>
                  <a:lnTo>
                    <a:pt x="1" y="184"/>
                  </a:lnTo>
                  <a:lnTo>
                    <a:pt x="1" y="189"/>
                  </a:lnTo>
                  <a:lnTo>
                    <a:pt x="3" y="192"/>
                  </a:lnTo>
                  <a:lnTo>
                    <a:pt x="4" y="194"/>
                  </a:lnTo>
                  <a:lnTo>
                    <a:pt x="6" y="197"/>
                  </a:lnTo>
                  <a:lnTo>
                    <a:pt x="9" y="198"/>
                  </a:lnTo>
                  <a:lnTo>
                    <a:pt x="56" y="225"/>
                  </a:lnTo>
                  <a:lnTo>
                    <a:pt x="54" y="241"/>
                  </a:lnTo>
                  <a:lnTo>
                    <a:pt x="53" y="259"/>
                  </a:lnTo>
                  <a:lnTo>
                    <a:pt x="53" y="276"/>
                  </a:lnTo>
                  <a:lnTo>
                    <a:pt x="55" y="292"/>
                  </a:lnTo>
                  <a:lnTo>
                    <a:pt x="8" y="320"/>
                  </a:lnTo>
                  <a:lnTo>
                    <a:pt x="4" y="324"/>
                  </a:lnTo>
                  <a:lnTo>
                    <a:pt x="1" y="328"/>
                  </a:lnTo>
                  <a:lnTo>
                    <a:pt x="0" y="331"/>
                  </a:lnTo>
                  <a:lnTo>
                    <a:pt x="0" y="335"/>
                  </a:lnTo>
                  <a:lnTo>
                    <a:pt x="1" y="338"/>
                  </a:lnTo>
                  <a:lnTo>
                    <a:pt x="3" y="340"/>
                  </a:lnTo>
                  <a:lnTo>
                    <a:pt x="59" y="437"/>
                  </a:lnTo>
                  <a:lnTo>
                    <a:pt x="60" y="439"/>
                  </a:lnTo>
                  <a:lnTo>
                    <a:pt x="62" y="442"/>
                  </a:lnTo>
                  <a:lnTo>
                    <a:pt x="66" y="444"/>
                  </a:lnTo>
                  <a:lnTo>
                    <a:pt x="68" y="445"/>
                  </a:lnTo>
                  <a:lnTo>
                    <a:pt x="71" y="446"/>
                  </a:lnTo>
                  <a:lnTo>
                    <a:pt x="73" y="445"/>
                  </a:lnTo>
                  <a:lnTo>
                    <a:pt x="76" y="445"/>
                  </a:lnTo>
                  <a:lnTo>
                    <a:pt x="80" y="444"/>
                  </a:lnTo>
                  <a:lnTo>
                    <a:pt x="129" y="416"/>
                  </a:lnTo>
                  <a:lnTo>
                    <a:pt x="141" y="427"/>
                  </a:lnTo>
                  <a:lnTo>
                    <a:pt x="154" y="435"/>
                  </a:lnTo>
                  <a:lnTo>
                    <a:pt x="162" y="439"/>
                  </a:lnTo>
                  <a:lnTo>
                    <a:pt x="169" y="444"/>
                  </a:lnTo>
                  <a:lnTo>
                    <a:pt x="179" y="447"/>
                  </a:lnTo>
                  <a:lnTo>
                    <a:pt x="189" y="451"/>
                  </a:lnTo>
                  <a:lnTo>
                    <a:pt x="189" y="491"/>
                  </a:lnTo>
                  <a:lnTo>
                    <a:pt x="190" y="494"/>
                  </a:lnTo>
                  <a:lnTo>
                    <a:pt x="190" y="497"/>
                  </a:lnTo>
                  <a:lnTo>
                    <a:pt x="192" y="499"/>
                  </a:lnTo>
                  <a:lnTo>
                    <a:pt x="193" y="501"/>
                  </a:lnTo>
                  <a:lnTo>
                    <a:pt x="195" y="504"/>
                  </a:lnTo>
                  <a:lnTo>
                    <a:pt x="198" y="505"/>
                  </a:lnTo>
                  <a:lnTo>
                    <a:pt x="200" y="506"/>
                  </a:lnTo>
                  <a:lnTo>
                    <a:pt x="204" y="506"/>
                  </a:lnTo>
                  <a:lnTo>
                    <a:pt x="317" y="506"/>
                  </a:lnTo>
                  <a:lnTo>
                    <a:pt x="320" y="506"/>
                  </a:lnTo>
                  <a:lnTo>
                    <a:pt x="322" y="505"/>
                  </a:lnTo>
                  <a:lnTo>
                    <a:pt x="326" y="504"/>
                  </a:lnTo>
                  <a:lnTo>
                    <a:pt x="328" y="501"/>
                  </a:lnTo>
                  <a:lnTo>
                    <a:pt x="330" y="499"/>
                  </a:lnTo>
                  <a:lnTo>
                    <a:pt x="331" y="497"/>
                  </a:lnTo>
                  <a:lnTo>
                    <a:pt x="332" y="494"/>
                  </a:lnTo>
                  <a:lnTo>
                    <a:pt x="332" y="491"/>
                  </a:lnTo>
                  <a:lnTo>
                    <a:pt x="332" y="448"/>
                  </a:lnTo>
                  <a:lnTo>
                    <a:pt x="348" y="439"/>
                  </a:lnTo>
                  <a:lnTo>
                    <a:pt x="363" y="432"/>
                  </a:lnTo>
                  <a:lnTo>
                    <a:pt x="376" y="424"/>
                  </a:lnTo>
                  <a:lnTo>
                    <a:pt x="387" y="416"/>
                  </a:lnTo>
                  <a:lnTo>
                    <a:pt x="433" y="444"/>
                  </a:lnTo>
                  <a:lnTo>
                    <a:pt x="435" y="445"/>
                  </a:lnTo>
                  <a:lnTo>
                    <a:pt x="438" y="445"/>
                  </a:lnTo>
                  <a:lnTo>
                    <a:pt x="441" y="446"/>
                  </a:lnTo>
                  <a:lnTo>
                    <a:pt x="443" y="445"/>
                  </a:lnTo>
                  <a:lnTo>
                    <a:pt x="447" y="444"/>
                  </a:lnTo>
                  <a:lnTo>
                    <a:pt x="449" y="443"/>
                  </a:lnTo>
                  <a:lnTo>
                    <a:pt x="451" y="440"/>
                  </a:lnTo>
                  <a:lnTo>
                    <a:pt x="453" y="437"/>
                  </a:lnTo>
                  <a:lnTo>
                    <a:pt x="510" y="340"/>
                  </a:lnTo>
                  <a:lnTo>
                    <a:pt x="511" y="338"/>
                  </a:lnTo>
                  <a:lnTo>
                    <a:pt x="512" y="335"/>
                  </a:lnTo>
                  <a:lnTo>
                    <a:pt x="512" y="331"/>
                  </a:lnTo>
                  <a:lnTo>
                    <a:pt x="511" y="328"/>
                  </a:lnTo>
                  <a:lnTo>
                    <a:pt x="510" y="326"/>
                  </a:lnTo>
                  <a:lnTo>
                    <a:pt x="509" y="323"/>
                  </a:lnTo>
                  <a:lnTo>
                    <a:pt x="506" y="321"/>
                  </a:lnTo>
                  <a:lnTo>
                    <a:pt x="504" y="320"/>
                  </a:ln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Rockwell" panose="02060603020205020403"/>
              </a:endParaRPr>
            </a:p>
          </p:txBody>
        </p:sp>
        <p:sp>
          <p:nvSpPr>
            <p:cNvPr id="476" name="Freeform 4358">
              <a:extLst>
                <a:ext uri="{FF2B5EF4-FFF2-40B4-BE49-F238E27FC236}">
                  <a16:creationId xmlns:a16="http://schemas.microsoft.com/office/drawing/2014/main" xmlns="" id="{549E3BDD-323C-41A6-BD87-E99AA67888A2}"/>
                </a:ext>
              </a:extLst>
            </p:cNvPr>
            <p:cNvSpPr>
              <a:spLocks noEditPoints="1"/>
            </p:cNvSpPr>
            <p:nvPr/>
          </p:nvSpPr>
          <p:spPr bwMode="auto">
            <a:xfrm>
              <a:off x="7048500" y="1509713"/>
              <a:ext cx="161925" cy="161925"/>
            </a:xfrm>
            <a:custGeom>
              <a:avLst/>
              <a:gdLst>
                <a:gd name="T0" fmla="*/ 229 w 511"/>
                <a:gd name="T1" fmla="*/ 335 h 509"/>
                <a:gd name="T2" fmla="*/ 198 w 511"/>
                <a:gd name="T3" fmla="*/ 319 h 509"/>
                <a:gd name="T4" fmla="*/ 176 w 511"/>
                <a:gd name="T5" fmla="*/ 292 h 509"/>
                <a:gd name="T6" fmla="*/ 166 w 511"/>
                <a:gd name="T7" fmla="*/ 258 h 509"/>
                <a:gd name="T8" fmla="*/ 169 w 511"/>
                <a:gd name="T9" fmla="*/ 223 h 509"/>
                <a:gd name="T10" fmla="*/ 186 w 511"/>
                <a:gd name="T11" fmla="*/ 191 h 509"/>
                <a:gd name="T12" fmla="*/ 213 w 511"/>
                <a:gd name="T13" fmla="*/ 169 h 509"/>
                <a:gd name="T14" fmla="*/ 246 w 511"/>
                <a:gd name="T15" fmla="*/ 158 h 509"/>
                <a:gd name="T16" fmla="*/ 282 w 511"/>
                <a:gd name="T17" fmla="*/ 163 h 509"/>
                <a:gd name="T18" fmla="*/ 313 w 511"/>
                <a:gd name="T19" fmla="*/ 179 h 509"/>
                <a:gd name="T20" fmla="*/ 335 w 511"/>
                <a:gd name="T21" fmla="*/ 206 h 509"/>
                <a:gd name="T22" fmla="*/ 346 w 511"/>
                <a:gd name="T23" fmla="*/ 240 h 509"/>
                <a:gd name="T24" fmla="*/ 342 w 511"/>
                <a:gd name="T25" fmla="*/ 276 h 509"/>
                <a:gd name="T26" fmla="*/ 325 w 511"/>
                <a:gd name="T27" fmla="*/ 306 h 509"/>
                <a:gd name="T28" fmla="*/ 298 w 511"/>
                <a:gd name="T29" fmla="*/ 328 h 509"/>
                <a:gd name="T30" fmla="*/ 265 w 511"/>
                <a:gd name="T31" fmla="*/ 338 h 509"/>
                <a:gd name="T32" fmla="*/ 511 w 511"/>
                <a:gd name="T33" fmla="*/ 173 h 509"/>
                <a:gd name="T34" fmla="*/ 450 w 511"/>
                <a:gd name="T35" fmla="*/ 67 h 509"/>
                <a:gd name="T36" fmla="*/ 441 w 511"/>
                <a:gd name="T37" fmla="*/ 63 h 509"/>
                <a:gd name="T38" fmla="*/ 386 w 511"/>
                <a:gd name="T39" fmla="*/ 92 h 509"/>
                <a:gd name="T40" fmla="*/ 332 w 511"/>
                <a:gd name="T41" fmla="*/ 59 h 509"/>
                <a:gd name="T42" fmla="*/ 329 w 511"/>
                <a:gd name="T43" fmla="*/ 6 h 509"/>
                <a:gd name="T44" fmla="*/ 320 w 511"/>
                <a:gd name="T45" fmla="*/ 0 h 509"/>
                <a:gd name="T46" fmla="*/ 198 w 511"/>
                <a:gd name="T47" fmla="*/ 1 h 509"/>
                <a:gd name="T48" fmla="*/ 190 w 511"/>
                <a:gd name="T49" fmla="*/ 9 h 509"/>
                <a:gd name="T50" fmla="*/ 179 w 511"/>
                <a:gd name="T51" fmla="*/ 61 h 509"/>
                <a:gd name="T52" fmla="*/ 141 w 511"/>
                <a:gd name="T53" fmla="*/ 81 h 509"/>
                <a:gd name="T54" fmla="*/ 68 w 511"/>
                <a:gd name="T55" fmla="*/ 63 h 509"/>
                <a:gd name="T56" fmla="*/ 60 w 511"/>
                <a:gd name="T57" fmla="*/ 70 h 509"/>
                <a:gd name="T58" fmla="*/ 1 w 511"/>
                <a:gd name="T59" fmla="*/ 177 h 509"/>
                <a:gd name="T60" fmla="*/ 5 w 511"/>
                <a:gd name="T61" fmla="*/ 186 h 509"/>
                <a:gd name="T62" fmla="*/ 52 w 511"/>
                <a:gd name="T63" fmla="*/ 249 h 509"/>
                <a:gd name="T64" fmla="*/ 5 w 511"/>
                <a:gd name="T65" fmla="*/ 311 h 509"/>
                <a:gd name="T66" fmla="*/ 0 w 511"/>
                <a:gd name="T67" fmla="*/ 322 h 509"/>
                <a:gd name="T68" fmla="*/ 59 w 511"/>
                <a:gd name="T69" fmla="*/ 429 h 509"/>
                <a:gd name="T70" fmla="*/ 74 w 511"/>
                <a:gd name="T71" fmla="*/ 435 h 509"/>
                <a:gd name="T72" fmla="*/ 140 w 511"/>
                <a:gd name="T73" fmla="*/ 416 h 509"/>
                <a:gd name="T74" fmla="*/ 179 w 511"/>
                <a:gd name="T75" fmla="*/ 438 h 509"/>
                <a:gd name="T76" fmla="*/ 190 w 511"/>
                <a:gd name="T77" fmla="*/ 500 h 509"/>
                <a:gd name="T78" fmla="*/ 198 w 511"/>
                <a:gd name="T79" fmla="*/ 508 h 509"/>
                <a:gd name="T80" fmla="*/ 320 w 511"/>
                <a:gd name="T81" fmla="*/ 509 h 509"/>
                <a:gd name="T82" fmla="*/ 329 w 511"/>
                <a:gd name="T83" fmla="*/ 503 h 509"/>
                <a:gd name="T84" fmla="*/ 332 w 511"/>
                <a:gd name="T85" fmla="*/ 439 h 509"/>
                <a:gd name="T86" fmla="*/ 387 w 511"/>
                <a:gd name="T87" fmla="*/ 407 h 509"/>
                <a:gd name="T88" fmla="*/ 441 w 511"/>
                <a:gd name="T89" fmla="*/ 435 h 509"/>
                <a:gd name="T90" fmla="*/ 450 w 511"/>
                <a:gd name="T91" fmla="*/ 431 h 509"/>
                <a:gd name="T92" fmla="*/ 511 w 511"/>
                <a:gd name="T93" fmla="*/ 324 h 509"/>
                <a:gd name="T94" fmla="*/ 504 w 511"/>
                <a:gd name="T95" fmla="*/ 309 h 509"/>
                <a:gd name="T96" fmla="*/ 459 w 511"/>
                <a:gd name="T97" fmla="*/ 233 h 509"/>
                <a:gd name="T98" fmla="*/ 508 w 511"/>
                <a:gd name="T99" fmla="*/ 184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1" h="509">
                  <a:moveTo>
                    <a:pt x="256" y="339"/>
                  </a:moveTo>
                  <a:lnTo>
                    <a:pt x="246" y="338"/>
                  </a:lnTo>
                  <a:lnTo>
                    <a:pt x="237" y="337"/>
                  </a:lnTo>
                  <a:lnTo>
                    <a:pt x="229" y="335"/>
                  </a:lnTo>
                  <a:lnTo>
                    <a:pt x="220" y="332"/>
                  </a:lnTo>
                  <a:lnTo>
                    <a:pt x="213" y="328"/>
                  </a:lnTo>
                  <a:lnTo>
                    <a:pt x="205" y="323"/>
                  </a:lnTo>
                  <a:lnTo>
                    <a:pt x="198" y="319"/>
                  </a:lnTo>
                  <a:lnTo>
                    <a:pt x="191" y="312"/>
                  </a:lnTo>
                  <a:lnTo>
                    <a:pt x="186" y="306"/>
                  </a:lnTo>
                  <a:lnTo>
                    <a:pt x="181" y="300"/>
                  </a:lnTo>
                  <a:lnTo>
                    <a:pt x="176" y="292"/>
                  </a:lnTo>
                  <a:lnTo>
                    <a:pt x="172" y="284"/>
                  </a:lnTo>
                  <a:lnTo>
                    <a:pt x="169" y="276"/>
                  </a:lnTo>
                  <a:lnTo>
                    <a:pt x="167" y="267"/>
                  </a:lnTo>
                  <a:lnTo>
                    <a:pt x="166" y="258"/>
                  </a:lnTo>
                  <a:lnTo>
                    <a:pt x="166" y="249"/>
                  </a:lnTo>
                  <a:lnTo>
                    <a:pt x="166" y="240"/>
                  </a:lnTo>
                  <a:lnTo>
                    <a:pt x="167" y="231"/>
                  </a:lnTo>
                  <a:lnTo>
                    <a:pt x="169" y="223"/>
                  </a:lnTo>
                  <a:lnTo>
                    <a:pt x="172" y="214"/>
                  </a:lnTo>
                  <a:lnTo>
                    <a:pt x="176" y="206"/>
                  </a:lnTo>
                  <a:lnTo>
                    <a:pt x="181" y="199"/>
                  </a:lnTo>
                  <a:lnTo>
                    <a:pt x="186" y="191"/>
                  </a:lnTo>
                  <a:lnTo>
                    <a:pt x="191" y="185"/>
                  </a:lnTo>
                  <a:lnTo>
                    <a:pt x="198" y="179"/>
                  </a:lnTo>
                  <a:lnTo>
                    <a:pt x="205" y="173"/>
                  </a:lnTo>
                  <a:lnTo>
                    <a:pt x="213" y="169"/>
                  </a:lnTo>
                  <a:lnTo>
                    <a:pt x="220" y="165"/>
                  </a:lnTo>
                  <a:lnTo>
                    <a:pt x="229" y="163"/>
                  </a:lnTo>
                  <a:lnTo>
                    <a:pt x="237" y="159"/>
                  </a:lnTo>
                  <a:lnTo>
                    <a:pt x="246" y="158"/>
                  </a:lnTo>
                  <a:lnTo>
                    <a:pt x="256" y="158"/>
                  </a:lnTo>
                  <a:lnTo>
                    <a:pt x="265" y="158"/>
                  </a:lnTo>
                  <a:lnTo>
                    <a:pt x="274" y="159"/>
                  </a:lnTo>
                  <a:lnTo>
                    <a:pt x="282" y="163"/>
                  </a:lnTo>
                  <a:lnTo>
                    <a:pt x="291" y="165"/>
                  </a:lnTo>
                  <a:lnTo>
                    <a:pt x="298" y="169"/>
                  </a:lnTo>
                  <a:lnTo>
                    <a:pt x="306" y="173"/>
                  </a:lnTo>
                  <a:lnTo>
                    <a:pt x="313" y="179"/>
                  </a:lnTo>
                  <a:lnTo>
                    <a:pt x="320" y="185"/>
                  </a:lnTo>
                  <a:lnTo>
                    <a:pt x="325" y="191"/>
                  </a:lnTo>
                  <a:lnTo>
                    <a:pt x="331" y="199"/>
                  </a:lnTo>
                  <a:lnTo>
                    <a:pt x="335" y="206"/>
                  </a:lnTo>
                  <a:lnTo>
                    <a:pt x="339" y="214"/>
                  </a:lnTo>
                  <a:lnTo>
                    <a:pt x="342" y="223"/>
                  </a:lnTo>
                  <a:lnTo>
                    <a:pt x="344" y="231"/>
                  </a:lnTo>
                  <a:lnTo>
                    <a:pt x="346" y="240"/>
                  </a:lnTo>
                  <a:lnTo>
                    <a:pt x="347" y="249"/>
                  </a:lnTo>
                  <a:lnTo>
                    <a:pt x="346" y="258"/>
                  </a:lnTo>
                  <a:lnTo>
                    <a:pt x="344" y="267"/>
                  </a:lnTo>
                  <a:lnTo>
                    <a:pt x="342" y="276"/>
                  </a:lnTo>
                  <a:lnTo>
                    <a:pt x="339" y="284"/>
                  </a:lnTo>
                  <a:lnTo>
                    <a:pt x="335" y="292"/>
                  </a:lnTo>
                  <a:lnTo>
                    <a:pt x="331" y="300"/>
                  </a:lnTo>
                  <a:lnTo>
                    <a:pt x="325" y="306"/>
                  </a:lnTo>
                  <a:lnTo>
                    <a:pt x="320" y="312"/>
                  </a:lnTo>
                  <a:lnTo>
                    <a:pt x="313" y="319"/>
                  </a:lnTo>
                  <a:lnTo>
                    <a:pt x="306" y="323"/>
                  </a:lnTo>
                  <a:lnTo>
                    <a:pt x="298" y="328"/>
                  </a:lnTo>
                  <a:lnTo>
                    <a:pt x="291" y="332"/>
                  </a:lnTo>
                  <a:lnTo>
                    <a:pt x="282" y="335"/>
                  </a:lnTo>
                  <a:lnTo>
                    <a:pt x="274" y="337"/>
                  </a:lnTo>
                  <a:lnTo>
                    <a:pt x="265" y="338"/>
                  </a:lnTo>
                  <a:lnTo>
                    <a:pt x="256" y="339"/>
                  </a:lnTo>
                  <a:close/>
                  <a:moveTo>
                    <a:pt x="510" y="179"/>
                  </a:moveTo>
                  <a:lnTo>
                    <a:pt x="511" y="177"/>
                  </a:lnTo>
                  <a:lnTo>
                    <a:pt x="511" y="173"/>
                  </a:lnTo>
                  <a:lnTo>
                    <a:pt x="510" y="171"/>
                  </a:lnTo>
                  <a:lnTo>
                    <a:pt x="509" y="168"/>
                  </a:lnTo>
                  <a:lnTo>
                    <a:pt x="453" y="70"/>
                  </a:lnTo>
                  <a:lnTo>
                    <a:pt x="450" y="67"/>
                  </a:lnTo>
                  <a:lnTo>
                    <a:pt x="448" y="65"/>
                  </a:lnTo>
                  <a:lnTo>
                    <a:pt x="446" y="64"/>
                  </a:lnTo>
                  <a:lnTo>
                    <a:pt x="443" y="64"/>
                  </a:lnTo>
                  <a:lnTo>
                    <a:pt x="441" y="63"/>
                  </a:lnTo>
                  <a:lnTo>
                    <a:pt x="438" y="63"/>
                  </a:lnTo>
                  <a:lnTo>
                    <a:pt x="434" y="63"/>
                  </a:lnTo>
                  <a:lnTo>
                    <a:pt x="432" y="65"/>
                  </a:lnTo>
                  <a:lnTo>
                    <a:pt x="386" y="92"/>
                  </a:lnTo>
                  <a:lnTo>
                    <a:pt x="375" y="83"/>
                  </a:lnTo>
                  <a:lnTo>
                    <a:pt x="363" y="75"/>
                  </a:lnTo>
                  <a:lnTo>
                    <a:pt x="348" y="67"/>
                  </a:lnTo>
                  <a:lnTo>
                    <a:pt x="332" y="59"/>
                  </a:lnTo>
                  <a:lnTo>
                    <a:pt x="332" y="14"/>
                  </a:lnTo>
                  <a:lnTo>
                    <a:pt x="332" y="12"/>
                  </a:lnTo>
                  <a:lnTo>
                    <a:pt x="331" y="9"/>
                  </a:lnTo>
                  <a:lnTo>
                    <a:pt x="329" y="6"/>
                  </a:lnTo>
                  <a:lnTo>
                    <a:pt x="327" y="4"/>
                  </a:lnTo>
                  <a:lnTo>
                    <a:pt x="325" y="2"/>
                  </a:lnTo>
                  <a:lnTo>
                    <a:pt x="323" y="1"/>
                  </a:lnTo>
                  <a:lnTo>
                    <a:pt x="320" y="0"/>
                  </a:lnTo>
                  <a:lnTo>
                    <a:pt x="317" y="0"/>
                  </a:lnTo>
                  <a:lnTo>
                    <a:pt x="203" y="0"/>
                  </a:lnTo>
                  <a:lnTo>
                    <a:pt x="201" y="0"/>
                  </a:lnTo>
                  <a:lnTo>
                    <a:pt x="198" y="1"/>
                  </a:lnTo>
                  <a:lnTo>
                    <a:pt x="196" y="2"/>
                  </a:lnTo>
                  <a:lnTo>
                    <a:pt x="194" y="4"/>
                  </a:lnTo>
                  <a:lnTo>
                    <a:pt x="191" y="6"/>
                  </a:lnTo>
                  <a:lnTo>
                    <a:pt x="190" y="9"/>
                  </a:lnTo>
                  <a:lnTo>
                    <a:pt x="189" y="12"/>
                  </a:lnTo>
                  <a:lnTo>
                    <a:pt x="188" y="14"/>
                  </a:lnTo>
                  <a:lnTo>
                    <a:pt x="188" y="58"/>
                  </a:lnTo>
                  <a:lnTo>
                    <a:pt x="179" y="61"/>
                  </a:lnTo>
                  <a:lnTo>
                    <a:pt x="170" y="64"/>
                  </a:lnTo>
                  <a:lnTo>
                    <a:pt x="161" y="68"/>
                  </a:lnTo>
                  <a:lnTo>
                    <a:pt x="154" y="72"/>
                  </a:lnTo>
                  <a:lnTo>
                    <a:pt x="141" y="81"/>
                  </a:lnTo>
                  <a:lnTo>
                    <a:pt x="128" y="92"/>
                  </a:lnTo>
                  <a:lnTo>
                    <a:pt x="80" y="64"/>
                  </a:lnTo>
                  <a:lnTo>
                    <a:pt x="75" y="62"/>
                  </a:lnTo>
                  <a:lnTo>
                    <a:pt x="68" y="63"/>
                  </a:lnTo>
                  <a:lnTo>
                    <a:pt x="66" y="64"/>
                  </a:lnTo>
                  <a:lnTo>
                    <a:pt x="64" y="65"/>
                  </a:lnTo>
                  <a:lnTo>
                    <a:pt x="62" y="67"/>
                  </a:lnTo>
                  <a:lnTo>
                    <a:pt x="60" y="70"/>
                  </a:lnTo>
                  <a:lnTo>
                    <a:pt x="3" y="168"/>
                  </a:lnTo>
                  <a:lnTo>
                    <a:pt x="2" y="171"/>
                  </a:lnTo>
                  <a:lnTo>
                    <a:pt x="1" y="173"/>
                  </a:lnTo>
                  <a:lnTo>
                    <a:pt x="1" y="177"/>
                  </a:lnTo>
                  <a:lnTo>
                    <a:pt x="1" y="179"/>
                  </a:lnTo>
                  <a:lnTo>
                    <a:pt x="2" y="182"/>
                  </a:lnTo>
                  <a:lnTo>
                    <a:pt x="4" y="184"/>
                  </a:lnTo>
                  <a:lnTo>
                    <a:pt x="5" y="186"/>
                  </a:lnTo>
                  <a:lnTo>
                    <a:pt x="8" y="188"/>
                  </a:lnTo>
                  <a:lnTo>
                    <a:pt x="56" y="216"/>
                  </a:lnTo>
                  <a:lnTo>
                    <a:pt x="53" y="233"/>
                  </a:lnTo>
                  <a:lnTo>
                    <a:pt x="52" y="249"/>
                  </a:lnTo>
                  <a:lnTo>
                    <a:pt x="53" y="265"/>
                  </a:lnTo>
                  <a:lnTo>
                    <a:pt x="56" y="282"/>
                  </a:lnTo>
                  <a:lnTo>
                    <a:pt x="7" y="309"/>
                  </a:lnTo>
                  <a:lnTo>
                    <a:pt x="5" y="311"/>
                  </a:lnTo>
                  <a:lnTo>
                    <a:pt x="3" y="313"/>
                  </a:lnTo>
                  <a:lnTo>
                    <a:pt x="2" y="317"/>
                  </a:lnTo>
                  <a:lnTo>
                    <a:pt x="1" y="320"/>
                  </a:lnTo>
                  <a:lnTo>
                    <a:pt x="0" y="322"/>
                  </a:lnTo>
                  <a:lnTo>
                    <a:pt x="0" y="324"/>
                  </a:lnTo>
                  <a:lnTo>
                    <a:pt x="1" y="327"/>
                  </a:lnTo>
                  <a:lnTo>
                    <a:pt x="2" y="330"/>
                  </a:lnTo>
                  <a:lnTo>
                    <a:pt x="59" y="429"/>
                  </a:lnTo>
                  <a:lnTo>
                    <a:pt x="63" y="432"/>
                  </a:lnTo>
                  <a:lnTo>
                    <a:pt x="67" y="434"/>
                  </a:lnTo>
                  <a:lnTo>
                    <a:pt x="71" y="435"/>
                  </a:lnTo>
                  <a:lnTo>
                    <a:pt x="74" y="435"/>
                  </a:lnTo>
                  <a:lnTo>
                    <a:pt x="76" y="434"/>
                  </a:lnTo>
                  <a:lnTo>
                    <a:pt x="79" y="433"/>
                  </a:lnTo>
                  <a:lnTo>
                    <a:pt x="128" y="407"/>
                  </a:lnTo>
                  <a:lnTo>
                    <a:pt x="140" y="416"/>
                  </a:lnTo>
                  <a:lnTo>
                    <a:pt x="154" y="426"/>
                  </a:lnTo>
                  <a:lnTo>
                    <a:pt x="161" y="430"/>
                  </a:lnTo>
                  <a:lnTo>
                    <a:pt x="169" y="434"/>
                  </a:lnTo>
                  <a:lnTo>
                    <a:pt x="179" y="438"/>
                  </a:lnTo>
                  <a:lnTo>
                    <a:pt x="188" y="441"/>
                  </a:lnTo>
                  <a:lnTo>
                    <a:pt x="188" y="494"/>
                  </a:lnTo>
                  <a:lnTo>
                    <a:pt x="189" y="497"/>
                  </a:lnTo>
                  <a:lnTo>
                    <a:pt x="190" y="500"/>
                  </a:lnTo>
                  <a:lnTo>
                    <a:pt x="191" y="503"/>
                  </a:lnTo>
                  <a:lnTo>
                    <a:pt x="194" y="505"/>
                  </a:lnTo>
                  <a:lnTo>
                    <a:pt x="196" y="507"/>
                  </a:lnTo>
                  <a:lnTo>
                    <a:pt x="198" y="508"/>
                  </a:lnTo>
                  <a:lnTo>
                    <a:pt x="201" y="509"/>
                  </a:lnTo>
                  <a:lnTo>
                    <a:pt x="203" y="509"/>
                  </a:lnTo>
                  <a:lnTo>
                    <a:pt x="317" y="509"/>
                  </a:lnTo>
                  <a:lnTo>
                    <a:pt x="320" y="509"/>
                  </a:lnTo>
                  <a:lnTo>
                    <a:pt x="323" y="508"/>
                  </a:lnTo>
                  <a:lnTo>
                    <a:pt x="325" y="507"/>
                  </a:lnTo>
                  <a:lnTo>
                    <a:pt x="327" y="505"/>
                  </a:lnTo>
                  <a:lnTo>
                    <a:pt x="329" y="503"/>
                  </a:lnTo>
                  <a:lnTo>
                    <a:pt x="331" y="500"/>
                  </a:lnTo>
                  <a:lnTo>
                    <a:pt x="332" y="497"/>
                  </a:lnTo>
                  <a:lnTo>
                    <a:pt x="332" y="494"/>
                  </a:lnTo>
                  <a:lnTo>
                    <a:pt x="332" y="439"/>
                  </a:lnTo>
                  <a:lnTo>
                    <a:pt x="348" y="431"/>
                  </a:lnTo>
                  <a:lnTo>
                    <a:pt x="363" y="423"/>
                  </a:lnTo>
                  <a:lnTo>
                    <a:pt x="375" y="414"/>
                  </a:lnTo>
                  <a:lnTo>
                    <a:pt x="387" y="407"/>
                  </a:lnTo>
                  <a:lnTo>
                    <a:pt x="432" y="433"/>
                  </a:lnTo>
                  <a:lnTo>
                    <a:pt x="434" y="434"/>
                  </a:lnTo>
                  <a:lnTo>
                    <a:pt x="438" y="435"/>
                  </a:lnTo>
                  <a:lnTo>
                    <a:pt x="441" y="435"/>
                  </a:lnTo>
                  <a:lnTo>
                    <a:pt x="443" y="434"/>
                  </a:lnTo>
                  <a:lnTo>
                    <a:pt x="446" y="434"/>
                  </a:lnTo>
                  <a:lnTo>
                    <a:pt x="448" y="432"/>
                  </a:lnTo>
                  <a:lnTo>
                    <a:pt x="450" y="431"/>
                  </a:lnTo>
                  <a:lnTo>
                    <a:pt x="453" y="429"/>
                  </a:lnTo>
                  <a:lnTo>
                    <a:pt x="509" y="330"/>
                  </a:lnTo>
                  <a:lnTo>
                    <a:pt x="510" y="327"/>
                  </a:lnTo>
                  <a:lnTo>
                    <a:pt x="511" y="324"/>
                  </a:lnTo>
                  <a:lnTo>
                    <a:pt x="511" y="322"/>
                  </a:lnTo>
                  <a:lnTo>
                    <a:pt x="510" y="320"/>
                  </a:lnTo>
                  <a:lnTo>
                    <a:pt x="508" y="313"/>
                  </a:lnTo>
                  <a:lnTo>
                    <a:pt x="504" y="309"/>
                  </a:lnTo>
                  <a:lnTo>
                    <a:pt x="457" y="282"/>
                  </a:lnTo>
                  <a:lnTo>
                    <a:pt x="459" y="265"/>
                  </a:lnTo>
                  <a:lnTo>
                    <a:pt x="459" y="249"/>
                  </a:lnTo>
                  <a:lnTo>
                    <a:pt x="459" y="233"/>
                  </a:lnTo>
                  <a:lnTo>
                    <a:pt x="457" y="216"/>
                  </a:lnTo>
                  <a:lnTo>
                    <a:pt x="504" y="188"/>
                  </a:lnTo>
                  <a:lnTo>
                    <a:pt x="506" y="186"/>
                  </a:lnTo>
                  <a:lnTo>
                    <a:pt x="508" y="184"/>
                  </a:lnTo>
                  <a:lnTo>
                    <a:pt x="509" y="182"/>
                  </a:lnTo>
                  <a:lnTo>
                    <a:pt x="510" y="179"/>
                  </a:ln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Rockwell" panose="02060603020205020403"/>
              </a:endParaRPr>
            </a:p>
          </p:txBody>
        </p:sp>
      </p:grpSp>
      <p:grpSp>
        <p:nvGrpSpPr>
          <p:cNvPr id="477" name="Group 476">
            <a:extLst>
              <a:ext uri="{FF2B5EF4-FFF2-40B4-BE49-F238E27FC236}">
                <a16:creationId xmlns:a16="http://schemas.microsoft.com/office/drawing/2014/main" xmlns="" id="{59D7D723-54BA-4577-840B-969BF477959D}"/>
              </a:ext>
            </a:extLst>
          </p:cNvPr>
          <p:cNvGrpSpPr/>
          <p:nvPr/>
        </p:nvGrpSpPr>
        <p:grpSpPr>
          <a:xfrm>
            <a:off x="5651645" y="3184759"/>
            <a:ext cx="682873" cy="517363"/>
            <a:chOff x="5465763" y="812800"/>
            <a:chExt cx="282575" cy="249238"/>
          </a:xfrm>
          <a:noFill/>
        </p:grpSpPr>
        <p:sp>
          <p:nvSpPr>
            <p:cNvPr id="478" name="Freeform 642">
              <a:extLst>
                <a:ext uri="{FF2B5EF4-FFF2-40B4-BE49-F238E27FC236}">
                  <a16:creationId xmlns:a16="http://schemas.microsoft.com/office/drawing/2014/main" xmlns="" id="{3841D65A-1542-43C4-83EC-969F30F1035B}"/>
                </a:ext>
              </a:extLst>
            </p:cNvPr>
            <p:cNvSpPr>
              <a:spLocks noEditPoints="1"/>
            </p:cNvSpPr>
            <p:nvPr/>
          </p:nvSpPr>
          <p:spPr bwMode="auto">
            <a:xfrm>
              <a:off x="5527675" y="812800"/>
              <a:ext cx="63500" cy="247650"/>
            </a:xfrm>
            <a:custGeom>
              <a:avLst/>
              <a:gdLst>
                <a:gd name="T0" fmla="*/ 147 w 196"/>
                <a:gd name="T1" fmla="*/ 720 h 782"/>
                <a:gd name="T2" fmla="*/ 145 w 196"/>
                <a:gd name="T3" fmla="*/ 725 h 782"/>
                <a:gd name="T4" fmla="*/ 142 w 196"/>
                <a:gd name="T5" fmla="*/ 729 h 782"/>
                <a:gd name="T6" fmla="*/ 136 w 196"/>
                <a:gd name="T7" fmla="*/ 732 h 782"/>
                <a:gd name="T8" fmla="*/ 55 w 196"/>
                <a:gd name="T9" fmla="*/ 732 h 782"/>
                <a:gd name="T10" fmla="*/ 48 w 196"/>
                <a:gd name="T11" fmla="*/ 731 h 782"/>
                <a:gd name="T12" fmla="*/ 44 w 196"/>
                <a:gd name="T13" fmla="*/ 727 h 782"/>
                <a:gd name="T14" fmla="*/ 41 w 196"/>
                <a:gd name="T15" fmla="*/ 723 h 782"/>
                <a:gd name="T16" fmla="*/ 40 w 196"/>
                <a:gd name="T17" fmla="*/ 717 h 782"/>
                <a:gd name="T18" fmla="*/ 40 w 196"/>
                <a:gd name="T19" fmla="*/ 558 h 782"/>
                <a:gd name="T20" fmla="*/ 42 w 196"/>
                <a:gd name="T21" fmla="*/ 552 h 782"/>
                <a:gd name="T22" fmla="*/ 46 w 196"/>
                <a:gd name="T23" fmla="*/ 548 h 782"/>
                <a:gd name="T24" fmla="*/ 52 w 196"/>
                <a:gd name="T25" fmla="*/ 546 h 782"/>
                <a:gd name="T26" fmla="*/ 133 w 196"/>
                <a:gd name="T27" fmla="*/ 546 h 782"/>
                <a:gd name="T28" fmla="*/ 139 w 196"/>
                <a:gd name="T29" fmla="*/ 547 h 782"/>
                <a:gd name="T30" fmla="*/ 144 w 196"/>
                <a:gd name="T31" fmla="*/ 550 h 782"/>
                <a:gd name="T32" fmla="*/ 147 w 196"/>
                <a:gd name="T33" fmla="*/ 555 h 782"/>
                <a:gd name="T34" fmla="*/ 148 w 196"/>
                <a:gd name="T35" fmla="*/ 561 h 782"/>
                <a:gd name="T36" fmla="*/ 66 w 196"/>
                <a:gd name="T37" fmla="*/ 91 h 782"/>
                <a:gd name="T38" fmla="*/ 67 w 196"/>
                <a:gd name="T39" fmla="*/ 85 h 782"/>
                <a:gd name="T40" fmla="*/ 70 w 196"/>
                <a:gd name="T41" fmla="*/ 81 h 782"/>
                <a:gd name="T42" fmla="*/ 75 w 196"/>
                <a:gd name="T43" fmla="*/ 77 h 782"/>
                <a:gd name="T44" fmla="*/ 81 w 196"/>
                <a:gd name="T45" fmla="*/ 76 h 782"/>
                <a:gd name="T46" fmla="*/ 87 w 196"/>
                <a:gd name="T47" fmla="*/ 77 h 782"/>
                <a:gd name="T48" fmla="*/ 91 w 196"/>
                <a:gd name="T49" fmla="*/ 81 h 782"/>
                <a:gd name="T50" fmla="*/ 95 w 196"/>
                <a:gd name="T51" fmla="*/ 85 h 782"/>
                <a:gd name="T52" fmla="*/ 96 w 196"/>
                <a:gd name="T53" fmla="*/ 91 h 782"/>
                <a:gd name="T54" fmla="*/ 96 w 196"/>
                <a:gd name="T55" fmla="*/ 512 h 782"/>
                <a:gd name="T56" fmla="*/ 93 w 196"/>
                <a:gd name="T57" fmla="*/ 517 h 782"/>
                <a:gd name="T58" fmla="*/ 89 w 196"/>
                <a:gd name="T59" fmla="*/ 521 h 782"/>
                <a:gd name="T60" fmla="*/ 84 w 196"/>
                <a:gd name="T61" fmla="*/ 524 h 782"/>
                <a:gd name="T62" fmla="*/ 77 w 196"/>
                <a:gd name="T63" fmla="*/ 524 h 782"/>
                <a:gd name="T64" fmla="*/ 72 w 196"/>
                <a:gd name="T65" fmla="*/ 521 h 782"/>
                <a:gd name="T66" fmla="*/ 68 w 196"/>
                <a:gd name="T67" fmla="*/ 517 h 782"/>
                <a:gd name="T68" fmla="*/ 66 w 196"/>
                <a:gd name="T69" fmla="*/ 512 h 782"/>
                <a:gd name="T70" fmla="*/ 66 w 196"/>
                <a:gd name="T71" fmla="*/ 91 h 782"/>
                <a:gd name="T72" fmla="*/ 15 w 196"/>
                <a:gd name="T73" fmla="*/ 0 h 782"/>
                <a:gd name="T74" fmla="*/ 10 w 196"/>
                <a:gd name="T75" fmla="*/ 1 h 782"/>
                <a:gd name="T76" fmla="*/ 4 w 196"/>
                <a:gd name="T77" fmla="*/ 4 h 782"/>
                <a:gd name="T78" fmla="*/ 1 w 196"/>
                <a:gd name="T79" fmla="*/ 9 h 782"/>
                <a:gd name="T80" fmla="*/ 0 w 196"/>
                <a:gd name="T81" fmla="*/ 15 h 782"/>
                <a:gd name="T82" fmla="*/ 1 w 196"/>
                <a:gd name="T83" fmla="*/ 770 h 782"/>
                <a:gd name="T84" fmla="*/ 3 w 196"/>
                <a:gd name="T85" fmla="*/ 776 h 782"/>
                <a:gd name="T86" fmla="*/ 8 w 196"/>
                <a:gd name="T87" fmla="*/ 780 h 782"/>
                <a:gd name="T88" fmla="*/ 13 w 196"/>
                <a:gd name="T89" fmla="*/ 782 h 782"/>
                <a:gd name="T90" fmla="*/ 181 w 196"/>
                <a:gd name="T91" fmla="*/ 782 h 782"/>
                <a:gd name="T92" fmla="*/ 187 w 196"/>
                <a:gd name="T93" fmla="*/ 781 h 782"/>
                <a:gd name="T94" fmla="*/ 192 w 196"/>
                <a:gd name="T95" fmla="*/ 778 h 782"/>
                <a:gd name="T96" fmla="*/ 195 w 196"/>
                <a:gd name="T97" fmla="*/ 773 h 782"/>
                <a:gd name="T98" fmla="*/ 196 w 196"/>
                <a:gd name="T99" fmla="*/ 767 h 782"/>
                <a:gd name="T100" fmla="*/ 196 w 196"/>
                <a:gd name="T101" fmla="*/ 12 h 782"/>
                <a:gd name="T102" fmla="*/ 193 w 196"/>
                <a:gd name="T103" fmla="*/ 7 h 782"/>
                <a:gd name="T104" fmla="*/ 190 w 196"/>
                <a:gd name="T105" fmla="*/ 2 h 782"/>
                <a:gd name="T106" fmla="*/ 185 w 196"/>
                <a:gd name="T107" fmla="*/ 0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6" h="782">
                  <a:moveTo>
                    <a:pt x="148" y="717"/>
                  </a:moveTo>
                  <a:lnTo>
                    <a:pt x="147" y="720"/>
                  </a:lnTo>
                  <a:lnTo>
                    <a:pt x="147" y="723"/>
                  </a:lnTo>
                  <a:lnTo>
                    <a:pt x="145" y="725"/>
                  </a:lnTo>
                  <a:lnTo>
                    <a:pt x="144" y="727"/>
                  </a:lnTo>
                  <a:lnTo>
                    <a:pt x="142" y="729"/>
                  </a:lnTo>
                  <a:lnTo>
                    <a:pt x="139" y="731"/>
                  </a:lnTo>
                  <a:lnTo>
                    <a:pt x="136" y="732"/>
                  </a:lnTo>
                  <a:lnTo>
                    <a:pt x="133" y="732"/>
                  </a:lnTo>
                  <a:lnTo>
                    <a:pt x="55" y="732"/>
                  </a:lnTo>
                  <a:lnTo>
                    <a:pt x="52" y="732"/>
                  </a:lnTo>
                  <a:lnTo>
                    <a:pt x="48" y="731"/>
                  </a:lnTo>
                  <a:lnTo>
                    <a:pt x="46" y="729"/>
                  </a:lnTo>
                  <a:lnTo>
                    <a:pt x="44" y="727"/>
                  </a:lnTo>
                  <a:lnTo>
                    <a:pt x="42" y="725"/>
                  </a:lnTo>
                  <a:lnTo>
                    <a:pt x="41" y="723"/>
                  </a:lnTo>
                  <a:lnTo>
                    <a:pt x="40" y="720"/>
                  </a:lnTo>
                  <a:lnTo>
                    <a:pt x="40" y="717"/>
                  </a:lnTo>
                  <a:lnTo>
                    <a:pt x="40" y="561"/>
                  </a:lnTo>
                  <a:lnTo>
                    <a:pt x="40" y="558"/>
                  </a:lnTo>
                  <a:lnTo>
                    <a:pt x="41" y="555"/>
                  </a:lnTo>
                  <a:lnTo>
                    <a:pt x="42" y="552"/>
                  </a:lnTo>
                  <a:lnTo>
                    <a:pt x="44" y="550"/>
                  </a:lnTo>
                  <a:lnTo>
                    <a:pt x="46" y="548"/>
                  </a:lnTo>
                  <a:lnTo>
                    <a:pt x="48" y="547"/>
                  </a:lnTo>
                  <a:lnTo>
                    <a:pt x="52" y="546"/>
                  </a:lnTo>
                  <a:lnTo>
                    <a:pt x="55" y="546"/>
                  </a:lnTo>
                  <a:lnTo>
                    <a:pt x="133" y="546"/>
                  </a:lnTo>
                  <a:lnTo>
                    <a:pt x="136" y="546"/>
                  </a:lnTo>
                  <a:lnTo>
                    <a:pt x="139" y="547"/>
                  </a:lnTo>
                  <a:lnTo>
                    <a:pt x="142" y="548"/>
                  </a:lnTo>
                  <a:lnTo>
                    <a:pt x="144" y="550"/>
                  </a:lnTo>
                  <a:lnTo>
                    <a:pt x="145" y="552"/>
                  </a:lnTo>
                  <a:lnTo>
                    <a:pt x="147" y="555"/>
                  </a:lnTo>
                  <a:lnTo>
                    <a:pt x="147" y="558"/>
                  </a:lnTo>
                  <a:lnTo>
                    <a:pt x="148" y="561"/>
                  </a:lnTo>
                  <a:lnTo>
                    <a:pt x="148" y="717"/>
                  </a:lnTo>
                  <a:close/>
                  <a:moveTo>
                    <a:pt x="66" y="91"/>
                  </a:moveTo>
                  <a:lnTo>
                    <a:pt x="66" y="88"/>
                  </a:lnTo>
                  <a:lnTo>
                    <a:pt x="67" y="85"/>
                  </a:lnTo>
                  <a:lnTo>
                    <a:pt x="68" y="83"/>
                  </a:lnTo>
                  <a:lnTo>
                    <a:pt x="70" y="81"/>
                  </a:lnTo>
                  <a:lnTo>
                    <a:pt x="72" y="78"/>
                  </a:lnTo>
                  <a:lnTo>
                    <a:pt x="75" y="77"/>
                  </a:lnTo>
                  <a:lnTo>
                    <a:pt x="77" y="76"/>
                  </a:lnTo>
                  <a:lnTo>
                    <a:pt x="81" y="76"/>
                  </a:lnTo>
                  <a:lnTo>
                    <a:pt x="84" y="76"/>
                  </a:lnTo>
                  <a:lnTo>
                    <a:pt x="87" y="77"/>
                  </a:lnTo>
                  <a:lnTo>
                    <a:pt x="89" y="78"/>
                  </a:lnTo>
                  <a:lnTo>
                    <a:pt x="91" y="81"/>
                  </a:lnTo>
                  <a:lnTo>
                    <a:pt x="93" y="83"/>
                  </a:lnTo>
                  <a:lnTo>
                    <a:pt x="95" y="85"/>
                  </a:lnTo>
                  <a:lnTo>
                    <a:pt x="96" y="88"/>
                  </a:lnTo>
                  <a:lnTo>
                    <a:pt x="96" y="91"/>
                  </a:lnTo>
                  <a:lnTo>
                    <a:pt x="96" y="509"/>
                  </a:lnTo>
                  <a:lnTo>
                    <a:pt x="96" y="512"/>
                  </a:lnTo>
                  <a:lnTo>
                    <a:pt x="95" y="514"/>
                  </a:lnTo>
                  <a:lnTo>
                    <a:pt x="93" y="517"/>
                  </a:lnTo>
                  <a:lnTo>
                    <a:pt x="91" y="519"/>
                  </a:lnTo>
                  <a:lnTo>
                    <a:pt x="89" y="521"/>
                  </a:lnTo>
                  <a:lnTo>
                    <a:pt x="87" y="522"/>
                  </a:lnTo>
                  <a:lnTo>
                    <a:pt x="84" y="524"/>
                  </a:lnTo>
                  <a:lnTo>
                    <a:pt x="81" y="524"/>
                  </a:lnTo>
                  <a:lnTo>
                    <a:pt x="77" y="524"/>
                  </a:lnTo>
                  <a:lnTo>
                    <a:pt x="75" y="522"/>
                  </a:lnTo>
                  <a:lnTo>
                    <a:pt x="72" y="521"/>
                  </a:lnTo>
                  <a:lnTo>
                    <a:pt x="70" y="519"/>
                  </a:lnTo>
                  <a:lnTo>
                    <a:pt x="68" y="517"/>
                  </a:lnTo>
                  <a:lnTo>
                    <a:pt x="67" y="514"/>
                  </a:lnTo>
                  <a:lnTo>
                    <a:pt x="66" y="512"/>
                  </a:lnTo>
                  <a:lnTo>
                    <a:pt x="66" y="509"/>
                  </a:lnTo>
                  <a:lnTo>
                    <a:pt x="66" y="91"/>
                  </a:lnTo>
                  <a:close/>
                  <a:moveTo>
                    <a:pt x="181" y="0"/>
                  </a:moveTo>
                  <a:lnTo>
                    <a:pt x="15" y="0"/>
                  </a:lnTo>
                  <a:lnTo>
                    <a:pt x="13" y="0"/>
                  </a:lnTo>
                  <a:lnTo>
                    <a:pt x="10" y="1"/>
                  </a:lnTo>
                  <a:lnTo>
                    <a:pt x="8" y="2"/>
                  </a:lnTo>
                  <a:lnTo>
                    <a:pt x="4" y="4"/>
                  </a:lnTo>
                  <a:lnTo>
                    <a:pt x="3" y="7"/>
                  </a:lnTo>
                  <a:lnTo>
                    <a:pt x="1" y="9"/>
                  </a:lnTo>
                  <a:lnTo>
                    <a:pt x="1" y="12"/>
                  </a:lnTo>
                  <a:lnTo>
                    <a:pt x="0" y="15"/>
                  </a:lnTo>
                  <a:lnTo>
                    <a:pt x="0" y="767"/>
                  </a:lnTo>
                  <a:lnTo>
                    <a:pt x="1" y="770"/>
                  </a:lnTo>
                  <a:lnTo>
                    <a:pt x="1" y="773"/>
                  </a:lnTo>
                  <a:lnTo>
                    <a:pt x="3" y="776"/>
                  </a:lnTo>
                  <a:lnTo>
                    <a:pt x="4" y="778"/>
                  </a:lnTo>
                  <a:lnTo>
                    <a:pt x="8" y="780"/>
                  </a:lnTo>
                  <a:lnTo>
                    <a:pt x="10" y="781"/>
                  </a:lnTo>
                  <a:lnTo>
                    <a:pt x="13" y="782"/>
                  </a:lnTo>
                  <a:lnTo>
                    <a:pt x="15" y="782"/>
                  </a:lnTo>
                  <a:lnTo>
                    <a:pt x="181" y="782"/>
                  </a:lnTo>
                  <a:lnTo>
                    <a:pt x="185" y="782"/>
                  </a:lnTo>
                  <a:lnTo>
                    <a:pt x="187" y="781"/>
                  </a:lnTo>
                  <a:lnTo>
                    <a:pt x="190" y="780"/>
                  </a:lnTo>
                  <a:lnTo>
                    <a:pt x="192" y="778"/>
                  </a:lnTo>
                  <a:lnTo>
                    <a:pt x="193" y="776"/>
                  </a:lnTo>
                  <a:lnTo>
                    <a:pt x="195" y="773"/>
                  </a:lnTo>
                  <a:lnTo>
                    <a:pt x="196" y="770"/>
                  </a:lnTo>
                  <a:lnTo>
                    <a:pt x="196" y="767"/>
                  </a:lnTo>
                  <a:lnTo>
                    <a:pt x="196" y="15"/>
                  </a:lnTo>
                  <a:lnTo>
                    <a:pt x="196" y="12"/>
                  </a:lnTo>
                  <a:lnTo>
                    <a:pt x="195" y="9"/>
                  </a:lnTo>
                  <a:lnTo>
                    <a:pt x="193" y="7"/>
                  </a:lnTo>
                  <a:lnTo>
                    <a:pt x="192" y="4"/>
                  </a:lnTo>
                  <a:lnTo>
                    <a:pt x="190" y="2"/>
                  </a:lnTo>
                  <a:lnTo>
                    <a:pt x="187" y="1"/>
                  </a:lnTo>
                  <a:lnTo>
                    <a:pt x="185" y="0"/>
                  </a:lnTo>
                  <a:lnTo>
                    <a:pt x="181" y="0"/>
                  </a:ln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Rockwell" panose="02060603020205020403"/>
              </a:endParaRPr>
            </a:p>
          </p:txBody>
        </p:sp>
        <p:sp>
          <p:nvSpPr>
            <p:cNvPr id="479" name="Freeform 643">
              <a:extLst>
                <a:ext uri="{FF2B5EF4-FFF2-40B4-BE49-F238E27FC236}">
                  <a16:creationId xmlns:a16="http://schemas.microsoft.com/office/drawing/2014/main" xmlns="" id="{2653EC8B-80A5-40F3-A391-A6B01362EDBB}"/>
                </a:ext>
              </a:extLst>
            </p:cNvPr>
            <p:cNvSpPr>
              <a:spLocks noEditPoints="1"/>
            </p:cNvSpPr>
            <p:nvPr/>
          </p:nvSpPr>
          <p:spPr bwMode="auto">
            <a:xfrm>
              <a:off x="5600700" y="844550"/>
              <a:ext cx="147638" cy="217488"/>
            </a:xfrm>
            <a:custGeom>
              <a:avLst/>
              <a:gdLst>
                <a:gd name="T0" fmla="*/ 61 w 469"/>
                <a:gd name="T1" fmla="*/ 632 h 684"/>
                <a:gd name="T2" fmla="*/ 53 w 469"/>
                <a:gd name="T3" fmla="*/ 627 h 684"/>
                <a:gd name="T4" fmla="*/ 49 w 469"/>
                <a:gd name="T5" fmla="*/ 620 h 684"/>
                <a:gd name="T6" fmla="*/ 50 w 469"/>
                <a:gd name="T7" fmla="*/ 611 h 684"/>
                <a:gd name="T8" fmla="*/ 55 w 469"/>
                <a:gd name="T9" fmla="*/ 605 h 684"/>
                <a:gd name="T10" fmla="*/ 64 w 469"/>
                <a:gd name="T11" fmla="*/ 602 h 684"/>
                <a:gd name="T12" fmla="*/ 147 w 469"/>
                <a:gd name="T13" fmla="*/ 603 h 684"/>
                <a:gd name="T14" fmla="*/ 154 w 469"/>
                <a:gd name="T15" fmla="*/ 609 h 684"/>
                <a:gd name="T16" fmla="*/ 157 w 469"/>
                <a:gd name="T17" fmla="*/ 617 h 684"/>
                <a:gd name="T18" fmla="*/ 154 w 469"/>
                <a:gd name="T19" fmla="*/ 625 h 684"/>
                <a:gd name="T20" fmla="*/ 147 w 469"/>
                <a:gd name="T21" fmla="*/ 631 h 684"/>
                <a:gd name="T22" fmla="*/ 74 w 469"/>
                <a:gd name="T23" fmla="*/ 252 h 684"/>
                <a:gd name="T24" fmla="*/ 77 w 469"/>
                <a:gd name="T25" fmla="*/ 243 h 684"/>
                <a:gd name="T26" fmla="*/ 83 w 469"/>
                <a:gd name="T27" fmla="*/ 238 h 684"/>
                <a:gd name="T28" fmla="*/ 93 w 469"/>
                <a:gd name="T29" fmla="*/ 237 h 684"/>
                <a:gd name="T30" fmla="*/ 100 w 469"/>
                <a:gd name="T31" fmla="*/ 241 h 684"/>
                <a:gd name="T32" fmla="*/ 104 w 469"/>
                <a:gd name="T33" fmla="*/ 249 h 684"/>
                <a:gd name="T34" fmla="*/ 104 w 469"/>
                <a:gd name="T35" fmla="*/ 542 h 684"/>
                <a:gd name="T36" fmla="*/ 100 w 469"/>
                <a:gd name="T37" fmla="*/ 549 h 684"/>
                <a:gd name="T38" fmla="*/ 93 w 469"/>
                <a:gd name="T39" fmla="*/ 553 h 684"/>
                <a:gd name="T40" fmla="*/ 83 w 469"/>
                <a:gd name="T41" fmla="*/ 553 h 684"/>
                <a:gd name="T42" fmla="*/ 77 w 469"/>
                <a:gd name="T43" fmla="*/ 547 h 684"/>
                <a:gd name="T44" fmla="*/ 74 w 469"/>
                <a:gd name="T45" fmla="*/ 539 h 684"/>
                <a:gd name="T46" fmla="*/ 260 w 469"/>
                <a:gd name="T47" fmla="*/ 11 h 684"/>
                <a:gd name="T48" fmla="*/ 255 w 469"/>
                <a:gd name="T49" fmla="*/ 3 h 684"/>
                <a:gd name="T50" fmla="*/ 247 w 469"/>
                <a:gd name="T51" fmla="*/ 0 h 684"/>
                <a:gd name="T52" fmla="*/ 150 w 469"/>
                <a:gd name="T53" fmla="*/ 33 h 684"/>
                <a:gd name="T54" fmla="*/ 143 w 469"/>
                <a:gd name="T55" fmla="*/ 38 h 684"/>
                <a:gd name="T56" fmla="*/ 140 w 469"/>
                <a:gd name="T57" fmla="*/ 46 h 684"/>
                <a:gd name="T58" fmla="*/ 180 w 469"/>
                <a:gd name="T59" fmla="*/ 170 h 684"/>
                <a:gd name="T60" fmla="*/ 9 w 469"/>
                <a:gd name="T61" fmla="*/ 171 h 684"/>
                <a:gd name="T62" fmla="*/ 3 w 469"/>
                <a:gd name="T63" fmla="*/ 177 h 684"/>
                <a:gd name="T64" fmla="*/ 0 w 469"/>
                <a:gd name="T65" fmla="*/ 185 h 684"/>
                <a:gd name="T66" fmla="*/ 2 w 469"/>
                <a:gd name="T67" fmla="*/ 673 h 684"/>
                <a:gd name="T68" fmla="*/ 7 w 469"/>
                <a:gd name="T69" fmla="*/ 680 h 684"/>
                <a:gd name="T70" fmla="*/ 15 w 469"/>
                <a:gd name="T71" fmla="*/ 682 h 684"/>
                <a:gd name="T72" fmla="*/ 202 w 469"/>
                <a:gd name="T73" fmla="*/ 681 h 684"/>
                <a:gd name="T74" fmla="*/ 209 w 469"/>
                <a:gd name="T75" fmla="*/ 676 h 684"/>
                <a:gd name="T76" fmla="*/ 211 w 469"/>
                <a:gd name="T77" fmla="*/ 667 h 684"/>
                <a:gd name="T78" fmla="*/ 350 w 469"/>
                <a:gd name="T79" fmla="*/ 677 h 684"/>
                <a:gd name="T80" fmla="*/ 357 w 469"/>
                <a:gd name="T81" fmla="*/ 683 h 684"/>
                <a:gd name="T82" fmla="*/ 366 w 469"/>
                <a:gd name="T83" fmla="*/ 684 h 684"/>
                <a:gd name="T84" fmla="*/ 463 w 469"/>
                <a:gd name="T85" fmla="*/ 650 h 684"/>
                <a:gd name="T86" fmla="*/ 468 w 469"/>
                <a:gd name="T87" fmla="*/ 643 h 684"/>
                <a:gd name="T88" fmla="*/ 469 w 469"/>
                <a:gd name="T89" fmla="*/ 635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9" h="684">
                  <a:moveTo>
                    <a:pt x="142" y="632"/>
                  </a:moveTo>
                  <a:lnTo>
                    <a:pt x="64" y="632"/>
                  </a:lnTo>
                  <a:lnTo>
                    <a:pt x="61" y="632"/>
                  </a:lnTo>
                  <a:lnTo>
                    <a:pt x="57" y="631"/>
                  </a:lnTo>
                  <a:lnTo>
                    <a:pt x="55" y="629"/>
                  </a:lnTo>
                  <a:lnTo>
                    <a:pt x="53" y="627"/>
                  </a:lnTo>
                  <a:lnTo>
                    <a:pt x="51" y="625"/>
                  </a:lnTo>
                  <a:lnTo>
                    <a:pt x="50" y="623"/>
                  </a:lnTo>
                  <a:lnTo>
                    <a:pt x="49" y="620"/>
                  </a:lnTo>
                  <a:lnTo>
                    <a:pt x="48" y="617"/>
                  </a:lnTo>
                  <a:lnTo>
                    <a:pt x="49" y="614"/>
                  </a:lnTo>
                  <a:lnTo>
                    <a:pt x="50" y="611"/>
                  </a:lnTo>
                  <a:lnTo>
                    <a:pt x="51" y="609"/>
                  </a:lnTo>
                  <a:lnTo>
                    <a:pt x="53" y="606"/>
                  </a:lnTo>
                  <a:lnTo>
                    <a:pt x="55" y="605"/>
                  </a:lnTo>
                  <a:lnTo>
                    <a:pt x="57" y="603"/>
                  </a:lnTo>
                  <a:lnTo>
                    <a:pt x="61" y="603"/>
                  </a:lnTo>
                  <a:lnTo>
                    <a:pt x="64" y="602"/>
                  </a:lnTo>
                  <a:lnTo>
                    <a:pt x="142" y="602"/>
                  </a:lnTo>
                  <a:lnTo>
                    <a:pt x="144" y="603"/>
                  </a:lnTo>
                  <a:lnTo>
                    <a:pt x="147" y="603"/>
                  </a:lnTo>
                  <a:lnTo>
                    <a:pt x="150" y="605"/>
                  </a:lnTo>
                  <a:lnTo>
                    <a:pt x="152" y="606"/>
                  </a:lnTo>
                  <a:lnTo>
                    <a:pt x="154" y="609"/>
                  </a:lnTo>
                  <a:lnTo>
                    <a:pt x="155" y="611"/>
                  </a:lnTo>
                  <a:lnTo>
                    <a:pt x="156" y="614"/>
                  </a:lnTo>
                  <a:lnTo>
                    <a:pt x="157" y="617"/>
                  </a:lnTo>
                  <a:lnTo>
                    <a:pt x="156" y="620"/>
                  </a:lnTo>
                  <a:lnTo>
                    <a:pt x="155" y="623"/>
                  </a:lnTo>
                  <a:lnTo>
                    <a:pt x="154" y="625"/>
                  </a:lnTo>
                  <a:lnTo>
                    <a:pt x="152" y="627"/>
                  </a:lnTo>
                  <a:lnTo>
                    <a:pt x="150" y="629"/>
                  </a:lnTo>
                  <a:lnTo>
                    <a:pt x="147" y="631"/>
                  </a:lnTo>
                  <a:lnTo>
                    <a:pt x="144" y="632"/>
                  </a:lnTo>
                  <a:lnTo>
                    <a:pt x="142" y="632"/>
                  </a:lnTo>
                  <a:close/>
                  <a:moveTo>
                    <a:pt x="74" y="252"/>
                  </a:moveTo>
                  <a:lnTo>
                    <a:pt x="74" y="249"/>
                  </a:lnTo>
                  <a:lnTo>
                    <a:pt x="76" y="247"/>
                  </a:lnTo>
                  <a:lnTo>
                    <a:pt x="77" y="243"/>
                  </a:lnTo>
                  <a:lnTo>
                    <a:pt x="79" y="241"/>
                  </a:lnTo>
                  <a:lnTo>
                    <a:pt x="81" y="239"/>
                  </a:lnTo>
                  <a:lnTo>
                    <a:pt x="83" y="238"/>
                  </a:lnTo>
                  <a:lnTo>
                    <a:pt x="86" y="237"/>
                  </a:lnTo>
                  <a:lnTo>
                    <a:pt x="89" y="237"/>
                  </a:lnTo>
                  <a:lnTo>
                    <a:pt x="93" y="237"/>
                  </a:lnTo>
                  <a:lnTo>
                    <a:pt x="95" y="238"/>
                  </a:lnTo>
                  <a:lnTo>
                    <a:pt x="98" y="239"/>
                  </a:lnTo>
                  <a:lnTo>
                    <a:pt x="100" y="241"/>
                  </a:lnTo>
                  <a:lnTo>
                    <a:pt x="102" y="243"/>
                  </a:lnTo>
                  <a:lnTo>
                    <a:pt x="103" y="247"/>
                  </a:lnTo>
                  <a:lnTo>
                    <a:pt x="104" y="249"/>
                  </a:lnTo>
                  <a:lnTo>
                    <a:pt x="104" y="252"/>
                  </a:lnTo>
                  <a:lnTo>
                    <a:pt x="104" y="539"/>
                  </a:lnTo>
                  <a:lnTo>
                    <a:pt x="104" y="542"/>
                  </a:lnTo>
                  <a:lnTo>
                    <a:pt x="103" y="545"/>
                  </a:lnTo>
                  <a:lnTo>
                    <a:pt x="102" y="547"/>
                  </a:lnTo>
                  <a:lnTo>
                    <a:pt x="100" y="549"/>
                  </a:lnTo>
                  <a:lnTo>
                    <a:pt x="98" y="551"/>
                  </a:lnTo>
                  <a:lnTo>
                    <a:pt x="95" y="553"/>
                  </a:lnTo>
                  <a:lnTo>
                    <a:pt x="93" y="553"/>
                  </a:lnTo>
                  <a:lnTo>
                    <a:pt x="89" y="554"/>
                  </a:lnTo>
                  <a:lnTo>
                    <a:pt x="86" y="553"/>
                  </a:lnTo>
                  <a:lnTo>
                    <a:pt x="83" y="553"/>
                  </a:lnTo>
                  <a:lnTo>
                    <a:pt x="81" y="551"/>
                  </a:lnTo>
                  <a:lnTo>
                    <a:pt x="79" y="549"/>
                  </a:lnTo>
                  <a:lnTo>
                    <a:pt x="77" y="547"/>
                  </a:lnTo>
                  <a:lnTo>
                    <a:pt x="76" y="545"/>
                  </a:lnTo>
                  <a:lnTo>
                    <a:pt x="74" y="542"/>
                  </a:lnTo>
                  <a:lnTo>
                    <a:pt x="74" y="539"/>
                  </a:lnTo>
                  <a:lnTo>
                    <a:pt x="74" y="252"/>
                  </a:lnTo>
                  <a:close/>
                  <a:moveTo>
                    <a:pt x="469" y="633"/>
                  </a:moveTo>
                  <a:lnTo>
                    <a:pt x="260" y="11"/>
                  </a:lnTo>
                  <a:lnTo>
                    <a:pt x="259" y="7"/>
                  </a:lnTo>
                  <a:lnTo>
                    <a:pt x="257" y="5"/>
                  </a:lnTo>
                  <a:lnTo>
                    <a:pt x="255" y="3"/>
                  </a:lnTo>
                  <a:lnTo>
                    <a:pt x="252" y="2"/>
                  </a:lnTo>
                  <a:lnTo>
                    <a:pt x="249" y="1"/>
                  </a:lnTo>
                  <a:lnTo>
                    <a:pt x="247" y="0"/>
                  </a:lnTo>
                  <a:lnTo>
                    <a:pt x="244" y="0"/>
                  </a:lnTo>
                  <a:lnTo>
                    <a:pt x="241" y="1"/>
                  </a:lnTo>
                  <a:lnTo>
                    <a:pt x="150" y="33"/>
                  </a:lnTo>
                  <a:lnTo>
                    <a:pt x="147" y="34"/>
                  </a:lnTo>
                  <a:lnTo>
                    <a:pt x="144" y="36"/>
                  </a:lnTo>
                  <a:lnTo>
                    <a:pt x="143" y="38"/>
                  </a:lnTo>
                  <a:lnTo>
                    <a:pt x="141" y="41"/>
                  </a:lnTo>
                  <a:lnTo>
                    <a:pt x="140" y="44"/>
                  </a:lnTo>
                  <a:lnTo>
                    <a:pt x="140" y="46"/>
                  </a:lnTo>
                  <a:lnTo>
                    <a:pt x="140" y="49"/>
                  </a:lnTo>
                  <a:lnTo>
                    <a:pt x="140" y="52"/>
                  </a:lnTo>
                  <a:lnTo>
                    <a:pt x="180" y="170"/>
                  </a:lnTo>
                  <a:lnTo>
                    <a:pt x="15" y="170"/>
                  </a:lnTo>
                  <a:lnTo>
                    <a:pt x="12" y="171"/>
                  </a:lnTo>
                  <a:lnTo>
                    <a:pt x="9" y="171"/>
                  </a:lnTo>
                  <a:lnTo>
                    <a:pt x="7" y="174"/>
                  </a:lnTo>
                  <a:lnTo>
                    <a:pt x="5" y="175"/>
                  </a:lnTo>
                  <a:lnTo>
                    <a:pt x="3" y="177"/>
                  </a:lnTo>
                  <a:lnTo>
                    <a:pt x="2" y="180"/>
                  </a:lnTo>
                  <a:lnTo>
                    <a:pt x="0" y="183"/>
                  </a:lnTo>
                  <a:lnTo>
                    <a:pt x="0" y="185"/>
                  </a:lnTo>
                  <a:lnTo>
                    <a:pt x="0" y="667"/>
                  </a:lnTo>
                  <a:lnTo>
                    <a:pt x="0" y="670"/>
                  </a:lnTo>
                  <a:lnTo>
                    <a:pt x="2" y="673"/>
                  </a:lnTo>
                  <a:lnTo>
                    <a:pt x="3" y="676"/>
                  </a:lnTo>
                  <a:lnTo>
                    <a:pt x="5" y="678"/>
                  </a:lnTo>
                  <a:lnTo>
                    <a:pt x="7" y="680"/>
                  </a:lnTo>
                  <a:lnTo>
                    <a:pt x="9" y="681"/>
                  </a:lnTo>
                  <a:lnTo>
                    <a:pt x="12" y="682"/>
                  </a:lnTo>
                  <a:lnTo>
                    <a:pt x="15" y="682"/>
                  </a:lnTo>
                  <a:lnTo>
                    <a:pt x="196" y="682"/>
                  </a:lnTo>
                  <a:lnTo>
                    <a:pt x="199" y="682"/>
                  </a:lnTo>
                  <a:lnTo>
                    <a:pt x="202" y="681"/>
                  </a:lnTo>
                  <a:lnTo>
                    <a:pt x="204" y="680"/>
                  </a:lnTo>
                  <a:lnTo>
                    <a:pt x="206" y="678"/>
                  </a:lnTo>
                  <a:lnTo>
                    <a:pt x="209" y="676"/>
                  </a:lnTo>
                  <a:lnTo>
                    <a:pt x="210" y="673"/>
                  </a:lnTo>
                  <a:lnTo>
                    <a:pt x="211" y="670"/>
                  </a:lnTo>
                  <a:lnTo>
                    <a:pt x="211" y="667"/>
                  </a:lnTo>
                  <a:lnTo>
                    <a:pt x="211" y="263"/>
                  </a:lnTo>
                  <a:lnTo>
                    <a:pt x="349" y="675"/>
                  </a:lnTo>
                  <a:lnTo>
                    <a:pt x="350" y="677"/>
                  </a:lnTo>
                  <a:lnTo>
                    <a:pt x="352" y="679"/>
                  </a:lnTo>
                  <a:lnTo>
                    <a:pt x="354" y="681"/>
                  </a:lnTo>
                  <a:lnTo>
                    <a:pt x="357" y="683"/>
                  </a:lnTo>
                  <a:lnTo>
                    <a:pt x="360" y="684"/>
                  </a:lnTo>
                  <a:lnTo>
                    <a:pt x="363" y="684"/>
                  </a:lnTo>
                  <a:lnTo>
                    <a:pt x="366" y="684"/>
                  </a:lnTo>
                  <a:lnTo>
                    <a:pt x="368" y="683"/>
                  </a:lnTo>
                  <a:lnTo>
                    <a:pt x="459" y="651"/>
                  </a:lnTo>
                  <a:lnTo>
                    <a:pt x="463" y="650"/>
                  </a:lnTo>
                  <a:lnTo>
                    <a:pt x="465" y="649"/>
                  </a:lnTo>
                  <a:lnTo>
                    <a:pt x="467" y="647"/>
                  </a:lnTo>
                  <a:lnTo>
                    <a:pt x="468" y="643"/>
                  </a:lnTo>
                  <a:lnTo>
                    <a:pt x="469" y="641"/>
                  </a:lnTo>
                  <a:lnTo>
                    <a:pt x="469" y="638"/>
                  </a:lnTo>
                  <a:lnTo>
                    <a:pt x="469" y="635"/>
                  </a:lnTo>
                  <a:lnTo>
                    <a:pt x="469" y="633"/>
                  </a:lnTo>
                  <a:lnTo>
                    <a:pt x="469" y="633"/>
                  </a:ln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Rockwell" panose="02060603020205020403"/>
              </a:endParaRPr>
            </a:p>
          </p:txBody>
        </p:sp>
        <p:sp>
          <p:nvSpPr>
            <p:cNvPr id="480" name="Freeform 644">
              <a:extLst>
                <a:ext uri="{FF2B5EF4-FFF2-40B4-BE49-F238E27FC236}">
                  <a16:creationId xmlns:a16="http://schemas.microsoft.com/office/drawing/2014/main" xmlns="" id="{404FD000-E078-4673-9A41-9DAAFE423A27}"/>
                </a:ext>
              </a:extLst>
            </p:cNvPr>
            <p:cNvSpPr>
              <a:spLocks noEditPoints="1"/>
            </p:cNvSpPr>
            <p:nvPr/>
          </p:nvSpPr>
          <p:spPr bwMode="auto">
            <a:xfrm>
              <a:off x="5465763" y="846138"/>
              <a:ext cx="52388" cy="214313"/>
            </a:xfrm>
            <a:custGeom>
              <a:avLst/>
              <a:gdLst>
                <a:gd name="T0" fmla="*/ 81 w 165"/>
                <a:gd name="T1" fmla="*/ 563 h 677"/>
                <a:gd name="T2" fmla="*/ 79 w 165"/>
                <a:gd name="T3" fmla="*/ 569 h 677"/>
                <a:gd name="T4" fmla="*/ 75 w 165"/>
                <a:gd name="T5" fmla="*/ 572 h 677"/>
                <a:gd name="T6" fmla="*/ 70 w 165"/>
                <a:gd name="T7" fmla="*/ 575 h 677"/>
                <a:gd name="T8" fmla="*/ 64 w 165"/>
                <a:gd name="T9" fmla="*/ 575 h 677"/>
                <a:gd name="T10" fmla="*/ 59 w 165"/>
                <a:gd name="T11" fmla="*/ 572 h 677"/>
                <a:gd name="T12" fmla="*/ 55 w 165"/>
                <a:gd name="T13" fmla="*/ 569 h 677"/>
                <a:gd name="T14" fmla="*/ 53 w 165"/>
                <a:gd name="T15" fmla="*/ 563 h 677"/>
                <a:gd name="T16" fmla="*/ 51 w 165"/>
                <a:gd name="T17" fmla="*/ 116 h 677"/>
                <a:gd name="T18" fmla="*/ 54 w 165"/>
                <a:gd name="T19" fmla="*/ 111 h 677"/>
                <a:gd name="T20" fmla="*/ 57 w 165"/>
                <a:gd name="T21" fmla="*/ 106 h 677"/>
                <a:gd name="T22" fmla="*/ 61 w 165"/>
                <a:gd name="T23" fmla="*/ 103 h 677"/>
                <a:gd name="T24" fmla="*/ 66 w 165"/>
                <a:gd name="T25" fmla="*/ 102 h 677"/>
                <a:gd name="T26" fmla="*/ 73 w 165"/>
                <a:gd name="T27" fmla="*/ 103 h 677"/>
                <a:gd name="T28" fmla="*/ 77 w 165"/>
                <a:gd name="T29" fmla="*/ 106 h 677"/>
                <a:gd name="T30" fmla="*/ 80 w 165"/>
                <a:gd name="T31" fmla="*/ 111 h 677"/>
                <a:gd name="T32" fmla="*/ 83 w 165"/>
                <a:gd name="T33" fmla="*/ 117 h 677"/>
                <a:gd name="T34" fmla="*/ 150 w 165"/>
                <a:gd name="T35" fmla="*/ 0 h 677"/>
                <a:gd name="T36" fmla="*/ 12 w 165"/>
                <a:gd name="T37" fmla="*/ 0 h 677"/>
                <a:gd name="T38" fmla="*/ 6 w 165"/>
                <a:gd name="T39" fmla="*/ 2 h 677"/>
                <a:gd name="T40" fmla="*/ 2 w 165"/>
                <a:gd name="T41" fmla="*/ 7 h 677"/>
                <a:gd name="T42" fmla="*/ 0 w 165"/>
                <a:gd name="T43" fmla="*/ 12 h 677"/>
                <a:gd name="T44" fmla="*/ 0 w 165"/>
                <a:gd name="T45" fmla="*/ 662 h 677"/>
                <a:gd name="T46" fmla="*/ 1 w 165"/>
                <a:gd name="T47" fmla="*/ 668 h 677"/>
                <a:gd name="T48" fmla="*/ 4 w 165"/>
                <a:gd name="T49" fmla="*/ 673 h 677"/>
                <a:gd name="T50" fmla="*/ 9 w 165"/>
                <a:gd name="T51" fmla="*/ 676 h 677"/>
                <a:gd name="T52" fmla="*/ 15 w 165"/>
                <a:gd name="T53" fmla="*/ 677 h 677"/>
                <a:gd name="T54" fmla="*/ 153 w 165"/>
                <a:gd name="T55" fmla="*/ 677 h 677"/>
                <a:gd name="T56" fmla="*/ 159 w 165"/>
                <a:gd name="T57" fmla="*/ 675 h 677"/>
                <a:gd name="T58" fmla="*/ 163 w 165"/>
                <a:gd name="T59" fmla="*/ 671 h 677"/>
                <a:gd name="T60" fmla="*/ 165 w 165"/>
                <a:gd name="T61" fmla="*/ 665 h 677"/>
                <a:gd name="T62" fmla="*/ 165 w 165"/>
                <a:gd name="T63" fmla="*/ 15 h 677"/>
                <a:gd name="T64" fmla="*/ 164 w 165"/>
                <a:gd name="T65" fmla="*/ 9 h 677"/>
                <a:gd name="T66" fmla="*/ 161 w 165"/>
                <a:gd name="T67" fmla="*/ 5 h 677"/>
                <a:gd name="T68" fmla="*/ 157 w 165"/>
                <a:gd name="T69" fmla="*/ 1 h 677"/>
                <a:gd name="T70" fmla="*/ 150 w 165"/>
                <a:gd name="T71" fmla="*/ 0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5" h="677">
                  <a:moveTo>
                    <a:pt x="83" y="560"/>
                  </a:moveTo>
                  <a:lnTo>
                    <a:pt x="81" y="563"/>
                  </a:lnTo>
                  <a:lnTo>
                    <a:pt x="80" y="565"/>
                  </a:lnTo>
                  <a:lnTo>
                    <a:pt x="79" y="569"/>
                  </a:lnTo>
                  <a:lnTo>
                    <a:pt x="77" y="571"/>
                  </a:lnTo>
                  <a:lnTo>
                    <a:pt x="75" y="572"/>
                  </a:lnTo>
                  <a:lnTo>
                    <a:pt x="73" y="574"/>
                  </a:lnTo>
                  <a:lnTo>
                    <a:pt x="70" y="575"/>
                  </a:lnTo>
                  <a:lnTo>
                    <a:pt x="66" y="575"/>
                  </a:lnTo>
                  <a:lnTo>
                    <a:pt x="64" y="575"/>
                  </a:lnTo>
                  <a:lnTo>
                    <a:pt x="61" y="574"/>
                  </a:lnTo>
                  <a:lnTo>
                    <a:pt x="59" y="572"/>
                  </a:lnTo>
                  <a:lnTo>
                    <a:pt x="57" y="571"/>
                  </a:lnTo>
                  <a:lnTo>
                    <a:pt x="55" y="569"/>
                  </a:lnTo>
                  <a:lnTo>
                    <a:pt x="54" y="565"/>
                  </a:lnTo>
                  <a:lnTo>
                    <a:pt x="53" y="563"/>
                  </a:lnTo>
                  <a:lnTo>
                    <a:pt x="51" y="560"/>
                  </a:lnTo>
                  <a:lnTo>
                    <a:pt x="51" y="116"/>
                  </a:lnTo>
                  <a:lnTo>
                    <a:pt x="53" y="114"/>
                  </a:lnTo>
                  <a:lnTo>
                    <a:pt x="54" y="111"/>
                  </a:lnTo>
                  <a:lnTo>
                    <a:pt x="55" y="109"/>
                  </a:lnTo>
                  <a:lnTo>
                    <a:pt x="57" y="106"/>
                  </a:lnTo>
                  <a:lnTo>
                    <a:pt x="59" y="104"/>
                  </a:lnTo>
                  <a:lnTo>
                    <a:pt x="61" y="103"/>
                  </a:lnTo>
                  <a:lnTo>
                    <a:pt x="64" y="102"/>
                  </a:lnTo>
                  <a:lnTo>
                    <a:pt x="66" y="102"/>
                  </a:lnTo>
                  <a:lnTo>
                    <a:pt x="70" y="102"/>
                  </a:lnTo>
                  <a:lnTo>
                    <a:pt x="73" y="103"/>
                  </a:lnTo>
                  <a:lnTo>
                    <a:pt x="75" y="104"/>
                  </a:lnTo>
                  <a:lnTo>
                    <a:pt x="77" y="106"/>
                  </a:lnTo>
                  <a:lnTo>
                    <a:pt x="79" y="109"/>
                  </a:lnTo>
                  <a:lnTo>
                    <a:pt x="80" y="111"/>
                  </a:lnTo>
                  <a:lnTo>
                    <a:pt x="81" y="114"/>
                  </a:lnTo>
                  <a:lnTo>
                    <a:pt x="83" y="117"/>
                  </a:lnTo>
                  <a:lnTo>
                    <a:pt x="83" y="560"/>
                  </a:lnTo>
                  <a:close/>
                  <a:moveTo>
                    <a:pt x="150" y="0"/>
                  </a:moveTo>
                  <a:lnTo>
                    <a:pt x="15" y="0"/>
                  </a:lnTo>
                  <a:lnTo>
                    <a:pt x="12" y="0"/>
                  </a:lnTo>
                  <a:lnTo>
                    <a:pt x="9" y="1"/>
                  </a:lnTo>
                  <a:lnTo>
                    <a:pt x="6" y="2"/>
                  </a:lnTo>
                  <a:lnTo>
                    <a:pt x="4" y="5"/>
                  </a:lnTo>
                  <a:lnTo>
                    <a:pt x="2" y="7"/>
                  </a:lnTo>
                  <a:lnTo>
                    <a:pt x="1" y="9"/>
                  </a:lnTo>
                  <a:lnTo>
                    <a:pt x="0" y="12"/>
                  </a:lnTo>
                  <a:lnTo>
                    <a:pt x="0" y="15"/>
                  </a:lnTo>
                  <a:lnTo>
                    <a:pt x="0" y="662"/>
                  </a:lnTo>
                  <a:lnTo>
                    <a:pt x="0" y="665"/>
                  </a:lnTo>
                  <a:lnTo>
                    <a:pt x="1" y="668"/>
                  </a:lnTo>
                  <a:lnTo>
                    <a:pt x="2" y="671"/>
                  </a:lnTo>
                  <a:lnTo>
                    <a:pt x="4" y="673"/>
                  </a:lnTo>
                  <a:lnTo>
                    <a:pt x="6" y="675"/>
                  </a:lnTo>
                  <a:lnTo>
                    <a:pt x="9" y="676"/>
                  </a:lnTo>
                  <a:lnTo>
                    <a:pt x="12" y="677"/>
                  </a:lnTo>
                  <a:lnTo>
                    <a:pt x="15" y="677"/>
                  </a:lnTo>
                  <a:lnTo>
                    <a:pt x="150" y="677"/>
                  </a:lnTo>
                  <a:lnTo>
                    <a:pt x="153" y="677"/>
                  </a:lnTo>
                  <a:lnTo>
                    <a:pt x="157" y="676"/>
                  </a:lnTo>
                  <a:lnTo>
                    <a:pt x="159" y="675"/>
                  </a:lnTo>
                  <a:lnTo>
                    <a:pt x="161" y="673"/>
                  </a:lnTo>
                  <a:lnTo>
                    <a:pt x="163" y="671"/>
                  </a:lnTo>
                  <a:lnTo>
                    <a:pt x="164" y="668"/>
                  </a:lnTo>
                  <a:lnTo>
                    <a:pt x="165" y="665"/>
                  </a:lnTo>
                  <a:lnTo>
                    <a:pt x="165" y="662"/>
                  </a:lnTo>
                  <a:lnTo>
                    <a:pt x="165" y="15"/>
                  </a:lnTo>
                  <a:lnTo>
                    <a:pt x="165" y="12"/>
                  </a:lnTo>
                  <a:lnTo>
                    <a:pt x="164" y="9"/>
                  </a:lnTo>
                  <a:lnTo>
                    <a:pt x="163" y="7"/>
                  </a:lnTo>
                  <a:lnTo>
                    <a:pt x="161" y="5"/>
                  </a:lnTo>
                  <a:lnTo>
                    <a:pt x="159" y="2"/>
                  </a:lnTo>
                  <a:lnTo>
                    <a:pt x="157" y="1"/>
                  </a:lnTo>
                  <a:lnTo>
                    <a:pt x="153" y="0"/>
                  </a:lnTo>
                  <a:lnTo>
                    <a:pt x="150" y="0"/>
                  </a:lnTo>
                  <a:lnTo>
                    <a:pt x="150" y="0"/>
                  </a:ln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Rockwell" panose="02060603020205020403"/>
              </a:endParaRPr>
            </a:p>
          </p:txBody>
        </p:sp>
      </p:grpSp>
      <p:grpSp>
        <p:nvGrpSpPr>
          <p:cNvPr id="481" name="Group 480">
            <a:extLst>
              <a:ext uri="{FF2B5EF4-FFF2-40B4-BE49-F238E27FC236}">
                <a16:creationId xmlns="" xmlns:a16="http://schemas.microsoft.com/office/drawing/2014/main" id="{2674F81C-FCDE-48BE-B433-F5AC9661EA67}"/>
              </a:ext>
            </a:extLst>
          </p:cNvPr>
          <p:cNvGrpSpPr/>
          <p:nvPr/>
        </p:nvGrpSpPr>
        <p:grpSpPr>
          <a:xfrm>
            <a:off x="3509387" y="4170775"/>
            <a:ext cx="569733" cy="638616"/>
            <a:chOff x="4319588" y="2492375"/>
            <a:chExt cx="287338" cy="287338"/>
          </a:xfrm>
          <a:solidFill>
            <a:schemeClr val="bg1"/>
          </a:solidFill>
        </p:grpSpPr>
        <p:sp>
          <p:nvSpPr>
            <p:cNvPr id="482" name="Freeform 372">
              <a:extLst>
                <a:ext uri="{FF2B5EF4-FFF2-40B4-BE49-F238E27FC236}">
                  <a16:creationId xmlns="" xmlns:a16="http://schemas.microsoft.com/office/drawing/2014/main" id="{5F47716D-D6BB-4FA1-A0CA-CFB0A6B3796A}"/>
                </a:ext>
              </a:extLst>
            </p:cNvPr>
            <p:cNvSpPr>
              <a:spLocks/>
            </p:cNvSpPr>
            <p:nvPr/>
          </p:nvSpPr>
          <p:spPr bwMode="auto">
            <a:xfrm>
              <a:off x="4319588" y="2587625"/>
              <a:ext cx="287338" cy="192088"/>
            </a:xfrm>
            <a:custGeom>
              <a:avLst/>
              <a:gdLst>
                <a:gd name="T0" fmla="*/ 843 w 904"/>
                <a:gd name="T1" fmla="*/ 572 h 602"/>
                <a:gd name="T2" fmla="*/ 843 w 904"/>
                <a:gd name="T3" fmla="*/ 12 h 602"/>
                <a:gd name="T4" fmla="*/ 841 w 904"/>
                <a:gd name="T5" fmla="*/ 7 h 602"/>
                <a:gd name="T6" fmla="*/ 836 w 904"/>
                <a:gd name="T7" fmla="*/ 3 h 602"/>
                <a:gd name="T8" fmla="*/ 831 w 904"/>
                <a:gd name="T9" fmla="*/ 1 h 602"/>
                <a:gd name="T10" fmla="*/ 708 w 904"/>
                <a:gd name="T11" fmla="*/ 0 h 602"/>
                <a:gd name="T12" fmla="*/ 702 w 904"/>
                <a:gd name="T13" fmla="*/ 2 h 602"/>
                <a:gd name="T14" fmla="*/ 697 w 904"/>
                <a:gd name="T15" fmla="*/ 5 h 602"/>
                <a:gd name="T16" fmla="*/ 694 w 904"/>
                <a:gd name="T17" fmla="*/ 9 h 602"/>
                <a:gd name="T18" fmla="*/ 693 w 904"/>
                <a:gd name="T19" fmla="*/ 16 h 602"/>
                <a:gd name="T20" fmla="*/ 632 w 904"/>
                <a:gd name="T21" fmla="*/ 572 h 602"/>
                <a:gd name="T22" fmla="*/ 632 w 904"/>
                <a:gd name="T23" fmla="*/ 283 h 602"/>
                <a:gd name="T24" fmla="*/ 630 w 904"/>
                <a:gd name="T25" fmla="*/ 277 h 602"/>
                <a:gd name="T26" fmla="*/ 626 w 904"/>
                <a:gd name="T27" fmla="*/ 274 h 602"/>
                <a:gd name="T28" fmla="*/ 621 w 904"/>
                <a:gd name="T29" fmla="*/ 271 h 602"/>
                <a:gd name="T30" fmla="*/ 497 w 904"/>
                <a:gd name="T31" fmla="*/ 271 h 602"/>
                <a:gd name="T32" fmla="*/ 491 w 904"/>
                <a:gd name="T33" fmla="*/ 272 h 602"/>
                <a:gd name="T34" fmla="*/ 487 w 904"/>
                <a:gd name="T35" fmla="*/ 275 h 602"/>
                <a:gd name="T36" fmla="*/ 483 w 904"/>
                <a:gd name="T37" fmla="*/ 281 h 602"/>
                <a:gd name="T38" fmla="*/ 482 w 904"/>
                <a:gd name="T39" fmla="*/ 286 h 602"/>
                <a:gd name="T40" fmla="*/ 421 w 904"/>
                <a:gd name="T41" fmla="*/ 572 h 602"/>
                <a:gd name="T42" fmla="*/ 421 w 904"/>
                <a:gd name="T43" fmla="*/ 193 h 602"/>
                <a:gd name="T44" fmla="*/ 419 w 904"/>
                <a:gd name="T45" fmla="*/ 187 h 602"/>
                <a:gd name="T46" fmla="*/ 415 w 904"/>
                <a:gd name="T47" fmla="*/ 183 h 602"/>
                <a:gd name="T48" fmla="*/ 409 w 904"/>
                <a:gd name="T49" fmla="*/ 181 h 602"/>
                <a:gd name="T50" fmla="*/ 286 w 904"/>
                <a:gd name="T51" fmla="*/ 181 h 602"/>
                <a:gd name="T52" fmla="*/ 281 w 904"/>
                <a:gd name="T53" fmla="*/ 182 h 602"/>
                <a:gd name="T54" fmla="*/ 275 w 904"/>
                <a:gd name="T55" fmla="*/ 185 h 602"/>
                <a:gd name="T56" fmla="*/ 272 w 904"/>
                <a:gd name="T57" fmla="*/ 190 h 602"/>
                <a:gd name="T58" fmla="*/ 271 w 904"/>
                <a:gd name="T59" fmla="*/ 196 h 602"/>
                <a:gd name="T60" fmla="*/ 211 w 904"/>
                <a:gd name="T61" fmla="*/ 572 h 602"/>
                <a:gd name="T62" fmla="*/ 211 w 904"/>
                <a:gd name="T63" fmla="*/ 404 h 602"/>
                <a:gd name="T64" fmla="*/ 209 w 904"/>
                <a:gd name="T65" fmla="*/ 399 h 602"/>
                <a:gd name="T66" fmla="*/ 205 w 904"/>
                <a:gd name="T67" fmla="*/ 394 h 602"/>
                <a:gd name="T68" fmla="*/ 199 w 904"/>
                <a:gd name="T69" fmla="*/ 392 h 602"/>
                <a:gd name="T70" fmla="*/ 76 w 904"/>
                <a:gd name="T71" fmla="*/ 391 h 602"/>
                <a:gd name="T72" fmla="*/ 69 w 904"/>
                <a:gd name="T73" fmla="*/ 392 h 602"/>
                <a:gd name="T74" fmla="*/ 65 w 904"/>
                <a:gd name="T75" fmla="*/ 396 h 602"/>
                <a:gd name="T76" fmla="*/ 62 w 904"/>
                <a:gd name="T77" fmla="*/ 401 h 602"/>
                <a:gd name="T78" fmla="*/ 61 w 904"/>
                <a:gd name="T79" fmla="*/ 406 h 602"/>
                <a:gd name="T80" fmla="*/ 15 w 904"/>
                <a:gd name="T81" fmla="*/ 572 h 602"/>
                <a:gd name="T82" fmla="*/ 9 w 904"/>
                <a:gd name="T83" fmla="*/ 573 h 602"/>
                <a:gd name="T84" fmla="*/ 5 w 904"/>
                <a:gd name="T85" fmla="*/ 577 h 602"/>
                <a:gd name="T86" fmla="*/ 2 w 904"/>
                <a:gd name="T87" fmla="*/ 581 h 602"/>
                <a:gd name="T88" fmla="*/ 0 w 904"/>
                <a:gd name="T89" fmla="*/ 587 h 602"/>
                <a:gd name="T90" fmla="*/ 2 w 904"/>
                <a:gd name="T91" fmla="*/ 593 h 602"/>
                <a:gd name="T92" fmla="*/ 5 w 904"/>
                <a:gd name="T93" fmla="*/ 598 h 602"/>
                <a:gd name="T94" fmla="*/ 9 w 904"/>
                <a:gd name="T95" fmla="*/ 601 h 602"/>
                <a:gd name="T96" fmla="*/ 15 w 904"/>
                <a:gd name="T97" fmla="*/ 602 h 602"/>
                <a:gd name="T98" fmla="*/ 196 w 904"/>
                <a:gd name="T99" fmla="*/ 602 h 602"/>
                <a:gd name="T100" fmla="*/ 406 w 904"/>
                <a:gd name="T101" fmla="*/ 602 h 602"/>
                <a:gd name="T102" fmla="*/ 617 w 904"/>
                <a:gd name="T103" fmla="*/ 602 h 602"/>
                <a:gd name="T104" fmla="*/ 828 w 904"/>
                <a:gd name="T105" fmla="*/ 602 h 602"/>
                <a:gd name="T106" fmla="*/ 891 w 904"/>
                <a:gd name="T107" fmla="*/ 602 h 602"/>
                <a:gd name="T108" fmla="*/ 896 w 904"/>
                <a:gd name="T109" fmla="*/ 600 h 602"/>
                <a:gd name="T110" fmla="*/ 901 w 904"/>
                <a:gd name="T111" fmla="*/ 596 h 602"/>
                <a:gd name="T112" fmla="*/ 903 w 904"/>
                <a:gd name="T113" fmla="*/ 591 h 602"/>
                <a:gd name="T114" fmla="*/ 903 w 904"/>
                <a:gd name="T115" fmla="*/ 584 h 602"/>
                <a:gd name="T116" fmla="*/ 901 w 904"/>
                <a:gd name="T117" fmla="*/ 579 h 602"/>
                <a:gd name="T118" fmla="*/ 896 w 904"/>
                <a:gd name="T119" fmla="*/ 575 h 602"/>
                <a:gd name="T120" fmla="*/ 891 w 904"/>
                <a:gd name="T121" fmla="*/ 57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4" h="602">
                  <a:moveTo>
                    <a:pt x="889" y="572"/>
                  </a:moveTo>
                  <a:lnTo>
                    <a:pt x="843" y="572"/>
                  </a:lnTo>
                  <a:lnTo>
                    <a:pt x="843" y="16"/>
                  </a:lnTo>
                  <a:lnTo>
                    <a:pt x="843" y="12"/>
                  </a:lnTo>
                  <a:lnTo>
                    <a:pt x="842" y="9"/>
                  </a:lnTo>
                  <a:lnTo>
                    <a:pt x="841" y="7"/>
                  </a:lnTo>
                  <a:lnTo>
                    <a:pt x="838" y="5"/>
                  </a:lnTo>
                  <a:lnTo>
                    <a:pt x="836" y="3"/>
                  </a:lnTo>
                  <a:lnTo>
                    <a:pt x="834" y="2"/>
                  </a:lnTo>
                  <a:lnTo>
                    <a:pt x="831" y="1"/>
                  </a:lnTo>
                  <a:lnTo>
                    <a:pt x="828" y="1"/>
                  </a:lnTo>
                  <a:lnTo>
                    <a:pt x="708" y="0"/>
                  </a:lnTo>
                  <a:lnTo>
                    <a:pt x="704" y="1"/>
                  </a:lnTo>
                  <a:lnTo>
                    <a:pt x="702" y="2"/>
                  </a:lnTo>
                  <a:lnTo>
                    <a:pt x="699" y="3"/>
                  </a:lnTo>
                  <a:lnTo>
                    <a:pt x="697" y="5"/>
                  </a:lnTo>
                  <a:lnTo>
                    <a:pt x="695" y="7"/>
                  </a:lnTo>
                  <a:lnTo>
                    <a:pt x="694" y="9"/>
                  </a:lnTo>
                  <a:lnTo>
                    <a:pt x="693" y="12"/>
                  </a:lnTo>
                  <a:lnTo>
                    <a:pt x="693" y="16"/>
                  </a:lnTo>
                  <a:lnTo>
                    <a:pt x="693" y="572"/>
                  </a:lnTo>
                  <a:lnTo>
                    <a:pt x="632" y="572"/>
                  </a:lnTo>
                  <a:lnTo>
                    <a:pt x="632" y="286"/>
                  </a:lnTo>
                  <a:lnTo>
                    <a:pt x="632" y="283"/>
                  </a:lnTo>
                  <a:lnTo>
                    <a:pt x="631" y="281"/>
                  </a:lnTo>
                  <a:lnTo>
                    <a:pt x="630" y="277"/>
                  </a:lnTo>
                  <a:lnTo>
                    <a:pt x="628" y="275"/>
                  </a:lnTo>
                  <a:lnTo>
                    <a:pt x="626" y="274"/>
                  </a:lnTo>
                  <a:lnTo>
                    <a:pt x="623" y="272"/>
                  </a:lnTo>
                  <a:lnTo>
                    <a:pt x="621" y="271"/>
                  </a:lnTo>
                  <a:lnTo>
                    <a:pt x="617" y="271"/>
                  </a:lnTo>
                  <a:lnTo>
                    <a:pt x="497" y="271"/>
                  </a:lnTo>
                  <a:lnTo>
                    <a:pt x="494" y="271"/>
                  </a:lnTo>
                  <a:lnTo>
                    <a:pt x="491" y="272"/>
                  </a:lnTo>
                  <a:lnTo>
                    <a:pt x="489" y="274"/>
                  </a:lnTo>
                  <a:lnTo>
                    <a:pt x="487" y="275"/>
                  </a:lnTo>
                  <a:lnTo>
                    <a:pt x="484" y="277"/>
                  </a:lnTo>
                  <a:lnTo>
                    <a:pt x="483" y="281"/>
                  </a:lnTo>
                  <a:lnTo>
                    <a:pt x="482" y="283"/>
                  </a:lnTo>
                  <a:lnTo>
                    <a:pt x="482" y="286"/>
                  </a:lnTo>
                  <a:lnTo>
                    <a:pt x="482" y="572"/>
                  </a:lnTo>
                  <a:lnTo>
                    <a:pt x="421" y="572"/>
                  </a:lnTo>
                  <a:lnTo>
                    <a:pt x="421" y="196"/>
                  </a:lnTo>
                  <a:lnTo>
                    <a:pt x="421" y="193"/>
                  </a:lnTo>
                  <a:lnTo>
                    <a:pt x="420" y="190"/>
                  </a:lnTo>
                  <a:lnTo>
                    <a:pt x="419" y="187"/>
                  </a:lnTo>
                  <a:lnTo>
                    <a:pt x="417" y="185"/>
                  </a:lnTo>
                  <a:lnTo>
                    <a:pt x="415" y="183"/>
                  </a:lnTo>
                  <a:lnTo>
                    <a:pt x="413" y="182"/>
                  </a:lnTo>
                  <a:lnTo>
                    <a:pt x="409" y="181"/>
                  </a:lnTo>
                  <a:lnTo>
                    <a:pt x="406" y="181"/>
                  </a:lnTo>
                  <a:lnTo>
                    <a:pt x="286" y="181"/>
                  </a:lnTo>
                  <a:lnTo>
                    <a:pt x="283" y="181"/>
                  </a:lnTo>
                  <a:lnTo>
                    <a:pt x="281" y="182"/>
                  </a:lnTo>
                  <a:lnTo>
                    <a:pt x="277" y="183"/>
                  </a:lnTo>
                  <a:lnTo>
                    <a:pt x="275" y="185"/>
                  </a:lnTo>
                  <a:lnTo>
                    <a:pt x="273" y="187"/>
                  </a:lnTo>
                  <a:lnTo>
                    <a:pt x="272" y="190"/>
                  </a:lnTo>
                  <a:lnTo>
                    <a:pt x="271" y="193"/>
                  </a:lnTo>
                  <a:lnTo>
                    <a:pt x="271" y="196"/>
                  </a:lnTo>
                  <a:lnTo>
                    <a:pt x="271" y="572"/>
                  </a:lnTo>
                  <a:lnTo>
                    <a:pt x="211" y="572"/>
                  </a:lnTo>
                  <a:lnTo>
                    <a:pt x="211" y="406"/>
                  </a:lnTo>
                  <a:lnTo>
                    <a:pt x="211" y="404"/>
                  </a:lnTo>
                  <a:lnTo>
                    <a:pt x="210" y="401"/>
                  </a:lnTo>
                  <a:lnTo>
                    <a:pt x="209" y="399"/>
                  </a:lnTo>
                  <a:lnTo>
                    <a:pt x="207" y="396"/>
                  </a:lnTo>
                  <a:lnTo>
                    <a:pt x="205" y="394"/>
                  </a:lnTo>
                  <a:lnTo>
                    <a:pt x="201" y="393"/>
                  </a:lnTo>
                  <a:lnTo>
                    <a:pt x="199" y="392"/>
                  </a:lnTo>
                  <a:lnTo>
                    <a:pt x="196" y="391"/>
                  </a:lnTo>
                  <a:lnTo>
                    <a:pt x="76" y="391"/>
                  </a:lnTo>
                  <a:lnTo>
                    <a:pt x="73" y="392"/>
                  </a:lnTo>
                  <a:lnTo>
                    <a:pt x="69" y="392"/>
                  </a:lnTo>
                  <a:lnTo>
                    <a:pt x="67" y="394"/>
                  </a:lnTo>
                  <a:lnTo>
                    <a:pt x="65" y="396"/>
                  </a:lnTo>
                  <a:lnTo>
                    <a:pt x="63" y="399"/>
                  </a:lnTo>
                  <a:lnTo>
                    <a:pt x="62" y="401"/>
                  </a:lnTo>
                  <a:lnTo>
                    <a:pt x="61" y="404"/>
                  </a:lnTo>
                  <a:lnTo>
                    <a:pt x="61" y="406"/>
                  </a:lnTo>
                  <a:lnTo>
                    <a:pt x="61" y="572"/>
                  </a:lnTo>
                  <a:lnTo>
                    <a:pt x="15" y="572"/>
                  </a:lnTo>
                  <a:lnTo>
                    <a:pt x="13" y="572"/>
                  </a:lnTo>
                  <a:lnTo>
                    <a:pt x="9" y="573"/>
                  </a:lnTo>
                  <a:lnTo>
                    <a:pt x="7" y="575"/>
                  </a:lnTo>
                  <a:lnTo>
                    <a:pt x="5" y="577"/>
                  </a:lnTo>
                  <a:lnTo>
                    <a:pt x="3" y="579"/>
                  </a:lnTo>
                  <a:lnTo>
                    <a:pt x="2" y="581"/>
                  </a:lnTo>
                  <a:lnTo>
                    <a:pt x="1" y="584"/>
                  </a:lnTo>
                  <a:lnTo>
                    <a:pt x="0" y="587"/>
                  </a:lnTo>
                  <a:lnTo>
                    <a:pt x="1" y="591"/>
                  </a:lnTo>
                  <a:lnTo>
                    <a:pt x="2" y="593"/>
                  </a:lnTo>
                  <a:lnTo>
                    <a:pt x="3" y="596"/>
                  </a:lnTo>
                  <a:lnTo>
                    <a:pt x="5" y="598"/>
                  </a:lnTo>
                  <a:lnTo>
                    <a:pt x="7" y="600"/>
                  </a:lnTo>
                  <a:lnTo>
                    <a:pt x="9" y="601"/>
                  </a:lnTo>
                  <a:lnTo>
                    <a:pt x="13" y="602"/>
                  </a:lnTo>
                  <a:lnTo>
                    <a:pt x="15" y="602"/>
                  </a:lnTo>
                  <a:lnTo>
                    <a:pt x="76" y="602"/>
                  </a:lnTo>
                  <a:lnTo>
                    <a:pt x="196" y="602"/>
                  </a:lnTo>
                  <a:lnTo>
                    <a:pt x="286" y="602"/>
                  </a:lnTo>
                  <a:lnTo>
                    <a:pt x="406" y="602"/>
                  </a:lnTo>
                  <a:lnTo>
                    <a:pt x="497" y="602"/>
                  </a:lnTo>
                  <a:lnTo>
                    <a:pt x="617" y="602"/>
                  </a:lnTo>
                  <a:lnTo>
                    <a:pt x="708" y="602"/>
                  </a:lnTo>
                  <a:lnTo>
                    <a:pt x="828" y="602"/>
                  </a:lnTo>
                  <a:lnTo>
                    <a:pt x="889" y="602"/>
                  </a:lnTo>
                  <a:lnTo>
                    <a:pt x="891" y="602"/>
                  </a:lnTo>
                  <a:lnTo>
                    <a:pt x="894" y="601"/>
                  </a:lnTo>
                  <a:lnTo>
                    <a:pt x="896" y="600"/>
                  </a:lnTo>
                  <a:lnTo>
                    <a:pt x="898" y="598"/>
                  </a:lnTo>
                  <a:lnTo>
                    <a:pt x="901" y="596"/>
                  </a:lnTo>
                  <a:lnTo>
                    <a:pt x="902" y="593"/>
                  </a:lnTo>
                  <a:lnTo>
                    <a:pt x="903" y="591"/>
                  </a:lnTo>
                  <a:lnTo>
                    <a:pt x="904" y="587"/>
                  </a:lnTo>
                  <a:lnTo>
                    <a:pt x="903" y="584"/>
                  </a:lnTo>
                  <a:lnTo>
                    <a:pt x="902" y="581"/>
                  </a:lnTo>
                  <a:lnTo>
                    <a:pt x="901" y="579"/>
                  </a:lnTo>
                  <a:lnTo>
                    <a:pt x="898" y="577"/>
                  </a:lnTo>
                  <a:lnTo>
                    <a:pt x="896" y="575"/>
                  </a:lnTo>
                  <a:lnTo>
                    <a:pt x="894" y="573"/>
                  </a:lnTo>
                  <a:lnTo>
                    <a:pt x="891" y="572"/>
                  </a:lnTo>
                  <a:lnTo>
                    <a:pt x="889" y="572"/>
                  </a:ln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83" name="Freeform 373">
              <a:extLst>
                <a:ext uri="{FF2B5EF4-FFF2-40B4-BE49-F238E27FC236}">
                  <a16:creationId xmlns="" xmlns:a16="http://schemas.microsoft.com/office/drawing/2014/main" id="{3F13838D-42D1-471A-8F29-206F8DAD98EF}"/>
                </a:ext>
              </a:extLst>
            </p:cNvPr>
            <p:cNvSpPr>
              <a:spLocks/>
            </p:cNvSpPr>
            <p:nvPr/>
          </p:nvSpPr>
          <p:spPr bwMode="auto">
            <a:xfrm>
              <a:off x="4338638" y="2492375"/>
              <a:ext cx="252413" cy="157163"/>
            </a:xfrm>
            <a:custGeom>
              <a:avLst/>
              <a:gdLst>
                <a:gd name="T0" fmla="*/ 77 w 797"/>
                <a:gd name="T1" fmla="*/ 494 h 497"/>
                <a:gd name="T2" fmla="*/ 97 w 797"/>
                <a:gd name="T3" fmla="*/ 483 h 497"/>
                <a:gd name="T4" fmla="*/ 112 w 797"/>
                <a:gd name="T5" fmla="*/ 466 h 497"/>
                <a:gd name="T6" fmla="*/ 120 w 797"/>
                <a:gd name="T7" fmla="*/ 443 h 497"/>
                <a:gd name="T8" fmla="*/ 116 w 797"/>
                <a:gd name="T9" fmla="*/ 416 h 497"/>
                <a:gd name="T10" fmla="*/ 267 w 797"/>
                <a:gd name="T11" fmla="*/ 298 h 497"/>
                <a:gd name="T12" fmla="*/ 300 w 797"/>
                <a:gd name="T13" fmla="*/ 299 h 497"/>
                <a:gd name="T14" fmla="*/ 325 w 797"/>
                <a:gd name="T15" fmla="*/ 287 h 497"/>
                <a:gd name="T16" fmla="*/ 451 w 797"/>
                <a:gd name="T17" fmla="*/ 327 h 497"/>
                <a:gd name="T18" fmla="*/ 454 w 797"/>
                <a:gd name="T19" fmla="*/ 349 h 497"/>
                <a:gd name="T20" fmla="*/ 464 w 797"/>
                <a:gd name="T21" fmla="*/ 369 h 497"/>
                <a:gd name="T22" fmla="*/ 482 w 797"/>
                <a:gd name="T23" fmla="*/ 384 h 497"/>
                <a:gd name="T24" fmla="*/ 505 w 797"/>
                <a:gd name="T25" fmla="*/ 391 h 497"/>
                <a:gd name="T26" fmla="*/ 529 w 797"/>
                <a:gd name="T27" fmla="*/ 389 h 497"/>
                <a:gd name="T28" fmla="*/ 550 w 797"/>
                <a:gd name="T29" fmla="*/ 378 h 497"/>
                <a:gd name="T30" fmla="*/ 564 w 797"/>
                <a:gd name="T31" fmla="*/ 360 h 497"/>
                <a:gd name="T32" fmla="*/ 571 w 797"/>
                <a:gd name="T33" fmla="*/ 337 h 497"/>
                <a:gd name="T34" fmla="*/ 565 w 797"/>
                <a:gd name="T35" fmla="*/ 304 h 497"/>
                <a:gd name="T36" fmla="*/ 724 w 797"/>
                <a:gd name="T37" fmla="*/ 119 h 497"/>
                <a:gd name="T38" fmla="*/ 750 w 797"/>
                <a:gd name="T39" fmla="*/ 119 h 497"/>
                <a:gd name="T40" fmla="*/ 771 w 797"/>
                <a:gd name="T41" fmla="*/ 110 h 497"/>
                <a:gd name="T42" fmla="*/ 787 w 797"/>
                <a:gd name="T43" fmla="*/ 94 h 497"/>
                <a:gd name="T44" fmla="*/ 796 w 797"/>
                <a:gd name="T45" fmla="*/ 72 h 497"/>
                <a:gd name="T46" fmla="*/ 796 w 797"/>
                <a:gd name="T47" fmla="*/ 48 h 497"/>
                <a:gd name="T48" fmla="*/ 787 w 797"/>
                <a:gd name="T49" fmla="*/ 27 h 497"/>
                <a:gd name="T50" fmla="*/ 771 w 797"/>
                <a:gd name="T51" fmla="*/ 10 h 497"/>
                <a:gd name="T52" fmla="*/ 750 w 797"/>
                <a:gd name="T53" fmla="*/ 1 h 497"/>
                <a:gd name="T54" fmla="*/ 725 w 797"/>
                <a:gd name="T55" fmla="*/ 1 h 497"/>
                <a:gd name="T56" fmla="*/ 703 w 797"/>
                <a:gd name="T57" fmla="*/ 10 h 497"/>
                <a:gd name="T58" fmla="*/ 687 w 797"/>
                <a:gd name="T59" fmla="*/ 27 h 497"/>
                <a:gd name="T60" fmla="*/ 678 w 797"/>
                <a:gd name="T61" fmla="*/ 48 h 497"/>
                <a:gd name="T62" fmla="*/ 680 w 797"/>
                <a:gd name="T63" fmla="*/ 79 h 497"/>
                <a:gd name="T64" fmla="*/ 531 w 797"/>
                <a:gd name="T65" fmla="*/ 275 h 497"/>
                <a:gd name="T66" fmla="*/ 504 w 797"/>
                <a:gd name="T67" fmla="*/ 272 h 497"/>
                <a:gd name="T68" fmla="*/ 478 w 797"/>
                <a:gd name="T69" fmla="*/ 281 h 497"/>
                <a:gd name="T70" fmla="*/ 345 w 797"/>
                <a:gd name="T71" fmla="*/ 248 h 497"/>
                <a:gd name="T72" fmla="*/ 344 w 797"/>
                <a:gd name="T73" fmla="*/ 229 h 497"/>
                <a:gd name="T74" fmla="*/ 336 w 797"/>
                <a:gd name="T75" fmla="*/ 207 h 497"/>
                <a:gd name="T76" fmla="*/ 319 w 797"/>
                <a:gd name="T77" fmla="*/ 191 h 497"/>
                <a:gd name="T78" fmla="*/ 298 w 797"/>
                <a:gd name="T79" fmla="*/ 181 h 497"/>
                <a:gd name="T80" fmla="*/ 273 w 797"/>
                <a:gd name="T81" fmla="*/ 181 h 497"/>
                <a:gd name="T82" fmla="*/ 252 w 797"/>
                <a:gd name="T83" fmla="*/ 191 h 497"/>
                <a:gd name="T84" fmla="*/ 236 w 797"/>
                <a:gd name="T85" fmla="*/ 207 h 497"/>
                <a:gd name="T86" fmla="*/ 226 w 797"/>
                <a:gd name="T87" fmla="*/ 229 h 497"/>
                <a:gd name="T88" fmla="*/ 227 w 797"/>
                <a:gd name="T89" fmla="*/ 254 h 497"/>
                <a:gd name="T90" fmla="*/ 86 w 797"/>
                <a:gd name="T91" fmla="*/ 382 h 497"/>
                <a:gd name="T92" fmla="*/ 53 w 797"/>
                <a:gd name="T93" fmla="*/ 377 h 497"/>
                <a:gd name="T94" fmla="*/ 31 w 797"/>
                <a:gd name="T95" fmla="*/ 383 h 497"/>
                <a:gd name="T96" fmla="*/ 13 w 797"/>
                <a:gd name="T97" fmla="*/ 398 h 497"/>
                <a:gd name="T98" fmla="*/ 2 w 797"/>
                <a:gd name="T99" fmla="*/ 419 h 497"/>
                <a:gd name="T100" fmla="*/ 0 w 797"/>
                <a:gd name="T101" fmla="*/ 443 h 497"/>
                <a:gd name="T102" fmla="*/ 6 w 797"/>
                <a:gd name="T103" fmla="*/ 466 h 497"/>
                <a:gd name="T104" fmla="*/ 21 w 797"/>
                <a:gd name="T105" fmla="*/ 483 h 497"/>
                <a:gd name="T106" fmla="*/ 42 w 797"/>
                <a:gd name="T107" fmla="*/ 494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97" h="497">
                  <a:moveTo>
                    <a:pt x="60" y="497"/>
                  </a:moveTo>
                  <a:lnTo>
                    <a:pt x="65" y="497"/>
                  </a:lnTo>
                  <a:lnTo>
                    <a:pt x="72" y="496"/>
                  </a:lnTo>
                  <a:lnTo>
                    <a:pt x="77" y="494"/>
                  </a:lnTo>
                  <a:lnTo>
                    <a:pt x="83" y="493"/>
                  </a:lnTo>
                  <a:lnTo>
                    <a:pt x="89" y="489"/>
                  </a:lnTo>
                  <a:lnTo>
                    <a:pt x="93" y="486"/>
                  </a:lnTo>
                  <a:lnTo>
                    <a:pt x="97" y="483"/>
                  </a:lnTo>
                  <a:lnTo>
                    <a:pt x="102" y="480"/>
                  </a:lnTo>
                  <a:lnTo>
                    <a:pt x="106" y="475"/>
                  </a:lnTo>
                  <a:lnTo>
                    <a:pt x="109" y="470"/>
                  </a:lnTo>
                  <a:lnTo>
                    <a:pt x="112" y="466"/>
                  </a:lnTo>
                  <a:lnTo>
                    <a:pt x="115" y="460"/>
                  </a:lnTo>
                  <a:lnTo>
                    <a:pt x="117" y="455"/>
                  </a:lnTo>
                  <a:lnTo>
                    <a:pt x="119" y="449"/>
                  </a:lnTo>
                  <a:lnTo>
                    <a:pt x="120" y="443"/>
                  </a:lnTo>
                  <a:lnTo>
                    <a:pt x="120" y="437"/>
                  </a:lnTo>
                  <a:lnTo>
                    <a:pt x="119" y="429"/>
                  </a:lnTo>
                  <a:lnTo>
                    <a:pt x="118" y="423"/>
                  </a:lnTo>
                  <a:lnTo>
                    <a:pt x="116" y="416"/>
                  </a:lnTo>
                  <a:lnTo>
                    <a:pt x="114" y="410"/>
                  </a:lnTo>
                  <a:lnTo>
                    <a:pt x="251" y="290"/>
                  </a:lnTo>
                  <a:lnTo>
                    <a:pt x="259" y="295"/>
                  </a:lnTo>
                  <a:lnTo>
                    <a:pt x="267" y="298"/>
                  </a:lnTo>
                  <a:lnTo>
                    <a:pt x="277" y="301"/>
                  </a:lnTo>
                  <a:lnTo>
                    <a:pt x="285" y="302"/>
                  </a:lnTo>
                  <a:lnTo>
                    <a:pt x="293" y="301"/>
                  </a:lnTo>
                  <a:lnTo>
                    <a:pt x="300" y="299"/>
                  </a:lnTo>
                  <a:lnTo>
                    <a:pt x="307" y="297"/>
                  </a:lnTo>
                  <a:lnTo>
                    <a:pt x="313" y="294"/>
                  </a:lnTo>
                  <a:lnTo>
                    <a:pt x="318" y="291"/>
                  </a:lnTo>
                  <a:lnTo>
                    <a:pt x="325" y="287"/>
                  </a:lnTo>
                  <a:lnTo>
                    <a:pt x="329" y="282"/>
                  </a:lnTo>
                  <a:lnTo>
                    <a:pt x="333" y="277"/>
                  </a:lnTo>
                  <a:lnTo>
                    <a:pt x="451" y="324"/>
                  </a:lnTo>
                  <a:lnTo>
                    <a:pt x="451" y="327"/>
                  </a:lnTo>
                  <a:lnTo>
                    <a:pt x="451" y="332"/>
                  </a:lnTo>
                  <a:lnTo>
                    <a:pt x="451" y="337"/>
                  </a:lnTo>
                  <a:lnTo>
                    <a:pt x="452" y="343"/>
                  </a:lnTo>
                  <a:lnTo>
                    <a:pt x="454" y="349"/>
                  </a:lnTo>
                  <a:lnTo>
                    <a:pt x="456" y="354"/>
                  </a:lnTo>
                  <a:lnTo>
                    <a:pt x="458" y="360"/>
                  </a:lnTo>
                  <a:lnTo>
                    <a:pt x="461" y="365"/>
                  </a:lnTo>
                  <a:lnTo>
                    <a:pt x="464" y="369"/>
                  </a:lnTo>
                  <a:lnTo>
                    <a:pt x="469" y="374"/>
                  </a:lnTo>
                  <a:lnTo>
                    <a:pt x="473" y="378"/>
                  </a:lnTo>
                  <a:lnTo>
                    <a:pt x="477" y="381"/>
                  </a:lnTo>
                  <a:lnTo>
                    <a:pt x="482" y="384"/>
                  </a:lnTo>
                  <a:lnTo>
                    <a:pt x="488" y="386"/>
                  </a:lnTo>
                  <a:lnTo>
                    <a:pt x="493" y="389"/>
                  </a:lnTo>
                  <a:lnTo>
                    <a:pt x="499" y="391"/>
                  </a:lnTo>
                  <a:lnTo>
                    <a:pt x="505" y="391"/>
                  </a:lnTo>
                  <a:lnTo>
                    <a:pt x="511" y="392"/>
                  </a:lnTo>
                  <a:lnTo>
                    <a:pt x="518" y="391"/>
                  </a:lnTo>
                  <a:lnTo>
                    <a:pt x="523" y="391"/>
                  </a:lnTo>
                  <a:lnTo>
                    <a:pt x="529" y="389"/>
                  </a:lnTo>
                  <a:lnTo>
                    <a:pt x="535" y="386"/>
                  </a:lnTo>
                  <a:lnTo>
                    <a:pt x="540" y="384"/>
                  </a:lnTo>
                  <a:lnTo>
                    <a:pt x="545" y="381"/>
                  </a:lnTo>
                  <a:lnTo>
                    <a:pt x="550" y="378"/>
                  </a:lnTo>
                  <a:lnTo>
                    <a:pt x="553" y="374"/>
                  </a:lnTo>
                  <a:lnTo>
                    <a:pt x="558" y="369"/>
                  </a:lnTo>
                  <a:lnTo>
                    <a:pt x="561" y="365"/>
                  </a:lnTo>
                  <a:lnTo>
                    <a:pt x="564" y="360"/>
                  </a:lnTo>
                  <a:lnTo>
                    <a:pt x="567" y="354"/>
                  </a:lnTo>
                  <a:lnTo>
                    <a:pt x="568" y="349"/>
                  </a:lnTo>
                  <a:lnTo>
                    <a:pt x="570" y="343"/>
                  </a:lnTo>
                  <a:lnTo>
                    <a:pt x="571" y="337"/>
                  </a:lnTo>
                  <a:lnTo>
                    <a:pt x="571" y="332"/>
                  </a:lnTo>
                  <a:lnTo>
                    <a:pt x="570" y="322"/>
                  </a:lnTo>
                  <a:lnTo>
                    <a:pt x="568" y="312"/>
                  </a:lnTo>
                  <a:lnTo>
                    <a:pt x="565" y="304"/>
                  </a:lnTo>
                  <a:lnTo>
                    <a:pt x="560" y="296"/>
                  </a:lnTo>
                  <a:lnTo>
                    <a:pt x="711" y="114"/>
                  </a:lnTo>
                  <a:lnTo>
                    <a:pt x="717" y="117"/>
                  </a:lnTo>
                  <a:lnTo>
                    <a:pt x="724" y="119"/>
                  </a:lnTo>
                  <a:lnTo>
                    <a:pt x="730" y="120"/>
                  </a:lnTo>
                  <a:lnTo>
                    <a:pt x="737" y="120"/>
                  </a:lnTo>
                  <a:lnTo>
                    <a:pt x="743" y="120"/>
                  </a:lnTo>
                  <a:lnTo>
                    <a:pt x="750" y="119"/>
                  </a:lnTo>
                  <a:lnTo>
                    <a:pt x="755" y="118"/>
                  </a:lnTo>
                  <a:lnTo>
                    <a:pt x="760" y="116"/>
                  </a:lnTo>
                  <a:lnTo>
                    <a:pt x="766" y="113"/>
                  </a:lnTo>
                  <a:lnTo>
                    <a:pt x="771" y="110"/>
                  </a:lnTo>
                  <a:lnTo>
                    <a:pt x="775" y="106"/>
                  </a:lnTo>
                  <a:lnTo>
                    <a:pt x="780" y="103"/>
                  </a:lnTo>
                  <a:lnTo>
                    <a:pt x="784" y="99"/>
                  </a:lnTo>
                  <a:lnTo>
                    <a:pt x="787" y="94"/>
                  </a:lnTo>
                  <a:lnTo>
                    <a:pt x="790" y="89"/>
                  </a:lnTo>
                  <a:lnTo>
                    <a:pt x="792" y="84"/>
                  </a:lnTo>
                  <a:lnTo>
                    <a:pt x="795" y="79"/>
                  </a:lnTo>
                  <a:lnTo>
                    <a:pt x="796" y="72"/>
                  </a:lnTo>
                  <a:lnTo>
                    <a:pt x="797" y="67"/>
                  </a:lnTo>
                  <a:lnTo>
                    <a:pt x="797" y="60"/>
                  </a:lnTo>
                  <a:lnTo>
                    <a:pt x="797" y="54"/>
                  </a:lnTo>
                  <a:lnTo>
                    <a:pt x="796" y="48"/>
                  </a:lnTo>
                  <a:lnTo>
                    <a:pt x="795" y="42"/>
                  </a:lnTo>
                  <a:lnTo>
                    <a:pt x="792" y="37"/>
                  </a:lnTo>
                  <a:lnTo>
                    <a:pt x="790" y="31"/>
                  </a:lnTo>
                  <a:lnTo>
                    <a:pt x="787" y="27"/>
                  </a:lnTo>
                  <a:lnTo>
                    <a:pt x="784" y="22"/>
                  </a:lnTo>
                  <a:lnTo>
                    <a:pt x="780" y="17"/>
                  </a:lnTo>
                  <a:lnTo>
                    <a:pt x="775" y="14"/>
                  </a:lnTo>
                  <a:lnTo>
                    <a:pt x="771" y="10"/>
                  </a:lnTo>
                  <a:lnTo>
                    <a:pt x="766" y="8"/>
                  </a:lnTo>
                  <a:lnTo>
                    <a:pt x="760" y="5"/>
                  </a:lnTo>
                  <a:lnTo>
                    <a:pt x="755" y="2"/>
                  </a:lnTo>
                  <a:lnTo>
                    <a:pt x="750" y="1"/>
                  </a:lnTo>
                  <a:lnTo>
                    <a:pt x="743" y="0"/>
                  </a:lnTo>
                  <a:lnTo>
                    <a:pt x="737" y="0"/>
                  </a:lnTo>
                  <a:lnTo>
                    <a:pt x="731" y="0"/>
                  </a:lnTo>
                  <a:lnTo>
                    <a:pt x="725" y="1"/>
                  </a:lnTo>
                  <a:lnTo>
                    <a:pt x="719" y="2"/>
                  </a:lnTo>
                  <a:lnTo>
                    <a:pt x="713" y="5"/>
                  </a:lnTo>
                  <a:lnTo>
                    <a:pt x="709" y="8"/>
                  </a:lnTo>
                  <a:lnTo>
                    <a:pt x="703" y="10"/>
                  </a:lnTo>
                  <a:lnTo>
                    <a:pt x="699" y="14"/>
                  </a:lnTo>
                  <a:lnTo>
                    <a:pt x="695" y="17"/>
                  </a:lnTo>
                  <a:lnTo>
                    <a:pt x="691" y="22"/>
                  </a:lnTo>
                  <a:lnTo>
                    <a:pt x="687" y="27"/>
                  </a:lnTo>
                  <a:lnTo>
                    <a:pt x="684" y="31"/>
                  </a:lnTo>
                  <a:lnTo>
                    <a:pt x="682" y="37"/>
                  </a:lnTo>
                  <a:lnTo>
                    <a:pt x="680" y="42"/>
                  </a:lnTo>
                  <a:lnTo>
                    <a:pt x="678" y="48"/>
                  </a:lnTo>
                  <a:lnTo>
                    <a:pt x="677" y="54"/>
                  </a:lnTo>
                  <a:lnTo>
                    <a:pt x="677" y="60"/>
                  </a:lnTo>
                  <a:lnTo>
                    <a:pt x="678" y="70"/>
                  </a:lnTo>
                  <a:lnTo>
                    <a:pt x="680" y="79"/>
                  </a:lnTo>
                  <a:lnTo>
                    <a:pt x="683" y="87"/>
                  </a:lnTo>
                  <a:lnTo>
                    <a:pt x="688" y="96"/>
                  </a:lnTo>
                  <a:lnTo>
                    <a:pt x="537" y="277"/>
                  </a:lnTo>
                  <a:lnTo>
                    <a:pt x="531" y="275"/>
                  </a:lnTo>
                  <a:lnTo>
                    <a:pt x="524" y="273"/>
                  </a:lnTo>
                  <a:lnTo>
                    <a:pt x="518" y="272"/>
                  </a:lnTo>
                  <a:lnTo>
                    <a:pt x="511" y="271"/>
                  </a:lnTo>
                  <a:lnTo>
                    <a:pt x="504" y="272"/>
                  </a:lnTo>
                  <a:lnTo>
                    <a:pt x="496" y="273"/>
                  </a:lnTo>
                  <a:lnTo>
                    <a:pt x="490" y="275"/>
                  </a:lnTo>
                  <a:lnTo>
                    <a:pt x="484" y="278"/>
                  </a:lnTo>
                  <a:lnTo>
                    <a:pt x="478" y="281"/>
                  </a:lnTo>
                  <a:lnTo>
                    <a:pt x="472" y="286"/>
                  </a:lnTo>
                  <a:lnTo>
                    <a:pt x="467" y="291"/>
                  </a:lnTo>
                  <a:lnTo>
                    <a:pt x="463" y="295"/>
                  </a:lnTo>
                  <a:lnTo>
                    <a:pt x="345" y="248"/>
                  </a:lnTo>
                  <a:lnTo>
                    <a:pt x="345" y="245"/>
                  </a:lnTo>
                  <a:lnTo>
                    <a:pt x="345" y="240"/>
                  </a:lnTo>
                  <a:lnTo>
                    <a:pt x="345" y="235"/>
                  </a:lnTo>
                  <a:lnTo>
                    <a:pt x="344" y="229"/>
                  </a:lnTo>
                  <a:lnTo>
                    <a:pt x="343" y="223"/>
                  </a:lnTo>
                  <a:lnTo>
                    <a:pt x="341" y="218"/>
                  </a:lnTo>
                  <a:lnTo>
                    <a:pt x="339" y="213"/>
                  </a:lnTo>
                  <a:lnTo>
                    <a:pt x="336" y="207"/>
                  </a:lnTo>
                  <a:lnTo>
                    <a:pt x="332" y="203"/>
                  </a:lnTo>
                  <a:lnTo>
                    <a:pt x="328" y="199"/>
                  </a:lnTo>
                  <a:lnTo>
                    <a:pt x="324" y="194"/>
                  </a:lnTo>
                  <a:lnTo>
                    <a:pt x="319" y="191"/>
                  </a:lnTo>
                  <a:lnTo>
                    <a:pt x="314" y="188"/>
                  </a:lnTo>
                  <a:lnTo>
                    <a:pt x="309" y="186"/>
                  </a:lnTo>
                  <a:lnTo>
                    <a:pt x="303" y="184"/>
                  </a:lnTo>
                  <a:lnTo>
                    <a:pt x="298" y="181"/>
                  </a:lnTo>
                  <a:lnTo>
                    <a:pt x="292" y="181"/>
                  </a:lnTo>
                  <a:lnTo>
                    <a:pt x="285" y="180"/>
                  </a:lnTo>
                  <a:lnTo>
                    <a:pt x="280" y="181"/>
                  </a:lnTo>
                  <a:lnTo>
                    <a:pt x="273" y="181"/>
                  </a:lnTo>
                  <a:lnTo>
                    <a:pt x="268" y="184"/>
                  </a:lnTo>
                  <a:lnTo>
                    <a:pt x="262" y="186"/>
                  </a:lnTo>
                  <a:lnTo>
                    <a:pt x="257" y="188"/>
                  </a:lnTo>
                  <a:lnTo>
                    <a:pt x="252" y="191"/>
                  </a:lnTo>
                  <a:lnTo>
                    <a:pt x="248" y="194"/>
                  </a:lnTo>
                  <a:lnTo>
                    <a:pt x="243" y="199"/>
                  </a:lnTo>
                  <a:lnTo>
                    <a:pt x="239" y="203"/>
                  </a:lnTo>
                  <a:lnTo>
                    <a:pt x="236" y="207"/>
                  </a:lnTo>
                  <a:lnTo>
                    <a:pt x="233" y="213"/>
                  </a:lnTo>
                  <a:lnTo>
                    <a:pt x="230" y="218"/>
                  </a:lnTo>
                  <a:lnTo>
                    <a:pt x="228" y="223"/>
                  </a:lnTo>
                  <a:lnTo>
                    <a:pt x="226" y="229"/>
                  </a:lnTo>
                  <a:lnTo>
                    <a:pt x="225" y="235"/>
                  </a:lnTo>
                  <a:lnTo>
                    <a:pt x="225" y="240"/>
                  </a:lnTo>
                  <a:lnTo>
                    <a:pt x="226" y="248"/>
                  </a:lnTo>
                  <a:lnTo>
                    <a:pt x="227" y="254"/>
                  </a:lnTo>
                  <a:lnTo>
                    <a:pt x="229" y="261"/>
                  </a:lnTo>
                  <a:lnTo>
                    <a:pt x="231" y="267"/>
                  </a:lnTo>
                  <a:lnTo>
                    <a:pt x="94" y="387"/>
                  </a:lnTo>
                  <a:lnTo>
                    <a:pt x="86" y="382"/>
                  </a:lnTo>
                  <a:lnTo>
                    <a:pt x="78" y="379"/>
                  </a:lnTo>
                  <a:lnTo>
                    <a:pt x="68" y="377"/>
                  </a:lnTo>
                  <a:lnTo>
                    <a:pt x="60" y="377"/>
                  </a:lnTo>
                  <a:lnTo>
                    <a:pt x="53" y="377"/>
                  </a:lnTo>
                  <a:lnTo>
                    <a:pt x="47" y="378"/>
                  </a:lnTo>
                  <a:lnTo>
                    <a:pt x="42" y="379"/>
                  </a:lnTo>
                  <a:lnTo>
                    <a:pt x="36" y="381"/>
                  </a:lnTo>
                  <a:lnTo>
                    <a:pt x="31" y="383"/>
                  </a:lnTo>
                  <a:lnTo>
                    <a:pt x="26" y="386"/>
                  </a:lnTo>
                  <a:lnTo>
                    <a:pt x="21" y="391"/>
                  </a:lnTo>
                  <a:lnTo>
                    <a:pt x="17" y="394"/>
                  </a:lnTo>
                  <a:lnTo>
                    <a:pt x="13" y="398"/>
                  </a:lnTo>
                  <a:lnTo>
                    <a:pt x="9" y="402"/>
                  </a:lnTo>
                  <a:lnTo>
                    <a:pt x="6" y="408"/>
                  </a:lnTo>
                  <a:lnTo>
                    <a:pt x="4" y="413"/>
                  </a:lnTo>
                  <a:lnTo>
                    <a:pt x="2" y="419"/>
                  </a:lnTo>
                  <a:lnTo>
                    <a:pt x="1" y="425"/>
                  </a:lnTo>
                  <a:lnTo>
                    <a:pt x="0" y="430"/>
                  </a:lnTo>
                  <a:lnTo>
                    <a:pt x="0" y="437"/>
                  </a:lnTo>
                  <a:lnTo>
                    <a:pt x="0" y="443"/>
                  </a:lnTo>
                  <a:lnTo>
                    <a:pt x="1" y="449"/>
                  </a:lnTo>
                  <a:lnTo>
                    <a:pt x="2" y="455"/>
                  </a:lnTo>
                  <a:lnTo>
                    <a:pt x="4" y="460"/>
                  </a:lnTo>
                  <a:lnTo>
                    <a:pt x="6" y="466"/>
                  </a:lnTo>
                  <a:lnTo>
                    <a:pt x="9" y="470"/>
                  </a:lnTo>
                  <a:lnTo>
                    <a:pt x="13" y="475"/>
                  </a:lnTo>
                  <a:lnTo>
                    <a:pt x="17" y="480"/>
                  </a:lnTo>
                  <a:lnTo>
                    <a:pt x="21" y="483"/>
                  </a:lnTo>
                  <a:lnTo>
                    <a:pt x="26" y="486"/>
                  </a:lnTo>
                  <a:lnTo>
                    <a:pt x="31" y="489"/>
                  </a:lnTo>
                  <a:lnTo>
                    <a:pt x="36" y="493"/>
                  </a:lnTo>
                  <a:lnTo>
                    <a:pt x="42" y="494"/>
                  </a:lnTo>
                  <a:lnTo>
                    <a:pt x="47" y="496"/>
                  </a:lnTo>
                  <a:lnTo>
                    <a:pt x="53" y="497"/>
                  </a:lnTo>
                  <a:lnTo>
                    <a:pt x="60" y="497"/>
                  </a:ln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sp>
        <p:nvSpPr>
          <p:cNvPr id="484" name="Freeform 3445">
            <a:extLst>
              <a:ext uri="{FF2B5EF4-FFF2-40B4-BE49-F238E27FC236}">
                <a16:creationId xmlns:a16="http://schemas.microsoft.com/office/drawing/2014/main" xmlns="" id="{1AF4A764-23AD-47E8-8198-75ACFA02CD80}"/>
              </a:ext>
            </a:extLst>
          </p:cNvPr>
          <p:cNvSpPr>
            <a:spLocks/>
          </p:cNvSpPr>
          <p:nvPr/>
        </p:nvSpPr>
        <p:spPr bwMode="auto">
          <a:xfrm>
            <a:off x="6816450" y="3426388"/>
            <a:ext cx="701212" cy="536169"/>
          </a:xfrm>
          <a:custGeom>
            <a:avLst/>
            <a:gdLst>
              <a:gd name="T0" fmla="*/ 384 w 569"/>
              <a:gd name="T1" fmla="*/ 376 h 628"/>
              <a:gd name="T2" fmla="*/ 359 w 569"/>
              <a:gd name="T3" fmla="*/ 309 h 628"/>
              <a:gd name="T4" fmla="*/ 379 w 569"/>
              <a:gd name="T5" fmla="*/ 290 h 628"/>
              <a:gd name="T6" fmla="*/ 397 w 569"/>
              <a:gd name="T7" fmla="*/ 253 h 628"/>
              <a:gd name="T8" fmla="*/ 406 w 569"/>
              <a:gd name="T9" fmla="*/ 213 h 628"/>
              <a:gd name="T10" fmla="*/ 415 w 569"/>
              <a:gd name="T11" fmla="*/ 203 h 628"/>
              <a:gd name="T12" fmla="*/ 420 w 569"/>
              <a:gd name="T13" fmla="*/ 184 h 628"/>
              <a:gd name="T14" fmla="*/ 416 w 569"/>
              <a:gd name="T15" fmla="*/ 154 h 628"/>
              <a:gd name="T16" fmla="*/ 411 w 569"/>
              <a:gd name="T17" fmla="*/ 123 h 628"/>
              <a:gd name="T18" fmla="*/ 420 w 569"/>
              <a:gd name="T19" fmla="*/ 78 h 628"/>
              <a:gd name="T20" fmla="*/ 415 w 569"/>
              <a:gd name="T21" fmla="*/ 46 h 628"/>
              <a:gd name="T22" fmla="*/ 402 w 569"/>
              <a:gd name="T23" fmla="*/ 28 h 628"/>
              <a:gd name="T24" fmla="*/ 382 w 569"/>
              <a:gd name="T25" fmla="*/ 15 h 628"/>
              <a:gd name="T26" fmla="*/ 341 w 569"/>
              <a:gd name="T27" fmla="*/ 3 h 628"/>
              <a:gd name="T28" fmla="*/ 291 w 569"/>
              <a:gd name="T29" fmla="*/ 1 h 628"/>
              <a:gd name="T30" fmla="*/ 245 w 569"/>
              <a:gd name="T31" fmla="*/ 10 h 628"/>
              <a:gd name="T32" fmla="*/ 213 w 569"/>
              <a:gd name="T33" fmla="*/ 27 h 628"/>
              <a:gd name="T34" fmla="*/ 200 w 569"/>
              <a:gd name="T35" fmla="*/ 42 h 628"/>
              <a:gd name="T36" fmla="*/ 181 w 569"/>
              <a:gd name="T37" fmla="*/ 44 h 628"/>
              <a:gd name="T38" fmla="*/ 163 w 569"/>
              <a:gd name="T39" fmla="*/ 56 h 628"/>
              <a:gd name="T40" fmla="*/ 154 w 569"/>
              <a:gd name="T41" fmla="*/ 86 h 628"/>
              <a:gd name="T42" fmla="*/ 164 w 569"/>
              <a:gd name="T43" fmla="*/ 139 h 628"/>
              <a:gd name="T44" fmla="*/ 160 w 569"/>
              <a:gd name="T45" fmla="*/ 141 h 628"/>
              <a:gd name="T46" fmla="*/ 153 w 569"/>
              <a:gd name="T47" fmla="*/ 154 h 628"/>
              <a:gd name="T48" fmla="*/ 149 w 569"/>
              <a:gd name="T49" fmla="*/ 184 h 628"/>
              <a:gd name="T50" fmla="*/ 153 w 569"/>
              <a:gd name="T51" fmla="*/ 202 h 628"/>
              <a:gd name="T52" fmla="*/ 163 w 569"/>
              <a:gd name="T53" fmla="*/ 213 h 628"/>
              <a:gd name="T54" fmla="*/ 169 w 569"/>
              <a:gd name="T55" fmla="*/ 236 h 628"/>
              <a:gd name="T56" fmla="*/ 180 w 569"/>
              <a:gd name="T57" fmla="*/ 268 h 628"/>
              <a:gd name="T58" fmla="*/ 203 w 569"/>
              <a:gd name="T59" fmla="*/ 299 h 628"/>
              <a:gd name="T60" fmla="*/ 215 w 569"/>
              <a:gd name="T61" fmla="*/ 367 h 628"/>
              <a:gd name="T62" fmla="*/ 177 w 569"/>
              <a:gd name="T63" fmla="*/ 381 h 628"/>
              <a:gd name="T64" fmla="*/ 111 w 569"/>
              <a:gd name="T65" fmla="*/ 404 h 628"/>
              <a:gd name="T66" fmla="*/ 47 w 569"/>
              <a:gd name="T67" fmla="*/ 434 h 628"/>
              <a:gd name="T68" fmla="*/ 22 w 569"/>
              <a:gd name="T69" fmla="*/ 456 h 628"/>
              <a:gd name="T70" fmla="*/ 10 w 569"/>
              <a:gd name="T71" fmla="*/ 487 h 628"/>
              <a:gd name="T72" fmla="*/ 1 w 569"/>
              <a:gd name="T73" fmla="*/ 557 h 628"/>
              <a:gd name="T74" fmla="*/ 0 w 569"/>
              <a:gd name="T75" fmla="*/ 620 h 628"/>
              <a:gd name="T76" fmla="*/ 11 w 569"/>
              <a:gd name="T77" fmla="*/ 628 h 628"/>
              <a:gd name="T78" fmla="*/ 565 w 569"/>
              <a:gd name="T79" fmla="*/ 624 h 628"/>
              <a:gd name="T80" fmla="*/ 569 w 569"/>
              <a:gd name="T81" fmla="*/ 597 h 628"/>
              <a:gd name="T82" fmla="*/ 562 w 569"/>
              <a:gd name="T83" fmla="*/ 510 h 628"/>
              <a:gd name="T84" fmla="*/ 551 w 569"/>
              <a:gd name="T85" fmla="*/ 461 h 628"/>
              <a:gd name="T86" fmla="*/ 537 w 569"/>
              <a:gd name="T87" fmla="*/ 444 h 628"/>
              <a:gd name="T88" fmla="*/ 484 w 569"/>
              <a:gd name="T89" fmla="*/ 413 h 628"/>
              <a:gd name="T90" fmla="*/ 408 w 569"/>
              <a:gd name="T91" fmla="*/ 385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9" h="628">
                <a:moveTo>
                  <a:pt x="408" y="385"/>
                </a:moveTo>
                <a:lnTo>
                  <a:pt x="397" y="380"/>
                </a:lnTo>
                <a:lnTo>
                  <a:pt x="384" y="376"/>
                </a:lnTo>
                <a:lnTo>
                  <a:pt x="372" y="372"/>
                </a:lnTo>
                <a:lnTo>
                  <a:pt x="359" y="367"/>
                </a:lnTo>
                <a:lnTo>
                  <a:pt x="359" y="309"/>
                </a:lnTo>
                <a:lnTo>
                  <a:pt x="366" y="306"/>
                </a:lnTo>
                <a:lnTo>
                  <a:pt x="371" y="299"/>
                </a:lnTo>
                <a:lnTo>
                  <a:pt x="379" y="290"/>
                </a:lnTo>
                <a:lnTo>
                  <a:pt x="385" y="280"/>
                </a:lnTo>
                <a:lnTo>
                  <a:pt x="390" y="268"/>
                </a:lnTo>
                <a:lnTo>
                  <a:pt x="397" y="253"/>
                </a:lnTo>
                <a:lnTo>
                  <a:pt x="400" y="236"/>
                </a:lnTo>
                <a:lnTo>
                  <a:pt x="402" y="216"/>
                </a:lnTo>
                <a:lnTo>
                  <a:pt x="406" y="213"/>
                </a:lnTo>
                <a:lnTo>
                  <a:pt x="409" y="211"/>
                </a:lnTo>
                <a:lnTo>
                  <a:pt x="412" y="207"/>
                </a:lnTo>
                <a:lnTo>
                  <a:pt x="415" y="203"/>
                </a:lnTo>
                <a:lnTo>
                  <a:pt x="417" y="198"/>
                </a:lnTo>
                <a:lnTo>
                  <a:pt x="418" y="191"/>
                </a:lnTo>
                <a:lnTo>
                  <a:pt x="420" y="184"/>
                </a:lnTo>
                <a:lnTo>
                  <a:pt x="420" y="177"/>
                </a:lnTo>
                <a:lnTo>
                  <a:pt x="418" y="164"/>
                </a:lnTo>
                <a:lnTo>
                  <a:pt x="416" y="154"/>
                </a:lnTo>
                <a:lnTo>
                  <a:pt x="411" y="145"/>
                </a:lnTo>
                <a:lnTo>
                  <a:pt x="406" y="140"/>
                </a:lnTo>
                <a:lnTo>
                  <a:pt x="411" y="123"/>
                </a:lnTo>
                <a:lnTo>
                  <a:pt x="417" y="101"/>
                </a:lnTo>
                <a:lnTo>
                  <a:pt x="418" y="90"/>
                </a:lnTo>
                <a:lnTo>
                  <a:pt x="420" y="78"/>
                </a:lnTo>
                <a:lnTo>
                  <a:pt x="420" y="65"/>
                </a:lnTo>
                <a:lnTo>
                  <a:pt x="417" y="53"/>
                </a:lnTo>
                <a:lnTo>
                  <a:pt x="415" y="46"/>
                </a:lnTo>
                <a:lnTo>
                  <a:pt x="412" y="40"/>
                </a:lnTo>
                <a:lnTo>
                  <a:pt x="407" y="33"/>
                </a:lnTo>
                <a:lnTo>
                  <a:pt x="402" y="28"/>
                </a:lnTo>
                <a:lnTo>
                  <a:pt x="397" y="23"/>
                </a:lnTo>
                <a:lnTo>
                  <a:pt x="390" y="19"/>
                </a:lnTo>
                <a:lnTo>
                  <a:pt x="382" y="15"/>
                </a:lnTo>
                <a:lnTo>
                  <a:pt x="375" y="11"/>
                </a:lnTo>
                <a:lnTo>
                  <a:pt x="359" y="6"/>
                </a:lnTo>
                <a:lnTo>
                  <a:pt x="341" y="3"/>
                </a:lnTo>
                <a:lnTo>
                  <a:pt x="325" y="1"/>
                </a:lnTo>
                <a:lnTo>
                  <a:pt x="307" y="0"/>
                </a:lnTo>
                <a:lnTo>
                  <a:pt x="291" y="1"/>
                </a:lnTo>
                <a:lnTo>
                  <a:pt x="276" y="3"/>
                </a:lnTo>
                <a:lnTo>
                  <a:pt x="259" y="5"/>
                </a:lnTo>
                <a:lnTo>
                  <a:pt x="245" y="10"/>
                </a:lnTo>
                <a:lnTo>
                  <a:pt x="231" y="15"/>
                </a:lnTo>
                <a:lnTo>
                  <a:pt x="218" y="23"/>
                </a:lnTo>
                <a:lnTo>
                  <a:pt x="213" y="27"/>
                </a:lnTo>
                <a:lnTo>
                  <a:pt x="208" y="32"/>
                </a:lnTo>
                <a:lnTo>
                  <a:pt x="204" y="37"/>
                </a:lnTo>
                <a:lnTo>
                  <a:pt x="200" y="42"/>
                </a:lnTo>
                <a:lnTo>
                  <a:pt x="194" y="42"/>
                </a:lnTo>
                <a:lnTo>
                  <a:pt x="186" y="42"/>
                </a:lnTo>
                <a:lnTo>
                  <a:pt x="181" y="44"/>
                </a:lnTo>
                <a:lnTo>
                  <a:pt x="176" y="46"/>
                </a:lnTo>
                <a:lnTo>
                  <a:pt x="168" y="51"/>
                </a:lnTo>
                <a:lnTo>
                  <a:pt x="163" y="56"/>
                </a:lnTo>
                <a:lnTo>
                  <a:pt x="158" y="65"/>
                </a:lnTo>
                <a:lnTo>
                  <a:pt x="155" y="76"/>
                </a:lnTo>
                <a:lnTo>
                  <a:pt x="154" y="86"/>
                </a:lnTo>
                <a:lnTo>
                  <a:pt x="155" y="98"/>
                </a:lnTo>
                <a:lnTo>
                  <a:pt x="159" y="119"/>
                </a:lnTo>
                <a:lnTo>
                  <a:pt x="164" y="139"/>
                </a:lnTo>
                <a:lnTo>
                  <a:pt x="164" y="139"/>
                </a:lnTo>
                <a:lnTo>
                  <a:pt x="164" y="139"/>
                </a:lnTo>
                <a:lnTo>
                  <a:pt x="160" y="141"/>
                </a:lnTo>
                <a:lnTo>
                  <a:pt x="158" y="145"/>
                </a:lnTo>
                <a:lnTo>
                  <a:pt x="155" y="149"/>
                </a:lnTo>
                <a:lnTo>
                  <a:pt x="153" y="154"/>
                </a:lnTo>
                <a:lnTo>
                  <a:pt x="149" y="164"/>
                </a:lnTo>
                <a:lnTo>
                  <a:pt x="149" y="177"/>
                </a:lnTo>
                <a:lnTo>
                  <a:pt x="149" y="184"/>
                </a:lnTo>
                <a:lnTo>
                  <a:pt x="150" y="190"/>
                </a:lnTo>
                <a:lnTo>
                  <a:pt x="151" y="196"/>
                </a:lnTo>
                <a:lnTo>
                  <a:pt x="153" y="202"/>
                </a:lnTo>
                <a:lnTo>
                  <a:pt x="155" y="205"/>
                </a:lnTo>
                <a:lnTo>
                  <a:pt x="159" y="211"/>
                </a:lnTo>
                <a:lnTo>
                  <a:pt x="163" y="213"/>
                </a:lnTo>
                <a:lnTo>
                  <a:pt x="167" y="216"/>
                </a:lnTo>
                <a:lnTo>
                  <a:pt x="167" y="226"/>
                </a:lnTo>
                <a:lnTo>
                  <a:pt x="169" y="236"/>
                </a:lnTo>
                <a:lnTo>
                  <a:pt x="171" y="245"/>
                </a:lnTo>
                <a:lnTo>
                  <a:pt x="173" y="253"/>
                </a:lnTo>
                <a:lnTo>
                  <a:pt x="180" y="268"/>
                </a:lnTo>
                <a:lnTo>
                  <a:pt x="187" y="281"/>
                </a:lnTo>
                <a:lnTo>
                  <a:pt x="195" y="291"/>
                </a:lnTo>
                <a:lnTo>
                  <a:pt x="203" y="299"/>
                </a:lnTo>
                <a:lnTo>
                  <a:pt x="209" y="306"/>
                </a:lnTo>
                <a:lnTo>
                  <a:pt x="215" y="311"/>
                </a:lnTo>
                <a:lnTo>
                  <a:pt x="215" y="367"/>
                </a:lnTo>
                <a:lnTo>
                  <a:pt x="203" y="372"/>
                </a:lnTo>
                <a:lnTo>
                  <a:pt x="190" y="376"/>
                </a:lnTo>
                <a:lnTo>
                  <a:pt x="177" y="381"/>
                </a:lnTo>
                <a:lnTo>
                  <a:pt x="164" y="385"/>
                </a:lnTo>
                <a:lnTo>
                  <a:pt x="137" y="395"/>
                </a:lnTo>
                <a:lnTo>
                  <a:pt x="111" y="404"/>
                </a:lnTo>
                <a:lnTo>
                  <a:pt x="87" y="413"/>
                </a:lnTo>
                <a:lnTo>
                  <a:pt x="65" y="424"/>
                </a:lnTo>
                <a:lnTo>
                  <a:pt x="47" y="434"/>
                </a:lnTo>
                <a:lnTo>
                  <a:pt x="32" y="444"/>
                </a:lnTo>
                <a:lnTo>
                  <a:pt x="25" y="449"/>
                </a:lnTo>
                <a:lnTo>
                  <a:pt x="22" y="456"/>
                </a:lnTo>
                <a:lnTo>
                  <a:pt x="18" y="462"/>
                </a:lnTo>
                <a:lnTo>
                  <a:pt x="14" y="467"/>
                </a:lnTo>
                <a:lnTo>
                  <a:pt x="10" y="487"/>
                </a:lnTo>
                <a:lnTo>
                  <a:pt x="6" y="510"/>
                </a:lnTo>
                <a:lnTo>
                  <a:pt x="4" y="533"/>
                </a:lnTo>
                <a:lnTo>
                  <a:pt x="1" y="557"/>
                </a:lnTo>
                <a:lnTo>
                  <a:pt x="0" y="597"/>
                </a:lnTo>
                <a:lnTo>
                  <a:pt x="0" y="616"/>
                </a:lnTo>
                <a:lnTo>
                  <a:pt x="0" y="620"/>
                </a:lnTo>
                <a:lnTo>
                  <a:pt x="2" y="624"/>
                </a:lnTo>
                <a:lnTo>
                  <a:pt x="6" y="627"/>
                </a:lnTo>
                <a:lnTo>
                  <a:pt x="11" y="628"/>
                </a:lnTo>
                <a:lnTo>
                  <a:pt x="557" y="628"/>
                </a:lnTo>
                <a:lnTo>
                  <a:pt x="561" y="627"/>
                </a:lnTo>
                <a:lnTo>
                  <a:pt x="565" y="624"/>
                </a:lnTo>
                <a:lnTo>
                  <a:pt x="567" y="620"/>
                </a:lnTo>
                <a:lnTo>
                  <a:pt x="569" y="616"/>
                </a:lnTo>
                <a:lnTo>
                  <a:pt x="569" y="597"/>
                </a:lnTo>
                <a:lnTo>
                  <a:pt x="567" y="557"/>
                </a:lnTo>
                <a:lnTo>
                  <a:pt x="565" y="533"/>
                </a:lnTo>
                <a:lnTo>
                  <a:pt x="562" y="510"/>
                </a:lnTo>
                <a:lnTo>
                  <a:pt x="558" y="487"/>
                </a:lnTo>
                <a:lnTo>
                  <a:pt x="555" y="467"/>
                </a:lnTo>
                <a:lnTo>
                  <a:pt x="551" y="461"/>
                </a:lnTo>
                <a:lnTo>
                  <a:pt x="547" y="456"/>
                </a:lnTo>
                <a:lnTo>
                  <a:pt x="543" y="449"/>
                </a:lnTo>
                <a:lnTo>
                  <a:pt x="537" y="444"/>
                </a:lnTo>
                <a:lnTo>
                  <a:pt x="522" y="433"/>
                </a:lnTo>
                <a:lnTo>
                  <a:pt x="504" y="422"/>
                </a:lnTo>
                <a:lnTo>
                  <a:pt x="484" y="413"/>
                </a:lnTo>
                <a:lnTo>
                  <a:pt x="461" y="404"/>
                </a:lnTo>
                <a:lnTo>
                  <a:pt x="435" y="394"/>
                </a:lnTo>
                <a:lnTo>
                  <a:pt x="408" y="385"/>
                </a:lnTo>
                <a:close/>
              </a:path>
            </a:pathLst>
          </a:custGeom>
          <a:no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Rockwell" panose="02060603020205020403"/>
            </a:endParaRPr>
          </a:p>
        </p:txBody>
      </p:sp>
      <p:sp>
        <p:nvSpPr>
          <p:cNvPr id="485" name="Freeform 3446">
            <a:extLst>
              <a:ext uri="{FF2B5EF4-FFF2-40B4-BE49-F238E27FC236}">
                <a16:creationId xmlns:a16="http://schemas.microsoft.com/office/drawing/2014/main" xmlns="" id="{9EF4B925-5F0F-48E9-989F-554BE62631C7}"/>
              </a:ext>
            </a:extLst>
          </p:cNvPr>
          <p:cNvSpPr>
            <a:spLocks/>
          </p:cNvSpPr>
          <p:nvPr/>
        </p:nvSpPr>
        <p:spPr bwMode="auto">
          <a:xfrm>
            <a:off x="7061062" y="3428755"/>
            <a:ext cx="350605" cy="532753"/>
          </a:xfrm>
          <a:custGeom>
            <a:avLst/>
            <a:gdLst>
              <a:gd name="T0" fmla="*/ 258 w 281"/>
              <a:gd name="T1" fmla="*/ 450 h 625"/>
              <a:gd name="T2" fmla="*/ 234 w 281"/>
              <a:gd name="T3" fmla="*/ 428 h 625"/>
              <a:gd name="T4" fmla="*/ 199 w 281"/>
              <a:gd name="T5" fmla="*/ 408 h 625"/>
              <a:gd name="T6" fmla="*/ 103 w 281"/>
              <a:gd name="T7" fmla="*/ 367 h 625"/>
              <a:gd name="T8" fmla="*/ 65 w 281"/>
              <a:gd name="T9" fmla="*/ 319 h 625"/>
              <a:gd name="T10" fmla="*/ 86 w 281"/>
              <a:gd name="T11" fmla="*/ 301 h 625"/>
              <a:gd name="T12" fmla="*/ 108 w 281"/>
              <a:gd name="T13" fmla="*/ 265 h 625"/>
              <a:gd name="T14" fmla="*/ 113 w 281"/>
              <a:gd name="T15" fmla="*/ 238 h 625"/>
              <a:gd name="T16" fmla="*/ 122 w 281"/>
              <a:gd name="T17" fmla="*/ 223 h 625"/>
              <a:gd name="T18" fmla="*/ 130 w 281"/>
              <a:gd name="T19" fmla="*/ 209 h 625"/>
              <a:gd name="T20" fmla="*/ 132 w 281"/>
              <a:gd name="T21" fmla="*/ 188 h 625"/>
              <a:gd name="T22" fmla="*/ 123 w 281"/>
              <a:gd name="T23" fmla="*/ 157 h 625"/>
              <a:gd name="T24" fmla="*/ 118 w 281"/>
              <a:gd name="T25" fmla="*/ 151 h 625"/>
              <a:gd name="T26" fmla="*/ 131 w 281"/>
              <a:gd name="T27" fmla="*/ 97 h 625"/>
              <a:gd name="T28" fmla="*/ 130 w 281"/>
              <a:gd name="T29" fmla="*/ 59 h 625"/>
              <a:gd name="T30" fmla="*/ 117 w 281"/>
              <a:gd name="T31" fmla="*/ 35 h 625"/>
              <a:gd name="T32" fmla="*/ 94 w 281"/>
              <a:gd name="T33" fmla="*/ 15 h 625"/>
              <a:gd name="T34" fmla="*/ 65 w 281"/>
              <a:gd name="T35" fmla="*/ 2 h 625"/>
              <a:gd name="T36" fmla="*/ 38 w 281"/>
              <a:gd name="T37" fmla="*/ 0 h 625"/>
              <a:gd name="T38" fmla="*/ 13 w 281"/>
              <a:gd name="T39" fmla="*/ 7 h 625"/>
              <a:gd name="T40" fmla="*/ 0 w 281"/>
              <a:gd name="T41" fmla="*/ 20 h 625"/>
              <a:gd name="T42" fmla="*/ 5 w 281"/>
              <a:gd name="T43" fmla="*/ 32 h 625"/>
              <a:gd name="T44" fmla="*/ 18 w 281"/>
              <a:gd name="T45" fmla="*/ 32 h 625"/>
              <a:gd name="T46" fmla="*/ 38 w 281"/>
              <a:gd name="T47" fmla="*/ 24 h 625"/>
              <a:gd name="T48" fmla="*/ 67 w 281"/>
              <a:gd name="T49" fmla="*/ 28 h 625"/>
              <a:gd name="T50" fmla="*/ 89 w 281"/>
              <a:gd name="T51" fmla="*/ 41 h 625"/>
              <a:gd name="T52" fmla="*/ 103 w 281"/>
              <a:gd name="T53" fmla="*/ 56 h 625"/>
              <a:gd name="T54" fmla="*/ 108 w 281"/>
              <a:gd name="T55" fmla="*/ 75 h 625"/>
              <a:gd name="T56" fmla="*/ 105 w 281"/>
              <a:gd name="T57" fmla="*/ 107 h 625"/>
              <a:gd name="T58" fmla="*/ 92 w 281"/>
              <a:gd name="T59" fmla="*/ 152 h 625"/>
              <a:gd name="T60" fmla="*/ 94 w 281"/>
              <a:gd name="T61" fmla="*/ 166 h 625"/>
              <a:gd name="T62" fmla="*/ 104 w 281"/>
              <a:gd name="T63" fmla="*/ 172 h 625"/>
              <a:gd name="T64" fmla="*/ 109 w 281"/>
              <a:gd name="T65" fmla="*/ 188 h 625"/>
              <a:gd name="T66" fmla="*/ 104 w 281"/>
              <a:gd name="T67" fmla="*/ 206 h 625"/>
              <a:gd name="T68" fmla="*/ 94 w 281"/>
              <a:gd name="T69" fmla="*/ 210 h 625"/>
              <a:gd name="T70" fmla="*/ 90 w 281"/>
              <a:gd name="T71" fmla="*/ 231 h 625"/>
              <a:gd name="T72" fmla="*/ 85 w 281"/>
              <a:gd name="T73" fmla="*/ 259 h 625"/>
              <a:gd name="T74" fmla="*/ 55 w 281"/>
              <a:gd name="T75" fmla="*/ 297 h 625"/>
              <a:gd name="T76" fmla="*/ 44 w 281"/>
              <a:gd name="T77" fmla="*/ 306 h 625"/>
              <a:gd name="T78" fmla="*/ 41 w 281"/>
              <a:gd name="T79" fmla="*/ 360 h 625"/>
              <a:gd name="T80" fmla="*/ 46 w 281"/>
              <a:gd name="T81" fmla="*/ 371 h 625"/>
              <a:gd name="T82" fmla="*/ 119 w 281"/>
              <a:gd name="T83" fmla="*/ 399 h 625"/>
              <a:gd name="T84" fmla="*/ 222 w 281"/>
              <a:gd name="T85" fmla="*/ 449 h 625"/>
              <a:gd name="T86" fmla="*/ 241 w 281"/>
              <a:gd name="T87" fmla="*/ 467 h 625"/>
              <a:gd name="T88" fmla="*/ 250 w 281"/>
              <a:gd name="T89" fmla="*/ 503 h 625"/>
              <a:gd name="T90" fmla="*/ 257 w 281"/>
              <a:gd name="T91" fmla="*/ 574 h 625"/>
              <a:gd name="T92" fmla="*/ 204 w 281"/>
              <a:gd name="T93" fmla="*/ 602 h 625"/>
              <a:gd name="T94" fmla="*/ 196 w 281"/>
              <a:gd name="T95" fmla="*/ 613 h 625"/>
              <a:gd name="T96" fmla="*/ 204 w 281"/>
              <a:gd name="T97" fmla="*/ 624 h 625"/>
              <a:gd name="T98" fmla="*/ 273 w 281"/>
              <a:gd name="T99" fmla="*/ 624 h 625"/>
              <a:gd name="T100" fmla="*/ 281 w 281"/>
              <a:gd name="T101" fmla="*/ 613 h 625"/>
              <a:gd name="T102" fmla="*/ 277 w 281"/>
              <a:gd name="T103" fmla="*/ 530 h 625"/>
              <a:gd name="T104" fmla="*/ 267 w 281"/>
              <a:gd name="T105" fmla="*/ 464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1" h="625">
                <a:moveTo>
                  <a:pt x="267" y="464"/>
                </a:moveTo>
                <a:lnTo>
                  <a:pt x="263" y="457"/>
                </a:lnTo>
                <a:lnTo>
                  <a:pt x="258" y="450"/>
                </a:lnTo>
                <a:lnTo>
                  <a:pt x="252" y="443"/>
                </a:lnTo>
                <a:lnTo>
                  <a:pt x="244" y="435"/>
                </a:lnTo>
                <a:lnTo>
                  <a:pt x="234" y="428"/>
                </a:lnTo>
                <a:lnTo>
                  <a:pt x="223" y="421"/>
                </a:lnTo>
                <a:lnTo>
                  <a:pt x="212" y="414"/>
                </a:lnTo>
                <a:lnTo>
                  <a:pt x="199" y="408"/>
                </a:lnTo>
                <a:lnTo>
                  <a:pt x="169" y="394"/>
                </a:lnTo>
                <a:lnTo>
                  <a:pt x="137" y="381"/>
                </a:lnTo>
                <a:lnTo>
                  <a:pt x="103" y="367"/>
                </a:lnTo>
                <a:lnTo>
                  <a:pt x="65" y="353"/>
                </a:lnTo>
                <a:lnTo>
                  <a:pt x="65" y="353"/>
                </a:lnTo>
                <a:lnTo>
                  <a:pt x="65" y="319"/>
                </a:lnTo>
                <a:lnTo>
                  <a:pt x="72" y="315"/>
                </a:lnTo>
                <a:lnTo>
                  <a:pt x="78" y="309"/>
                </a:lnTo>
                <a:lnTo>
                  <a:pt x="86" y="301"/>
                </a:lnTo>
                <a:lnTo>
                  <a:pt x="94" y="292"/>
                </a:lnTo>
                <a:lnTo>
                  <a:pt x="101" y="279"/>
                </a:lnTo>
                <a:lnTo>
                  <a:pt x="108" y="265"/>
                </a:lnTo>
                <a:lnTo>
                  <a:pt x="110" y="256"/>
                </a:lnTo>
                <a:lnTo>
                  <a:pt x="112" y="247"/>
                </a:lnTo>
                <a:lnTo>
                  <a:pt x="113" y="238"/>
                </a:lnTo>
                <a:lnTo>
                  <a:pt x="114" y="228"/>
                </a:lnTo>
                <a:lnTo>
                  <a:pt x="118" y="226"/>
                </a:lnTo>
                <a:lnTo>
                  <a:pt x="122" y="223"/>
                </a:lnTo>
                <a:lnTo>
                  <a:pt x="125" y="219"/>
                </a:lnTo>
                <a:lnTo>
                  <a:pt x="127" y="215"/>
                </a:lnTo>
                <a:lnTo>
                  <a:pt x="130" y="209"/>
                </a:lnTo>
                <a:lnTo>
                  <a:pt x="131" y="202"/>
                </a:lnTo>
                <a:lnTo>
                  <a:pt x="132" y="196"/>
                </a:lnTo>
                <a:lnTo>
                  <a:pt x="132" y="188"/>
                </a:lnTo>
                <a:lnTo>
                  <a:pt x="131" y="177"/>
                </a:lnTo>
                <a:lnTo>
                  <a:pt x="128" y="166"/>
                </a:lnTo>
                <a:lnTo>
                  <a:pt x="123" y="157"/>
                </a:lnTo>
                <a:lnTo>
                  <a:pt x="117" y="151"/>
                </a:lnTo>
                <a:lnTo>
                  <a:pt x="118" y="151"/>
                </a:lnTo>
                <a:lnTo>
                  <a:pt x="118" y="151"/>
                </a:lnTo>
                <a:lnTo>
                  <a:pt x="123" y="133"/>
                </a:lnTo>
                <a:lnTo>
                  <a:pt x="130" y="110"/>
                </a:lnTo>
                <a:lnTo>
                  <a:pt x="131" y="97"/>
                </a:lnTo>
                <a:lnTo>
                  <a:pt x="132" y="84"/>
                </a:lnTo>
                <a:lnTo>
                  <a:pt x="132" y="71"/>
                </a:lnTo>
                <a:lnTo>
                  <a:pt x="130" y="59"/>
                </a:lnTo>
                <a:lnTo>
                  <a:pt x="127" y="51"/>
                </a:lnTo>
                <a:lnTo>
                  <a:pt x="122" y="43"/>
                </a:lnTo>
                <a:lnTo>
                  <a:pt x="117" y="35"/>
                </a:lnTo>
                <a:lnTo>
                  <a:pt x="110" y="28"/>
                </a:lnTo>
                <a:lnTo>
                  <a:pt x="103" y="21"/>
                </a:lnTo>
                <a:lnTo>
                  <a:pt x="94" y="15"/>
                </a:lnTo>
                <a:lnTo>
                  <a:pt x="85" y="10"/>
                </a:lnTo>
                <a:lnTo>
                  <a:pt x="76" y="6"/>
                </a:lnTo>
                <a:lnTo>
                  <a:pt x="65" y="2"/>
                </a:lnTo>
                <a:lnTo>
                  <a:pt x="56" y="1"/>
                </a:lnTo>
                <a:lnTo>
                  <a:pt x="47" y="0"/>
                </a:lnTo>
                <a:lnTo>
                  <a:pt x="38" y="0"/>
                </a:lnTo>
                <a:lnTo>
                  <a:pt x="29" y="2"/>
                </a:lnTo>
                <a:lnTo>
                  <a:pt x="22" y="3"/>
                </a:lnTo>
                <a:lnTo>
                  <a:pt x="13" y="7"/>
                </a:lnTo>
                <a:lnTo>
                  <a:pt x="5" y="12"/>
                </a:lnTo>
                <a:lnTo>
                  <a:pt x="1" y="15"/>
                </a:lnTo>
                <a:lnTo>
                  <a:pt x="0" y="20"/>
                </a:lnTo>
                <a:lnTo>
                  <a:pt x="0" y="24"/>
                </a:lnTo>
                <a:lnTo>
                  <a:pt x="1" y="29"/>
                </a:lnTo>
                <a:lnTo>
                  <a:pt x="5" y="32"/>
                </a:lnTo>
                <a:lnTo>
                  <a:pt x="9" y="34"/>
                </a:lnTo>
                <a:lnTo>
                  <a:pt x="14" y="34"/>
                </a:lnTo>
                <a:lnTo>
                  <a:pt x="18" y="32"/>
                </a:lnTo>
                <a:lnTo>
                  <a:pt x="26" y="29"/>
                </a:lnTo>
                <a:lnTo>
                  <a:pt x="32" y="26"/>
                </a:lnTo>
                <a:lnTo>
                  <a:pt x="38" y="24"/>
                </a:lnTo>
                <a:lnTo>
                  <a:pt x="45" y="24"/>
                </a:lnTo>
                <a:lnTo>
                  <a:pt x="56" y="25"/>
                </a:lnTo>
                <a:lnTo>
                  <a:pt x="67" y="28"/>
                </a:lnTo>
                <a:lnTo>
                  <a:pt x="74" y="32"/>
                </a:lnTo>
                <a:lnTo>
                  <a:pt x="82" y="35"/>
                </a:lnTo>
                <a:lnTo>
                  <a:pt x="89" y="41"/>
                </a:lnTo>
                <a:lnTo>
                  <a:pt x="94" y="46"/>
                </a:lnTo>
                <a:lnTo>
                  <a:pt x="99" y="51"/>
                </a:lnTo>
                <a:lnTo>
                  <a:pt x="103" y="56"/>
                </a:lnTo>
                <a:lnTo>
                  <a:pt x="105" y="61"/>
                </a:lnTo>
                <a:lnTo>
                  <a:pt x="107" y="65"/>
                </a:lnTo>
                <a:lnTo>
                  <a:pt x="108" y="75"/>
                </a:lnTo>
                <a:lnTo>
                  <a:pt x="108" y="86"/>
                </a:lnTo>
                <a:lnTo>
                  <a:pt x="108" y="97"/>
                </a:lnTo>
                <a:lnTo>
                  <a:pt x="105" y="107"/>
                </a:lnTo>
                <a:lnTo>
                  <a:pt x="100" y="127"/>
                </a:lnTo>
                <a:lnTo>
                  <a:pt x="95" y="142"/>
                </a:lnTo>
                <a:lnTo>
                  <a:pt x="92" y="152"/>
                </a:lnTo>
                <a:lnTo>
                  <a:pt x="91" y="159"/>
                </a:lnTo>
                <a:lnTo>
                  <a:pt x="91" y="163"/>
                </a:lnTo>
                <a:lnTo>
                  <a:pt x="94" y="166"/>
                </a:lnTo>
                <a:lnTo>
                  <a:pt x="98" y="169"/>
                </a:lnTo>
                <a:lnTo>
                  <a:pt x="103" y="170"/>
                </a:lnTo>
                <a:lnTo>
                  <a:pt x="104" y="172"/>
                </a:lnTo>
                <a:lnTo>
                  <a:pt x="107" y="175"/>
                </a:lnTo>
                <a:lnTo>
                  <a:pt x="108" y="181"/>
                </a:lnTo>
                <a:lnTo>
                  <a:pt x="109" y="188"/>
                </a:lnTo>
                <a:lnTo>
                  <a:pt x="108" y="197"/>
                </a:lnTo>
                <a:lnTo>
                  <a:pt x="105" y="204"/>
                </a:lnTo>
                <a:lnTo>
                  <a:pt x="104" y="206"/>
                </a:lnTo>
                <a:lnTo>
                  <a:pt x="103" y="208"/>
                </a:lnTo>
                <a:lnTo>
                  <a:pt x="98" y="208"/>
                </a:lnTo>
                <a:lnTo>
                  <a:pt x="94" y="210"/>
                </a:lnTo>
                <a:lnTo>
                  <a:pt x="91" y="214"/>
                </a:lnTo>
                <a:lnTo>
                  <a:pt x="91" y="219"/>
                </a:lnTo>
                <a:lnTo>
                  <a:pt x="90" y="231"/>
                </a:lnTo>
                <a:lnTo>
                  <a:pt x="89" y="241"/>
                </a:lnTo>
                <a:lnTo>
                  <a:pt x="87" y="250"/>
                </a:lnTo>
                <a:lnTo>
                  <a:pt x="85" y="259"/>
                </a:lnTo>
                <a:lnTo>
                  <a:pt x="78" y="273"/>
                </a:lnTo>
                <a:lnTo>
                  <a:pt x="71" y="283"/>
                </a:lnTo>
                <a:lnTo>
                  <a:pt x="55" y="297"/>
                </a:lnTo>
                <a:lnTo>
                  <a:pt x="49" y="301"/>
                </a:lnTo>
                <a:lnTo>
                  <a:pt x="45" y="304"/>
                </a:lnTo>
                <a:lnTo>
                  <a:pt x="44" y="306"/>
                </a:lnTo>
                <a:lnTo>
                  <a:pt x="41" y="309"/>
                </a:lnTo>
                <a:lnTo>
                  <a:pt x="41" y="313"/>
                </a:lnTo>
                <a:lnTo>
                  <a:pt x="41" y="360"/>
                </a:lnTo>
                <a:lnTo>
                  <a:pt x="41" y="364"/>
                </a:lnTo>
                <a:lnTo>
                  <a:pt x="44" y="368"/>
                </a:lnTo>
                <a:lnTo>
                  <a:pt x="46" y="371"/>
                </a:lnTo>
                <a:lnTo>
                  <a:pt x="49" y="372"/>
                </a:lnTo>
                <a:lnTo>
                  <a:pt x="58" y="376"/>
                </a:lnTo>
                <a:lnTo>
                  <a:pt x="119" y="399"/>
                </a:lnTo>
                <a:lnTo>
                  <a:pt x="177" y="423"/>
                </a:lnTo>
                <a:lnTo>
                  <a:pt x="202" y="436"/>
                </a:lnTo>
                <a:lnTo>
                  <a:pt x="222" y="449"/>
                </a:lnTo>
                <a:lnTo>
                  <a:pt x="230" y="454"/>
                </a:lnTo>
                <a:lnTo>
                  <a:pt x="236" y="461"/>
                </a:lnTo>
                <a:lnTo>
                  <a:pt x="241" y="467"/>
                </a:lnTo>
                <a:lnTo>
                  <a:pt x="244" y="472"/>
                </a:lnTo>
                <a:lnTo>
                  <a:pt x="248" y="486"/>
                </a:lnTo>
                <a:lnTo>
                  <a:pt x="250" y="503"/>
                </a:lnTo>
                <a:lnTo>
                  <a:pt x="253" y="520"/>
                </a:lnTo>
                <a:lnTo>
                  <a:pt x="254" y="539"/>
                </a:lnTo>
                <a:lnTo>
                  <a:pt x="257" y="574"/>
                </a:lnTo>
                <a:lnTo>
                  <a:pt x="257" y="601"/>
                </a:lnTo>
                <a:lnTo>
                  <a:pt x="209" y="601"/>
                </a:lnTo>
                <a:lnTo>
                  <a:pt x="204" y="602"/>
                </a:lnTo>
                <a:lnTo>
                  <a:pt x="200" y="604"/>
                </a:lnTo>
                <a:lnTo>
                  <a:pt x="198" y="608"/>
                </a:lnTo>
                <a:lnTo>
                  <a:pt x="196" y="613"/>
                </a:lnTo>
                <a:lnTo>
                  <a:pt x="198" y="617"/>
                </a:lnTo>
                <a:lnTo>
                  <a:pt x="200" y="621"/>
                </a:lnTo>
                <a:lnTo>
                  <a:pt x="204" y="624"/>
                </a:lnTo>
                <a:lnTo>
                  <a:pt x="209" y="625"/>
                </a:lnTo>
                <a:lnTo>
                  <a:pt x="270" y="625"/>
                </a:lnTo>
                <a:lnTo>
                  <a:pt x="273" y="624"/>
                </a:lnTo>
                <a:lnTo>
                  <a:pt x="277" y="621"/>
                </a:lnTo>
                <a:lnTo>
                  <a:pt x="280" y="617"/>
                </a:lnTo>
                <a:lnTo>
                  <a:pt x="281" y="613"/>
                </a:lnTo>
                <a:lnTo>
                  <a:pt x="281" y="594"/>
                </a:lnTo>
                <a:lnTo>
                  <a:pt x="280" y="554"/>
                </a:lnTo>
                <a:lnTo>
                  <a:pt x="277" y="530"/>
                </a:lnTo>
                <a:lnTo>
                  <a:pt x="275" y="507"/>
                </a:lnTo>
                <a:lnTo>
                  <a:pt x="271" y="484"/>
                </a:lnTo>
                <a:lnTo>
                  <a:pt x="267" y="464"/>
                </a:lnTo>
                <a:close/>
              </a:path>
            </a:pathLst>
          </a:custGeom>
          <a:no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Rockwell" panose="02060603020205020403"/>
            </a:endParaRPr>
          </a:p>
        </p:txBody>
      </p:sp>
      <p:sp>
        <p:nvSpPr>
          <p:cNvPr id="486" name="TextBox 485"/>
          <p:cNvSpPr txBox="1"/>
          <p:nvPr/>
        </p:nvSpPr>
        <p:spPr>
          <a:xfrm>
            <a:off x="574601" y="4753783"/>
            <a:ext cx="1737210" cy="1477328"/>
          </a:xfrm>
          <a:prstGeom prst="rect">
            <a:avLst/>
          </a:prstGeom>
          <a:noFill/>
        </p:spPr>
        <p:txBody>
          <a:bodyPr wrap="square" rtlCol="0">
            <a:spAutoFit/>
          </a:bodyPr>
          <a:lstStyle/>
          <a:p>
            <a:r>
              <a:rPr lang="en-US" b="1" spc="300" dirty="0" smtClean="0">
                <a:solidFill>
                  <a:schemeClr val="accent2"/>
                </a:solidFill>
                <a:latin typeface="Agency FB" panose="020B0503020202020204" pitchFamily="34" charset="0"/>
              </a:rPr>
              <a:t>PRIORITY 1</a:t>
            </a:r>
          </a:p>
          <a:p>
            <a:r>
              <a:rPr lang="en-US" b="1" dirty="0" smtClean="0">
                <a:latin typeface="Century Gothic" panose="020B0502020202020204" pitchFamily="34" charset="0"/>
              </a:rPr>
              <a:t>A Capable, Ethical and Developmental State</a:t>
            </a:r>
          </a:p>
        </p:txBody>
      </p:sp>
      <p:sp>
        <p:nvSpPr>
          <p:cNvPr id="487" name="TextBox 486"/>
          <p:cNvSpPr txBox="1"/>
          <p:nvPr/>
        </p:nvSpPr>
        <p:spPr>
          <a:xfrm>
            <a:off x="1786951" y="2825353"/>
            <a:ext cx="1820619" cy="1477328"/>
          </a:xfrm>
          <a:prstGeom prst="rect">
            <a:avLst/>
          </a:prstGeom>
          <a:noFill/>
        </p:spPr>
        <p:txBody>
          <a:bodyPr wrap="square" rtlCol="0">
            <a:spAutoFit/>
          </a:bodyPr>
          <a:lstStyle/>
          <a:p>
            <a:r>
              <a:rPr lang="en-US" b="1" spc="300" dirty="0" smtClean="0">
                <a:solidFill>
                  <a:srgbClr val="FF5B5F"/>
                </a:solidFill>
                <a:latin typeface="Agency FB" panose="020B0503020202020204" pitchFamily="34" charset="0"/>
              </a:rPr>
              <a:t>PRIORITY 2</a:t>
            </a:r>
          </a:p>
          <a:p>
            <a:r>
              <a:rPr lang="en-US" b="1" dirty="0" smtClean="0">
                <a:latin typeface="Century Gothic" panose="020B0502020202020204" pitchFamily="34" charset="0"/>
              </a:rPr>
              <a:t>Economic Transformation and Job Creation</a:t>
            </a:r>
            <a:endParaRPr lang="en-GB" dirty="0"/>
          </a:p>
        </p:txBody>
      </p:sp>
      <p:sp>
        <p:nvSpPr>
          <p:cNvPr id="488" name="TextBox 487"/>
          <p:cNvSpPr txBox="1"/>
          <p:nvPr/>
        </p:nvSpPr>
        <p:spPr>
          <a:xfrm>
            <a:off x="3605961" y="1718205"/>
            <a:ext cx="1737210" cy="1200329"/>
          </a:xfrm>
          <a:prstGeom prst="rect">
            <a:avLst/>
          </a:prstGeom>
          <a:noFill/>
        </p:spPr>
        <p:txBody>
          <a:bodyPr wrap="square" rtlCol="0">
            <a:spAutoFit/>
          </a:bodyPr>
          <a:lstStyle/>
          <a:p>
            <a:r>
              <a:rPr lang="en-US" b="1" spc="300" dirty="0" smtClean="0">
                <a:solidFill>
                  <a:srgbClr val="C00000"/>
                </a:solidFill>
                <a:latin typeface="Agency FB" panose="020B0503020202020204" pitchFamily="34" charset="0"/>
              </a:rPr>
              <a:t>PRIORITY 3</a:t>
            </a:r>
          </a:p>
          <a:p>
            <a:r>
              <a:rPr lang="en-US" b="1" dirty="0" smtClean="0">
                <a:latin typeface="Century Gothic" panose="020B0502020202020204" pitchFamily="34" charset="0"/>
              </a:rPr>
              <a:t>Education, Skills and Health</a:t>
            </a:r>
            <a:endParaRPr lang="en-GB" dirty="0"/>
          </a:p>
        </p:txBody>
      </p:sp>
      <p:sp>
        <p:nvSpPr>
          <p:cNvPr id="489" name="TextBox 488"/>
          <p:cNvSpPr txBox="1"/>
          <p:nvPr/>
        </p:nvSpPr>
        <p:spPr>
          <a:xfrm>
            <a:off x="5379832" y="547445"/>
            <a:ext cx="1909371" cy="2031325"/>
          </a:xfrm>
          <a:prstGeom prst="rect">
            <a:avLst/>
          </a:prstGeom>
          <a:noFill/>
        </p:spPr>
        <p:txBody>
          <a:bodyPr wrap="square" rtlCol="0">
            <a:spAutoFit/>
          </a:bodyPr>
          <a:lstStyle/>
          <a:p>
            <a:r>
              <a:rPr lang="en-US" b="1" spc="300" dirty="0" smtClean="0">
                <a:solidFill>
                  <a:srgbClr val="7030A0"/>
                </a:solidFill>
                <a:latin typeface="Agency FB" panose="020B0503020202020204" pitchFamily="34" charset="0"/>
              </a:rPr>
              <a:t>PRIORITY 4</a:t>
            </a:r>
          </a:p>
          <a:p>
            <a:r>
              <a:rPr lang="en-US" b="1" dirty="0" smtClean="0">
                <a:latin typeface="Century Gothic" panose="020B0502020202020204" pitchFamily="34" charset="0"/>
              </a:rPr>
              <a:t>Consolidating the Social Wage through Reliable and Quality Basic Services</a:t>
            </a:r>
            <a:endParaRPr lang="en-GB" dirty="0"/>
          </a:p>
        </p:txBody>
      </p:sp>
      <p:sp>
        <p:nvSpPr>
          <p:cNvPr id="490" name="TextBox 489"/>
          <p:cNvSpPr txBox="1"/>
          <p:nvPr/>
        </p:nvSpPr>
        <p:spPr>
          <a:xfrm>
            <a:off x="7517662" y="964894"/>
            <a:ext cx="1737210" cy="2031325"/>
          </a:xfrm>
          <a:prstGeom prst="rect">
            <a:avLst/>
          </a:prstGeom>
          <a:noFill/>
        </p:spPr>
        <p:txBody>
          <a:bodyPr wrap="square" rtlCol="0">
            <a:spAutoFit/>
          </a:bodyPr>
          <a:lstStyle/>
          <a:p>
            <a:r>
              <a:rPr lang="en-US" b="1" spc="300" dirty="0" smtClean="0">
                <a:solidFill>
                  <a:schemeClr val="accent5">
                    <a:lumMod val="50000"/>
                  </a:schemeClr>
                </a:solidFill>
                <a:latin typeface="Agency FB" panose="020B0503020202020204" pitchFamily="34" charset="0"/>
              </a:rPr>
              <a:t>PRIORITY 5</a:t>
            </a:r>
          </a:p>
          <a:p>
            <a:r>
              <a:rPr lang="en-US" b="1" dirty="0" smtClean="0">
                <a:latin typeface="Century Gothic" panose="020B0502020202020204" pitchFamily="34" charset="0"/>
              </a:rPr>
              <a:t>Spatial Integration, Human Settlements and Local Government</a:t>
            </a:r>
            <a:endParaRPr lang="en-GB" dirty="0"/>
          </a:p>
        </p:txBody>
      </p:sp>
      <p:sp>
        <p:nvSpPr>
          <p:cNvPr id="491" name="TextBox 490"/>
          <p:cNvSpPr txBox="1"/>
          <p:nvPr/>
        </p:nvSpPr>
        <p:spPr>
          <a:xfrm>
            <a:off x="9175827" y="2955808"/>
            <a:ext cx="1737210" cy="1477328"/>
          </a:xfrm>
          <a:prstGeom prst="rect">
            <a:avLst/>
          </a:prstGeom>
          <a:noFill/>
        </p:spPr>
        <p:txBody>
          <a:bodyPr wrap="square" rtlCol="0">
            <a:spAutoFit/>
          </a:bodyPr>
          <a:lstStyle/>
          <a:p>
            <a:r>
              <a:rPr lang="en-US" b="1" spc="300" dirty="0" smtClean="0">
                <a:solidFill>
                  <a:srgbClr val="00B0F0"/>
                </a:solidFill>
                <a:latin typeface="Agency FB" panose="020B0503020202020204" pitchFamily="34" charset="0"/>
              </a:rPr>
              <a:t>PRIORITY 6</a:t>
            </a:r>
          </a:p>
          <a:p>
            <a:r>
              <a:rPr lang="en-US" b="1" dirty="0" smtClean="0">
                <a:latin typeface="Century Gothic" panose="020B0502020202020204" pitchFamily="34" charset="0"/>
              </a:rPr>
              <a:t>Social Cohesion and Safe Communities</a:t>
            </a:r>
            <a:endParaRPr lang="en-GB" dirty="0"/>
          </a:p>
        </p:txBody>
      </p:sp>
      <p:sp>
        <p:nvSpPr>
          <p:cNvPr id="492" name="TextBox 491"/>
          <p:cNvSpPr txBox="1"/>
          <p:nvPr/>
        </p:nvSpPr>
        <p:spPr>
          <a:xfrm>
            <a:off x="9934126" y="5054914"/>
            <a:ext cx="1737210" cy="1200329"/>
          </a:xfrm>
          <a:prstGeom prst="rect">
            <a:avLst/>
          </a:prstGeom>
          <a:noFill/>
        </p:spPr>
        <p:txBody>
          <a:bodyPr wrap="square" rtlCol="0">
            <a:spAutoFit/>
          </a:bodyPr>
          <a:lstStyle/>
          <a:p>
            <a:r>
              <a:rPr lang="en-US" b="1" spc="300" dirty="0" smtClean="0">
                <a:solidFill>
                  <a:schemeClr val="accent6">
                    <a:lumMod val="50000"/>
                  </a:schemeClr>
                </a:solidFill>
                <a:latin typeface="Agency FB" panose="020B0503020202020204" pitchFamily="34" charset="0"/>
              </a:rPr>
              <a:t>PRIORITY 7</a:t>
            </a:r>
          </a:p>
          <a:p>
            <a:r>
              <a:rPr lang="en-US" b="1" dirty="0" smtClean="0">
                <a:latin typeface="Century Gothic" panose="020B0502020202020204" pitchFamily="34" charset="0"/>
              </a:rPr>
              <a:t>A better Africa and World</a:t>
            </a:r>
            <a:endParaRPr lang="en-GB" dirty="0"/>
          </a:p>
        </p:txBody>
      </p:sp>
      <p:sp>
        <p:nvSpPr>
          <p:cNvPr id="493" name="Slide Number Placeholder 492"/>
          <p:cNvSpPr>
            <a:spLocks noGrp="1"/>
          </p:cNvSpPr>
          <p:nvPr>
            <p:ph type="sldNum" sz="quarter" idx="12"/>
          </p:nvPr>
        </p:nvSpPr>
        <p:spPr/>
        <p:txBody>
          <a:bodyPr/>
          <a:lstStyle/>
          <a:p>
            <a:fld id="{65835BCF-EE00-4FA3-BB81-81A37714F2E2}" type="slidenum">
              <a:rPr lang="en-GB" smtClean="0"/>
              <a:t>12</a:t>
            </a:fld>
            <a:endParaRPr lang="en-GB" dirty="0"/>
          </a:p>
        </p:txBody>
      </p:sp>
    </p:spTree>
    <p:extLst>
      <p:ext uri="{BB962C8B-B14F-4D97-AF65-F5344CB8AC3E}">
        <p14:creationId xmlns:p14="http://schemas.microsoft.com/office/powerpoint/2010/main" val="30240051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4724400" y="6451630"/>
            <a:ext cx="2743200" cy="365125"/>
          </a:xfrm>
        </p:spPr>
        <p:txBody>
          <a:bodyPr/>
          <a:lstStyle/>
          <a:p>
            <a:fld id="{825A5B5D-08AF-4E9E-A5D2-8996A9B3FDA7}" type="slidenum">
              <a:rPr lang="en-US" smtClean="0">
                <a:solidFill>
                  <a:prstClr val="black">
                    <a:tint val="75000"/>
                  </a:prstClr>
                </a:solidFill>
              </a:rPr>
              <a:pPr/>
              <a:t>13</a:t>
            </a:fld>
            <a:endParaRPr lang="en-US" dirty="0">
              <a:solidFill>
                <a:prstClr val="black">
                  <a:tint val="75000"/>
                </a:prstClr>
              </a:solidFill>
            </a:endParaRPr>
          </a:p>
        </p:txBody>
      </p:sp>
      <p:sp>
        <p:nvSpPr>
          <p:cNvPr id="4" name="Rectangle 3">
            <a:extLst>
              <a:ext uri="{FF2B5EF4-FFF2-40B4-BE49-F238E27FC236}">
                <a16:creationId xmlns:a16="http://schemas.microsoft.com/office/drawing/2014/main" xmlns="" id="{2DC758FD-584C-4080-8937-480B28E04808}"/>
              </a:ext>
            </a:extLst>
          </p:cNvPr>
          <p:cNvSpPr/>
          <p:nvPr/>
        </p:nvSpPr>
        <p:spPr>
          <a:xfrm>
            <a:off x="626054" y="1985529"/>
            <a:ext cx="3962400" cy="19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Flowchart: Data 6">
            <a:extLst>
              <a:ext uri="{FF2B5EF4-FFF2-40B4-BE49-F238E27FC236}">
                <a16:creationId xmlns:a16="http://schemas.microsoft.com/office/drawing/2014/main" xmlns="" id="{2DA40B25-B8BA-41E3-842E-140F618F82CC}"/>
              </a:ext>
            </a:extLst>
          </p:cNvPr>
          <p:cNvSpPr/>
          <p:nvPr/>
        </p:nvSpPr>
        <p:spPr>
          <a:xfrm rot="16200000">
            <a:off x="3554265" y="3039868"/>
            <a:ext cx="2401200" cy="332821"/>
          </a:xfrm>
          <a:prstGeom prst="flowChartInputOutpu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27">
            <a:extLst>
              <a:ext uri="{FF2B5EF4-FFF2-40B4-BE49-F238E27FC236}">
                <a16:creationId xmlns:a16="http://schemas.microsoft.com/office/drawing/2014/main" xmlns="" id="{E518C159-C492-4876-B721-DC754D1D6DB4}"/>
              </a:ext>
            </a:extLst>
          </p:cNvPr>
          <p:cNvSpPr/>
          <p:nvPr/>
        </p:nvSpPr>
        <p:spPr>
          <a:xfrm>
            <a:off x="4920939" y="2491680"/>
            <a:ext cx="871139" cy="1915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Title 1">
            <a:extLst>
              <a:ext uri="{FF2B5EF4-FFF2-40B4-BE49-F238E27FC236}">
                <a16:creationId xmlns:a16="http://schemas.microsoft.com/office/drawing/2014/main" xmlns="" id="{3C182E63-ABAD-4779-A952-E6BA5A9A8201}"/>
              </a:ext>
            </a:extLst>
          </p:cNvPr>
          <p:cNvSpPr txBox="1">
            <a:spLocks/>
          </p:cNvSpPr>
          <p:nvPr/>
        </p:nvSpPr>
        <p:spPr>
          <a:xfrm>
            <a:off x="352715" y="1871473"/>
            <a:ext cx="923925" cy="1994392"/>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dirty="0">
                <a:solidFill>
                  <a:prstClr val="white"/>
                </a:solidFill>
              </a:rPr>
              <a:t>01</a:t>
            </a:r>
          </a:p>
        </p:txBody>
      </p:sp>
      <p:sp>
        <p:nvSpPr>
          <p:cNvPr id="41" name="Rectangle 40">
            <a:extLst>
              <a:ext uri="{FF2B5EF4-FFF2-40B4-BE49-F238E27FC236}">
                <a16:creationId xmlns:a16="http://schemas.microsoft.com/office/drawing/2014/main" xmlns="" id="{E514F833-AF72-4E11-851B-43BBF9E107AF}"/>
              </a:ext>
            </a:extLst>
          </p:cNvPr>
          <p:cNvSpPr/>
          <p:nvPr/>
        </p:nvSpPr>
        <p:spPr>
          <a:xfrm>
            <a:off x="626054" y="4458687"/>
            <a:ext cx="3962400" cy="1942590"/>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2" name="Flowchart: Data 41">
            <a:extLst>
              <a:ext uri="{FF2B5EF4-FFF2-40B4-BE49-F238E27FC236}">
                <a16:creationId xmlns:a16="http://schemas.microsoft.com/office/drawing/2014/main" xmlns="" id="{36FBBA63-C1F6-460A-8197-9F625235EB86}"/>
              </a:ext>
            </a:extLst>
          </p:cNvPr>
          <p:cNvSpPr/>
          <p:nvPr/>
        </p:nvSpPr>
        <p:spPr>
          <a:xfrm rot="16200000">
            <a:off x="3554152" y="5490875"/>
            <a:ext cx="2399312" cy="334935"/>
          </a:xfrm>
          <a:prstGeom prst="flowChartInputOutpu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3" name="Rectangle 42">
            <a:extLst>
              <a:ext uri="{FF2B5EF4-FFF2-40B4-BE49-F238E27FC236}">
                <a16:creationId xmlns:a16="http://schemas.microsoft.com/office/drawing/2014/main" xmlns="" id="{775D68E4-20C5-445D-832E-4ADB3D7887E9}"/>
              </a:ext>
            </a:extLst>
          </p:cNvPr>
          <p:cNvSpPr/>
          <p:nvPr/>
        </p:nvSpPr>
        <p:spPr>
          <a:xfrm>
            <a:off x="4921275" y="4942699"/>
            <a:ext cx="871139" cy="1915300"/>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4" name="Title 1">
            <a:extLst>
              <a:ext uri="{FF2B5EF4-FFF2-40B4-BE49-F238E27FC236}">
                <a16:creationId xmlns:a16="http://schemas.microsoft.com/office/drawing/2014/main" xmlns="" id="{35D4975D-9F8B-4610-B5EB-A9D242175626}"/>
              </a:ext>
            </a:extLst>
          </p:cNvPr>
          <p:cNvSpPr txBox="1">
            <a:spLocks/>
          </p:cNvSpPr>
          <p:nvPr/>
        </p:nvSpPr>
        <p:spPr>
          <a:xfrm>
            <a:off x="346622" y="4331441"/>
            <a:ext cx="923925" cy="1994392"/>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dirty="0">
                <a:solidFill>
                  <a:prstClr val="white"/>
                </a:solidFill>
              </a:rPr>
              <a:t>02</a:t>
            </a:r>
          </a:p>
        </p:txBody>
      </p:sp>
      <p:sp>
        <p:nvSpPr>
          <p:cNvPr id="46" name="Rectangle 45">
            <a:extLst>
              <a:ext uri="{FF2B5EF4-FFF2-40B4-BE49-F238E27FC236}">
                <a16:creationId xmlns:a16="http://schemas.microsoft.com/office/drawing/2014/main" xmlns="" id="{9A59CFCB-76F5-4BA5-BC97-B4915FFAE23F}"/>
              </a:ext>
            </a:extLst>
          </p:cNvPr>
          <p:cNvSpPr/>
          <p:nvPr/>
        </p:nvSpPr>
        <p:spPr>
          <a:xfrm>
            <a:off x="6453008" y="1985529"/>
            <a:ext cx="3962400" cy="1944000"/>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7" name="Flowchart: Data 46">
            <a:extLst>
              <a:ext uri="{FF2B5EF4-FFF2-40B4-BE49-F238E27FC236}">
                <a16:creationId xmlns:a16="http://schemas.microsoft.com/office/drawing/2014/main" xmlns="" id="{AB43EC43-7E50-41BF-AD83-359994E28F76}"/>
              </a:ext>
            </a:extLst>
          </p:cNvPr>
          <p:cNvSpPr/>
          <p:nvPr/>
        </p:nvSpPr>
        <p:spPr>
          <a:xfrm rot="16200000">
            <a:off x="9381219" y="3028054"/>
            <a:ext cx="2401200" cy="332821"/>
          </a:xfrm>
          <a:prstGeom prst="flowChartInputOutput">
            <a:avLst/>
          </a:prstGeom>
          <a:solidFill>
            <a:srgbClr val="8A2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8" name="Rectangle 47">
            <a:extLst>
              <a:ext uri="{FF2B5EF4-FFF2-40B4-BE49-F238E27FC236}">
                <a16:creationId xmlns:a16="http://schemas.microsoft.com/office/drawing/2014/main" xmlns="" id="{90860700-C718-4781-AD0D-ED35A74674DB}"/>
              </a:ext>
            </a:extLst>
          </p:cNvPr>
          <p:cNvSpPr/>
          <p:nvPr/>
        </p:nvSpPr>
        <p:spPr>
          <a:xfrm>
            <a:off x="10732145" y="2459242"/>
            <a:ext cx="871139" cy="1915200"/>
          </a:xfrm>
          <a:prstGeom prst="rect">
            <a:avLst/>
          </a:pr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9" name="Title 1">
            <a:extLst>
              <a:ext uri="{FF2B5EF4-FFF2-40B4-BE49-F238E27FC236}">
                <a16:creationId xmlns:a16="http://schemas.microsoft.com/office/drawing/2014/main" xmlns="" id="{6371C490-612A-449A-88EB-0E098DB8170E}"/>
              </a:ext>
            </a:extLst>
          </p:cNvPr>
          <p:cNvSpPr txBox="1">
            <a:spLocks/>
          </p:cNvSpPr>
          <p:nvPr/>
        </p:nvSpPr>
        <p:spPr>
          <a:xfrm>
            <a:off x="6203861" y="1912870"/>
            <a:ext cx="923925" cy="1994392"/>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dirty="0">
                <a:solidFill>
                  <a:prstClr val="white"/>
                </a:solidFill>
              </a:rPr>
              <a:t>03</a:t>
            </a:r>
          </a:p>
        </p:txBody>
      </p:sp>
      <p:sp>
        <p:nvSpPr>
          <p:cNvPr id="51" name="Rectangle 50">
            <a:extLst>
              <a:ext uri="{FF2B5EF4-FFF2-40B4-BE49-F238E27FC236}">
                <a16:creationId xmlns:a16="http://schemas.microsoft.com/office/drawing/2014/main" xmlns="" id="{519B0016-932C-4CB5-B268-FB82B7CF4635}"/>
              </a:ext>
            </a:extLst>
          </p:cNvPr>
          <p:cNvSpPr/>
          <p:nvPr/>
        </p:nvSpPr>
        <p:spPr>
          <a:xfrm>
            <a:off x="6453008" y="4458688"/>
            <a:ext cx="3962400" cy="1944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2" name="Flowchart: Data 51">
            <a:extLst>
              <a:ext uri="{FF2B5EF4-FFF2-40B4-BE49-F238E27FC236}">
                <a16:creationId xmlns:a16="http://schemas.microsoft.com/office/drawing/2014/main" xmlns="" id="{2C8B12DF-7586-4FE8-977E-5A58A0AFE41F}"/>
              </a:ext>
            </a:extLst>
          </p:cNvPr>
          <p:cNvSpPr/>
          <p:nvPr/>
        </p:nvSpPr>
        <p:spPr>
          <a:xfrm rot="16200000">
            <a:off x="9356444" y="5482762"/>
            <a:ext cx="2401200" cy="332821"/>
          </a:xfrm>
          <a:prstGeom prst="flowChartInputOutput">
            <a:avLst/>
          </a:prstGeom>
          <a:solidFill>
            <a:srgbClr val="005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3" name="Rectangle 52">
            <a:extLst>
              <a:ext uri="{FF2B5EF4-FFF2-40B4-BE49-F238E27FC236}">
                <a16:creationId xmlns:a16="http://schemas.microsoft.com/office/drawing/2014/main" xmlns="" id="{AAB57483-EAA2-402E-A81E-8EEC898DECC5}"/>
              </a:ext>
            </a:extLst>
          </p:cNvPr>
          <p:cNvSpPr/>
          <p:nvPr/>
        </p:nvSpPr>
        <p:spPr>
          <a:xfrm>
            <a:off x="10723455" y="4942800"/>
            <a:ext cx="871139" cy="1915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4" name="Title 1">
            <a:extLst>
              <a:ext uri="{FF2B5EF4-FFF2-40B4-BE49-F238E27FC236}">
                <a16:creationId xmlns:a16="http://schemas.microsoft.com/office/drawing/2014/main" xmlns="" id="{74B1D462-8D4F-4629-858B-F742FA039987}"/>
              </a:ext>
            </a:extLst>
          </p:cNvPr>
          <p:cNvSpPr txBox="1">
            <a:spLocks/>
          </p:cNvSpPr>
          <p:nvPr/>
        </p:nvSpPr>
        <p:spPr>
          <a:xfrm>
            <a:off x="6205543" y="4331441"/>
            <a:ext cx="923925" cy="1994392"/>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dirty="0" smtClean="0">
                <a:solidFill>
                  <a:prstClr val="white"/>
                </a:solidFill>
              </a:rPr>
              <a:t>06</a:t>
            </a:r>
            <a:endParaRPr lang="en-US" sz="7200" dirty="0">
              <a:solidFill>
                <a:prstClr val="white"/>
              </a:solidFill>
            </a:endParaRPr>
          </a:p>
        </p:txBody>
      </p:sp>
      <p:sp>
        <p:nvSpPr>
          <p:cNvPr id="9" name="Rectangle 8">
            <a:extLst>
              <a:ext uri="{FF2B5EF4-FFF2-40B4-BE49-F238E27FC236}">
                <a16:creationId xmlns:a16="http://schemas.microsoft.com/office/drawing/2014/main" xmlns="" id="{0CDA789A-AB58-4DAD-A8D6-3106C0AA5D63}"/>
              </a:ext>
            </a:extLst>
          </p:cNvPr>
          <p:cNvSpPr/>
          <p:nvPr/>
        </p:nvSpPr>
        <p:spPr>
          <a:xfrm>
            <a:off x="1130052" y="2044755"/>
            <a:ext cx="3542076" cy="1938992"/>
          </a:xfrm>
          <a:prstGeom prst="rect">
            <a:avLst/>
          </a:prstGeom>
        </p:spPr>
        <p:txBody>
          <a:bodyPr wrap="square" lIns="0" tIns="0" rIns="0" bIns="0">
            <a:spAutoFit/>
          </a:bodyPr>
          <a:lstStyle/>
          <a:p>
            <a:pPr marL="285750" indent="-285750">
              <a:buFont typeface="Arial" panose="020B0604020202020204" pitchFamily="34" charset="0"/>
              <a:buChar char="•"/>
            </a:pPr>
            <a:r>
              <a:rPr lang="en-US" sz="1400" dirty="0" smtClean="0">
                <a:solidFill>
                  <a:prstClr val="white"/>
                </a:solidFill>
                <a:ea typeface="Cambria" panose="02040503050406030204" pitchFamily="18" charset="0"/>
              </a:rPr>
              <a:t>A capable and ethical government</a:t>
            </a:r>
          </a:p>
          <a:p>
            <a:pPr marL="285750" indent="-285750">
              <a:buFont typeface="Arial" panose="020B0604020202020204" pitchFamily="34" charset="0"/>
              <a:buChar char="•"/>
            </a:pPr>
            <a:r>
              <a:rPr lang="en-US" sz="1400" dirty="0" smtClean="0">
                <a:solidFill>
                  <a:prstClr val="white"/>
                </a:solidFill>
                <a:ea typeface="Cambria" panose="02040503050406030204" pitchFamily="18" charset="0"/>
              </a:rPr>
              <a:t>Improved leadership, governance and accountability</a:t>
            </a:r>
          </a:p>
          <a:p>
            <a:pPr marL="285750" indent="-285750">
              <a:buFont typeface="Arial" panose="020B0604020202020204" pitchFamily="34" charset="0"/>
              <a:buChar char="•"/>
            </a:pPr>
            <a:r>
              <a:rPr lang="en-US" sz="1400" dirty="0" smtClean="0">
                <a:solidFill>
                  <a:prstClr val="white"/>
                </a:solidFill>
                <a:ea typeface="Cambria" panose="02040503050406030204" pitchFamily="18" charset="0"/>
              </a:rPr>
              <a:t>Functional, efficient and integrated government</a:t>
            </a:r>
          </a:p>
          <a:p>
            <a:pPr marL="285750" indent="-285750">
              <a:buFont typeface="Arial" panose="020B0604020202020204" pitchFamily="34" charset="0"/>
              <a:buChar char="•"/>
            </a:pPr>
            <a:r>
              <a:rPr lang="en-US" sz="1400" dirty="0" smtClean="0">
                <a:solidFill>
                  <a:prstClr val="white"/>
                </a:solidFill>
                <a:ea typeface="Cambria" panose="02040503050406030204" pitchFamily="18" charset="0"/>
              </a:rPr>
              <a:t>Professional, meritocratic and ethical public administration and </a:t>
            </a:r>
          </a:p>
          <a:p>
            <a:pPr marL="285750" indent="-285750">
              <a:buFont typeface="Arial" panose="020B0604020202020204" pitchFamily="34" charset="0"/>
              <a:buChar char="•"/>
            </a:pPr>
            <a:r>
              <a:rPr lang="en-US" sz="1400" dirty="0" smtClean="0">
                <a:solidFill>
                  <a:prstClr val="white"/>
                </a:solidFill>
                <a:ea typeface="Cambria" panose="02040503050406030204" pitchFamily="18" charset="0"/>
              </a:rPr>
              <a:t>Mainstreaming of gender, youth and persons with disabilities</a:t>
            </a:r>
            <a:endParaRPr lang="en-US" sz="1400" dirty="0">
              <a:solidFill>
                <a:prstClr val="white"/>
              </a:solidFill>
              <a:ea typeface="Cambria" panose="02040503050406030204" pitchFamily="18" charset="0"/>
            </a:endParaRPr>
          </a:p>
        </p:txBody>
      </p:sp>
      <p:sp>
        <p:nvSpPr>
          <p:cNvPr id="55" name="Rectangle 54">
            <a:extLst>
              <a:ext uri="{FF2B5EF4-FFF2-40B4-BE49-F238E27FC236}">
                <a16:creationId xmlns:a16="http://schemas.microsoft.com/office/drawing/2014/main" xmlns="" id="{8BC813BC-36CE-4911-8855-3D511655C134}"/>
              </a:ext>
            </a:extLst>
          </p:cNvPr>
          <p:cNvSpPr/>
          <p:nvPr/>
        </p:nvSpPr>
        <p:spPr>
          <a:xfrm>
            <a:off x="1167050" y="4462285"/>
            <a:ext cx="3496173" cy="1938992"/>
          </a:xfrm>
          <a:prstGeom prst="rect">
            <a:avLst/>
          </a:prstGeom>
        </p:spPr>
        <p:txBody>
          <a:bodyPr wrap="square" lIns="0" tIns="0" rIns="0" bIns="0">
            <a:spAutoFit/>
          </a:bodyPr>
          <a:lstStyle/>
          <a:p>
            <a:pPr marL="285750" indent="-285750">
              <a:buFont typeface="Arial" panose="020B0604020202020204" pitchFamily="34" charset="0"/>
              <a:buChar char="•"/>
            </a:pPr>
            <a:r>
              <a:rPr lang="en-US" sz="1400" dirty="0" smtClean="0">
                <a:solidFill>
                  <a:prstClr val="white"/>
                </a:solidFill>
                <a:ea typeface="Cambria" panose="02040503050406030204" pitchFamily="18" charset="0"/>
              </a:rPr>
              <a:t>More decent jobs sustained and created</a:t>
            </a:r>
          </a:p>
          <a:p>
            <a:pPr marL="285750" indent="-285750">
              <a:buFont typeface="Arial" panose="020B0604020202020204" pitchFamily="34" charset="0"/>
              <a:buChar char="•"/>
            </a:pPr>
            <a:r>
              <a:rPr lang="en-US" sz="1400" dirty="0" smtClean="0">
                <a:solidFill>
                  <a:prstClr val="white"/>
                </a:solidFill>
                <a:ea typeface="Cambria" panose="02040503050406030204" pitchFamily="18" charset="0"/>
              </a:rPr>
              <a:t>Investing in accelerated inclusive growth</a:t>
            </a:r>
          </a:p>
          <a:p>
            <a:pPr marL="285750" indent="-285750">
              <a:buFont typeface="Arial" panose="020B0604020202020204" pitchFamily="34" charset="0"/>
              <a:buChar char="•"/>
            </a:pPr>
            <a:r>
              <a:rPr lang="en-US" sz="1400" dirty="0" smtClean="0">
                <a:solidFill>
                  <a:prstClr val="white"/>
                </a:solidFill>
                <a:ea typeface="Cambria" panose="02040503050406030204" pitchFamily="18" charset="0"/>
              </a:rPr>
              <a:t>Support </a:t>
            </a:r>
            <a:r>
              <a:rPr lang="en-US" sz="1400" dirty="0">
                <a:solidFill>
                  <a:prstClr val="white"/>
                </a:solidFill>
                <a:ea typeface="Cambria" panose="02040503050406030204" pitchFamily="18" charset="0"/>
              </a:rPr>
              <a:t>industrialisation and </a:t>
            </a:r>
            <a:r>
              <a:rPr lang="en-US" sz="1400" dirty="0" smtClean="0">
                <a:solidFill>
                  <a:prstClr val="white"/>
                </a:solidFill>
                <a:ea typeface="Cambria" panose="02040503050406030204" pitchFamily="18" charset="0"/>
              </a:rPr>
              <a:t>localisation Innovation and research</a:t>
            </a:r>
          </a:p>
          <a:p>
            <a:pPr marL="285750" indent="-285750">
              <a:buFont typeface="Arial" panose="020B0604020202020204" pitchFamily="34" charset="0"/>
              <a:buChar char="•"/>
            </a:pPr>
            <a:r>
              <a:rPr lang="en-US" sz="1400" dirty="0" smtClean="0">
                <a:solidFill>
                  <a:prstClr val="white"/>
                </a:solidFill>
                <a:ea typeface="Cambria" panose="02040503050406030204" pitchFamily="18" charset="0"/>
              </a:rPr>
              <a:t>Competitive and accessible markets and</a:t>
            </a:r>
          </a:p>
          <a:p>
            <a:pPr marL="285750" indent="-285750">
              <a:buFont typeface="Arial" panose="020B0604020202020204" pitchFamily="34" charset="0"/>
              <a:buChar char="•"/>
            </a:pPr>
            <a:r>
              <a:rPr lang="en-US" sz="1400" dirty="0" smtClean="0">
                <a:solidFill>
                  <a:prstClr val="white"/>
                </a:solidFill>
                <a:ea typeface="Cambria" panose="02040503050406030204" pitchFamily="18" charset="0"/>
              </a:rPr>
              <a:t>Improved quality and quantum of infrastructure investment</a:t>
            </a:r>
          </a:p>
          <a:p>
            <a:pPr marL="285750" indent="-285750">
              <a:buFont typeface="Arial" panose="020B0604020202020204" pitchFamily="34" charset="0"/>
              <a:buChar char="•"/>
            </a:pPr>
            <a:r>
              <a:rPr lang="en-US" sz="1400" dirty="0">
                <a:solidFill>
                  <a:prstClr val="white"/>
                </a:solidFill>
                <a:ea typeface="Cambria" panose="02040503050406030204" pitchFamily="18" charset="0"/>
              </a:rPr>
              <a:t>empower youth, women, SMMEs and Co operatives</a:t>
            </a:r>
          </a:p>
        </p:txBody>
      </p:sp>
      <p:sp>
        <p:nvSpPr>
          <p:cNvPr id="56" name="Rectangle 55">
            <a:extLst>
              <a:ext uri="{FF2B5EF4-FFF2-40B4-BE49-F238E27FC236}">
                <a16:creationId xmlns:a16="http://schemas.microsoft.com/office/drawing/2014/main" xmlns="" id="{CB84D8B0-0E42-4361-B474-F99B0237F4E4}"/>
              </a:ext>
            </a:extLst>
          </p:cNvPr>
          <p:cNvSpPr/>
          <p:nvPr/>
        </p:nvSpPr>
        <p:spPr>
          <a:xfrm>
            <a:off x="6898112" y="2100152"/>
            <a:ext cx="3525624" cy="1723549"/>
          </a:xfrm>
          <a:prstGeom prst="rect">
            <a:avLst/>
          </a:prstGeom>
        </p:spPr>
        <p:txBody>
          <a:bodyPr wrap="square" lIns="0" tIns="0" rIns="0" bIns="0">
            <a:spAutoFit/>
          </a:bodyPr>
          <a:lstStyle/>
          <a:p>
            <a:pPr marL="285750" indent="-285750">
              <a:buFont typeface="Arial" panose="020B0604020202020204" pitchFamily="34" charset="0"/>
              <a:buChar char="•"/>
            </a:pPr>
            <a:r>
              <a:rPr lang="en-US" sz="1400" dirty="0" smtClean="0">
                <a:solidFill>
                  <a:prstClr val="white"/>
                </a:solidFill>
                <a:ea typeface="Cambria" panose="02040503050406030204" pitchFamily="18" charset="0"/>
              </a:rPr>
              <a:t>Access to early childhood development</a:t>
            </a:r>
          </a:p>
          <a:p>
            <a:pPr marL="285750" indent="-285750">
              <a:buFont typeface="Arial" panose="020B0604020202020204" pitchFamily="34" charset="0"/>
              <a:buChar char="•"/>
            </a:pPr>
            <a:r>
              <a:rPr lang="en-US" sz="1400" dirty="0" smtClean="0">
                <a:solidFill>
                  <a:prstClr val="white"/>
                </a:solidFill>
                <a:ea typeface="Cambria" panose="02040503050406030204" pitchFamily="18" charset="0"/>
              </a:rPr>
              <a:t>More children in foundation phase and ten year </a:t>
            </a:r>
            <a:r>
              <a:rPr lang="en-US" sz="1400" dirty="0" smtClean="0">
                <a:solidFill>
                  <a:prstClr val="white"/>
                </a:solidFill>
                <a:ea typeface="Cambria" panose="02040503050406030204" pitchFamily="18" charset="0"/>
              </a:rPr>
              <a:t>olds </a:t>
            </a:r>
            <a:r>
              <a:rPr lang="en-US" sz="1400" dirty="0" smtClean="0">
                <a:solidFill>
                  <a:prstClr val="white"/>
                </a:solidFill>
                <a:ea typeface="Cambria" panose="02040503050406030204" pitchFamily="18" charset="0"/>
              </a:rPr>
              <a:t>read for meaning</a:t>
            </a:r>
          </a:p>
          <a:p>
            <a:pPr marL="285750" indent="-285750">
              <a:buFont typeface="Arial" panose="020B0604020202020204" pitchFamily="34" charset="0"/>
              <a:buChar char="•"/>
            </a:pPr>
            <a:r>
              <a:rPr lang="en-US" sz="1400" dirty="0" smtClean="0">
                <a:solidFill>
                  <a:prstClr val="white"/>
                </a:solidFill>
                <a:ea typeface="Cambria" panose="02040503050406030204" pitchFamily="18" charset="0"/>
              </a:rPr>
              <a:t>Youth better prepared for further study and contribution to development</a:t>
            </a:r>
          </a:p>
          <a:p>
            <a:pPr marL="285750" indent="-285750">
              <a:buFont typeface="Arial" panose="020B0604020202020204" pitchFamily="34" charset="0"/>
              <a:buChar char="•"/>
            </a:pPr>
            <a:r>
              <a:rPr lang="en-US" sz="1400" dirty="0" smtClean="0">
                <a:solidFill>
                  <a:prstClr val="white"/>
                </a:solidFill>
                <a:ea typeface="Cambria" panose="02040503050406030204" pitchFamily="18" charset="0"/>
              </a:rPr>
              <a:t>Improved school infrastructure and teaching environment</a:t>
            </a:r>
          </a:p>
          <a:p>
            <a:pPr marL="285750" indent="-285750">
              <a:buFont typeface="Arial" panose="020B0604020202020204" pitchFamily="34" charset="0"/>
              <a:buChar char="•"/>
            </a:pPr>
            <a:r>
              <a:rPr lang="en-US" sz="1400" dirty="0" smtClean="0">
                <a:solidFill>
                  <a:prstClr val="white"/>
                </a:solidFill>
                <a:ea typeface="Cambria" panose="02040503050406030204" pitchFamily="18" charset="0"/>
              </a:rPr>
              <a:t>Expanded access to PSET opportunities</a:t>
            </a:r>
            <a:endParaRPr lang="en-US" sz="1400" dirty="0">
              <a:solidFill>
                <a:prstClr val="white"/>
              </a:solidFill>
              <a:ea typeface="Cambria" panose="02040503050406030204" pitchFamily="18" charset="0"/>
            </a:endParaRPr>
          </a:p>
        </p:txBody>
      </p:sp>
      <p:sp>
        <p:nvSpPr>
          <p:cNvPr id="57" name="Rectangle 56">
            <a:extLst>
              <a:ext uri="{FF2B5EF4-FFF2-40B4-BE49-F238E27FC236}">
                <a16:creationId xmlns:a16="http://schemas.microsoft.com/office/drawing/2014/main" xmlns="" id="{7F440D8A-4488-42DC-9BB3-66CB6DE0062C}"/>
              </a:ext>
            </a:extLst>
          </p:cNvPr>
          <p:cNvSpPr/>
          <p:nvPr/>
        </p:nvSpPr>
        <p:spPr>
          <a:xfrm>
            <a:off x="7042092" y="4621342"/>
            <a:ext cx="3355062" cy="1615827"/>
          </a:xfrm>
          <a:prstGeom prst="rect">
            <a:avLst/>
          </a:prstGeom>
        </p:spPr>
        <p:txBody>
          <a:bodyPr wrap="square" lIns="0" tIns="0" rIns="0" bIns="0">
            <a:spAutoFit/>
          </a:bodyPr>
          <a:lstStyle/>
          <a:p>
            <a:pPr marL="285750" indent="-285750">
              <a:buFont typeface="Arial" panose="020B0604020202020204" pitchFamily="34" charset="0"/>
              <a:buChar char="•"/>
            </a:pPr>
            <a:r>
              <a:rPr lang="en-US" sz="1500" dirty="0" smtClean="0">
                <a:solidFill>
                  <a:prstClr val="white"/>
                </a:solidFill>
                <a:ea typeface="Cambria" panose="02040503050406030204" pitchFamily="18" charset="0"/>
              </a:rPr>
              <a:t>Reduced corruption</a:t>
            </a:r>
          </a:p>
          <a:p>
            <a:pPr marL="285750" indent="-285750">
              <a:buFont typeface="Arial" panose="020B0604020202020204" pitchFamily="34" charset="0"/>
              <a:buChar char="•"/>
            </a:pPr>
            <a:r>
              <a:rPr lang="en-US" sz="1500" dirty="0" smtClean="0">
                <a:solidFill>
                  <a:prstClr val="white"/>
                </a:solidFill>
                <a:ea typeface="Cambria" panose="02040503050406030204" pitchFamily="18" charset="0"/>
              </a:rPr>
              <a:t>Reduced organized crime</a:t>
            </a:r>
          </a:p>
          <a:p>
            <a:pPr marL="285750" indent="-285750">
              <a:buFont typeface="Arial" panose="020B0604020202020204" pitchFamily="34" charset="0"/>
              <a:buChar char="•"/>
            </a:pPr>
            <a:r>
              <a:rPr lang="en-US" sz="1500" dirty="0" smtClean="0">
                <a:solidFill>
                  <a:prstClr val="white"/>
                </a:solidFill>
                <a:ea typeface="Cambria" panose="02040503050406030204" pitchFamily="18" charset="0"/>
              </a:rPr>
              <a:t>Increased safety in communities</a:t>
            </a:r>
          </a:p>
          <a:p>
            <a:pPr marL="285750" indent="-285750">
              <a:buFont typeface="Arial" panose="020B0604020202020204" pitchFamily="34" charset="0"/>
              <a:buChar char="•"/>
            </a:pPr>
            <a:r>
              <a:rPr lang="en-US" sz="1500" dirty="0" smtClean="0">
                <a:solidFill>
                  <a:prstClr val="white"/>
                </a:solidFill>
                <a:ea typeface="Cambria" panose="02040503050406030204" pitchFamily="18" charset="0"/>
              </a:rPr>
              <a:t>Secured cyber space and</a:t>
            </a:r>
          </a:p>
          <a:p>
            <a:pPr marL="285750" indent="-285750">
              <a:buFont typeface="Arial" panose="020B0604020202020204" pitchFamily="34" charset="0"/>
              <a:buChar char="•"/>
            </a:pPr>
            <a:r>
              <a:rPr lang="en-US" sz="1500" dirty="0" smtClean="0">
                <a:solidFill>
                  <a:prstClr val="white"/>
                </a:solidFill>
                <a:ea typeface="Cambria" panose="02040503050406030204" pitchFamily="18" charset="0"/>
              </a:rPr>
              <a:t>Defended and protected borders</a:t>
            </a:r>
          </a:p>
          <a:p>
            <a:pPr marL="285750" indent="-285750">
              <a:buFont typeface="Arial" panose="020B0604020202020204" pitchFamily="34" charset="0"/>
              <a:buChar char="•"/>
            </a:pPr>
            <a:r>
              <a:rPr lang="en-US" sz="1500" dirty="0" smtClean="0">
                <a:solidFill>
                  <a:prstClr val="white"/>
                </a:solidFill>
                <a:ea typeface="Cambria" panose="02040503050406030204" pitchFamily="18" charset="0"/>
              </a:rPr>
              <a:t>Reduction in gender based violence and femicide</a:t>
            </a:r>
            <a:endParaRPr lang="en-US" sz="1500" dirty="0">
              <a:solidFill>
                <a:prstClr val="white"/>
              </a:solidFill>
              <a:ea typeface="Cambria" panose="02040503050406030204" pitchFamily="18" charset="0"/>
            </a:endParaRPr>
          </a:p>
        </p:txBody>
      </p:sp>
      <p:sp>
        <p:nvSpPr>
          <p:cNvPr id="81" name="Freeform 18">
            <a:extLst>
              <a:ext uri="{FF2B5EF4-FFF2-40B4-BE49-F238E27FC236}">
                <a16:creationId xmlns:a16="http://schemas.microsoft.com/office/drawing/2014/main" xmlns="" id="{DB70958A-5619-4FDB-A3DE-3BC9BD19D0B2}"/>
              </a:ext>
            </a:extLst>
          </p:cNvPr>
          <p:cNvSpPr>
            <a:spLocks noEditPoints="1"/>
          </p:cNvSpPr>
          <p:nvPr/>
        </p:nvSpPr>
        <p:spPr bwMode="auto">
          <a:xfrm>
            <a:off x="5031295" y="2898126"/>
            <a:ext cx="648773" cy="612571"/>
          </a:xfrm>
          <a:custGeom>
            <a:avLst/>
            <a:gdLst>
              <a:gd name="T0" fmla="*/ 1549 w 1587"/>
              <a:gd name="T1" fmla="*/ 291 h 1588"/>
              <a:gd name="T2" fmla="*/ 1417 w 1587"/>
              <a:gd name="T3" fmla="*/ 172 h 1588"/>
              <a:gd name="T4" fmla="*/ 1354 w 1587"/>
              <a:gd name="T5" fmla="*/ 146 h 1588"/>
              <a:gd name="T6" fmla="*/ 1300 w 1587"/>
              <a:gd name="T7" fmla="*/ 38 h 1588"/>
              <a:gd name="T8" fmla="*/ 1231 w 1587"/>
              <a:gd name="T9" fmla="*/ 15 h 1588"/>
              <a:gd name="T10" fmla="*/ 1053 w 1587"/>
              <a:gd name="T11" fmla="*/ 216 h 1588"/>
              <a:gd name="T12" fmla="*/ 1073 w 1587"/>
              <a:gd name="T13" fmla="*/ 392 h 1588"/>
              <a:gd name="T14" fmla="*/ 279 w 1587"/>
              <a:gd name="T15" fmla="*/ 378 h 1588"/>
              <a:gd name="T16" fmla="*/ 306 w 1587"/>
              <a:gd name="T17" fmla="*/ 416 h 1588"/>
              <a:gd name="T18" fmla="*/ 1039 w 1587"/>
              <a:gd name="T19" fmla="*/ 425 h 1588"/>
              <a:gd name="T20" fmla="*/ 666 w 1587"/>
              <a:gd name="T21" fmla="*/ 432 h 1588"/>
              <a:gd name="T22" fmla="*/ 666 w 1587"/>
              <a:gd name="T23" fmla="*/ 1409 h 1588"/>
              <a:gd name="T24" fmla="*/ 1069 w 1587"/>
              <a:gd name="T25" fmla="*/ 645 h 1588"/>
              <a:gd name="T26" fmla="*/ 1287 w 1587"/>
              <a:gd name="T27" fmla="*/ 921 h 1588"/>
              <a:gd name="T28" fmla="*/ 46 w 1587"/>
              <a:gd name="T29" fmla="*/ 921 h 1588"/>
              <a:gd name="T30" fmla="*/ 202 w 1587"/>
              <a:gd name="T31" fmla="*/ 474 h 1588"/>
              <a:gd name="T32" fmla="*/ 0 w 1587"/>
              <a:gd name="T33" fmla="*/ 921 h 1588"/>
              <a:gd name="T34" fmla="*/ 666 w 1587"/>
              <a:gd name="T35" fmla="*/ 1588 h 1588"/>
              <a:gd name="T36" fmla="*/ 1333 w 1587"/>
              <a:gd name="T37" fmla="*/ 921 h 1588"/>
              <a:gd name="T38" fmla="*/ 1203 w 1587"/>
              <a:gd name="T39" fmla="*/ 511 h 1588"/>
              <a:gd name="T40" fmla="*/ 1377 w 1587"/>
              <a:gd name="T41" fmla="*/ 538 h 1588"/>
              <a:gd name="T42" fmla="*/ 1441 w 1587"/>
              <a:gd name="T43" fmla="*/ 491 h 1588"/>
              <a:gd name="T44" fmla="*/ 1408 w 1587"/>
              <a:gd name="T45" fmla="*/ 458 h 1588"/>
              <a:gd name="T46" fmla="*/ 1244 w 1587"/>
              <a:gd name="T47" fmla="*/ 470 h 1588"/>
              <a:gd name="T48" fmla="*/ 1530 w 1587"/>
              <a:gd name="T49" fmla="*/ 336 h 1588"/>
              <a:gd name="T50" fmla="*/ 1510 w 1587"/>
              <a:gd name="T51" fmla="*/ 389 h 1588"/>
              <a:gd name="T52" fmla="*/ 1572 w 1587"/>
              <a:gd name="T53" fmla="*/ 360 h 1588"/>
              <a:gd name="T54" fmla="*/ 1255 w 1587"/>
              <a:gd name="T55" fmla="*/ 57 h 1588"/>
              <a:gd name="T56" fmla="*/ 1121 w 1587"/>
              <a:gd name="T57" fmla="*/ 343 h 1588"/>
              <a:gd name="T58" fmla="*/ 1255 w 1587"/>
              <a:gd name="T59" fmla="*/ 57 h 1588"/>
              <a:gd name="T60" fmla="*/ 666 w 1587"/>
              <a:gd name="T61" fmla="*/ 1363 h 1588"/>
              <a:gd name="T62" fmla="*/ 666 w 1587"/>
              <a:gd name="T63" fmla="*/ 479 h 1588"/>
              <a:gd name="T64" fmla="*/ 815 w 1587"/>
              <a:gd name="T65" fmla="*/ 650 h 1588"/>
              <a:gd name="T66" fmla="*/ 358 w 1587"/>
              <a:gd name="T67" fmla="*/ 921 h 1588"/>
              <a:gd name="T68" fmla="*/ 975 w 1587"/>
              <a:gd name="T69" fmla="*/ 921 h 1588"/>
              <a:gd name="T70" fmla="*/ 1036 w 1587"/>
              <a:gd name="T71" fmla="*/ 678 h 1588"/>
              <a:gd name="T72" fmla="*/ 623 w 1587"/>
              <a:gd name="T73" fmla="*/ 967 h 1588"/>
              <a:gd name="T74" fmla="*/ 686 w 1587"/>
              <a:gd name="T75" fmla="*/ 993 h 1588"/>
              <a:gd name="T76" fmla="*/ 781 w 1587"/>
              <a:gd name="T77" fmla="*/ 934 h 1588"/>
              <a:gd name="T78" fmla="*/ 551 w 1587"/>
              <a:gd name="T79" fmla="*/ 921 h 1588"/>
              <a:gd name="T80" fmla="*/ 623 w 1587"/>
              <a:gd name="T81" fmla="*/ 843 h 1588"/>
              <a:gd name="T82" fmla="*/ 505 w 1587"/>
              <a:gd name="T83" fmla="*/ 921 h 1588"/>
              <a:gd name="T84" fmla="*/ 828 w 1587"/>
              <a:gd name="T85" fmla="*/ 921 h 1588"/>
              <a:gd name="T86" fmla="*/ 905 w 1587"/>
              <a:gd name="T87" fmla="*/ 810 h 1588"/>
              <a:gd name="T88" fmla="*/ 666 w 1587"/>
              <a:gd name="T89" fmla="*/ 1183 h 1588"/>
              <a:gd name="T90" fmla="*/ 666 w 1587"/>
              <a:gd name="T91" fmla="*/ 658 h 1588"/>
              <a:gd name="T92" fmla="*/ 703 w 1587"/>
              <a:gd name="T93" fmla="*/ 763 h 1588"/>
              <a:gd name="T94" fmla="*/ 505 w 1587"/>
              <a:gd name="T95" fmla="*/ 921 h 1588"/>
              <a:gd name="T96" fmla="*/ 686 w 1587"/>
              <a:gd name="T97" fmla="*/ 947 h 1588"/>
              <a:gd name="T98" fmla="*/ 656 w 1587"/>
              <a:gd name="T99" fmla="*/ 934 h 1588"/>
              <a:gd name="T100" fmla="*/ 1325 w 1587"/>
              <a:gd name="T101" fmla="*/ 205 h 1588"/>
              <a:gd name="T102" fmla="*/ 1354 w 1587"/>
              <a:gd name="T103" fmla="*/ 192 h 1588"/>
              <a:gd name="T104" fmla="*/ 1384 w 1587"/>
              <a:gd name="T105" fmla="*/ 264 h 1588"/>
              <a:gd name="T106" fmla="*/ 715 w 1587"/>
              <a:gd name="T107" fmla="*/ 934 h 1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87" h="1588">
                <a:moveTo>
                  <a:pt x="1582" y="318"/>
                </a:moveTo>
                <a:cubicBezTo>
                  <a:pt x="1577" y="304"/>
                  <a:pt x="1564" y="293"/>
                  <a:pt x="1549" y="291"/>
                </a:cubicBezTo>
                <a:cubicBezTo>
                  <a:pt x="1432" y="276"/>
                  <a:pt x="1432" y="276"/>
                  <a:pt x="1432" y="276"/>
                </a:cubicBezTo>
                <a:cubicBezTo>
                  <a:pt x="1450" y="243"/>
                  <a:pt x="1445" y="200"/>
                  <a:pt x="1417" y="172"/>
                </a:cubicBezTo>
                <a:cubicBezTo>
                  <a:pt x="1400" y="155"/>
                  <a:pt x="1378" y="146"/>
                  <a:pt x="1354" y="146"/>
                </a:cubicBezTo>
                <a:cubicBezTo>
                  <a:pt x="1354" y="146"/>
                  <a:pt x="1354" y="146"/>
                  <a:pt x="1354" y="146"/>
                </a:cubicBezTo>
                <a:cubicBezTo>
                  <a:pt x="1340" y="146"/>
                  <a:pt x="1327" y="149"/>
                  <a:pt x="1315" y="155"/>
                </a:cubicBezTo>
                <a:cubicBezTo>
                  <a:pt x="1300" y="38"/>
                  <a:pt x="1300" y="38"/>
                  <a:pt x="1300" y="38"/>
                </a:cubicBezTo>
                <a:cubicBezTo>
                  <a:pt x="1298" y="23"/>
                  <a:pt x="1287" y="10"/>
                  <a:pt x="1273" y="5"/>
                </a:cubicBezTo>
                <a:cubicBezTo>
                  <a:pt x="1258" y="0"/>
                  <a:pt x="1242" y="4"/>
                  <a:pt x="1231" y="15"/>
                </a:cubicBezTo>
                <a:cubicBezTo>
                  <a:pt x="1065" y="181"/>
                  <a:pt x="1065" y="181"/>
                  <a:pt x="1065" y="181"/>
                </a:cubicBezTo>
                <a:cubicBezTo>
                  <a:pt x="1056" y="191"/>
                  <a:pt x="1051" y="204"/>
                  <a:pt x="1053" y="216"/>
                </a:cubicBezTo>
                <a:cubicBezTo>
                  <a:pt x="1080" y="384"/>
                  <a:pt x="1080" y="384"/>
                  <a:pt x="1080" y="384"/>
                </a:cubicBezTo>
                <a:cubicBezTo>
                  <a:pt x="1073" y="392"/>
                  <a:pt x="1073" y="392"/>
                  <a:pt x="1073" y="392"/>
                </a:cubicBezTo>
                <a:cubicBezTo>
                  <a:pt x="957" y="302"/>
                  <a:pt x="815" y="254"/>
                  <a:pt x="666" y="254"/>
                </a:cubicBezTo>
                <a:cubicBezTo>
                  <a:pt x="527" y="254"/>
                  <a:pt x="393" y="297"/>
                  <a:pt x="279" y="378"/>
                </a:cubicBezTo>
                <a:cubicBezTo>
                  <a:pt x="269" y="385"/>
                  <a:pt x="266" y="400"/>
                  <a:pt x="274" y="410"/>
                </a:cubicBezTo>
                <a:cubicBezTo>
                  <a:pt x="281" y="421"/>
                  <a:pt x="296" y="423"/>
                  <a:pt x="306" y="416"/>
                </a:cubicBezTo>
                <a:cubicBezTo>
                  <a:pt x="412" y="340"/>
                  <a:pt x="536" y="300"/>
                  <a:pt x="666" y="300"/>
                </a:cubicBezTo>
                <a:cubicBezTo>
                  <a:pt x="806" y="300"/>
                  <a:pt x="935" y="347"/>
                  <a:pt x="1039" y="425"/>
                </a:cubicBezTo>
                <a:cubicBezTo>
                  <a:pt x="945" y="520"/>
                  <a:pt x="945" y="520"/>
                  <a:pt x="945" y="520"/>
                </a:cubicBezTo>
                <a:cubicBezTo>
                  <a:pt x="866" y="465"/>
                  <a:pt x="770" y="432"/>
                  <a:pt x="666" y="432"/>
                </a:cubicBezTo>
                <a:cubicBezTo>
                  <a:pt x="397" y="432"/>
                  <a:pt x="178" y="651"/>
                  <a:pt x="178" y="921"/>
                </a:cubicBezTo>
                <a:cubicBezTo>
                  <a:pt x="178" y="1190"/>
                  <a:pt x="397" y="1409"/>
                  <a:pt x="666" y="1409"/>
                </a:cubicBezTo>
                <a:cubicBezTo>
                  <a:pt x="936" y="1409"/>
                  <a:pt x="1155" y="1190"/>
                  <a:pt x="1155" y="921"/>
                </a:cubicBezTo>
                <a:cubicBezTo>
                  <a:pt x="1155" y="818"/>
                  <a:pt x="1123" y="724"/>
                  <a:pt x="1069" y="645"/>
                </a:cubicBezTo>
                <a:cubicBezTo>
                  <a:pt x="1164" y="550"/>
                  <a:pt x="1164" y="550"/>
                  <a:pt x="1164" y="550"/>
                </a:cubicBezTo>
                <a:cubicBezTo>
                  <a:pt x="1241" y="654"/>
                  <a:pt x="1287" y="782"/>
                  <a:pt x="1287" y="921"/>
                </a:cubicBezTo>
                <a:cubicBezTo>
                  <a:pt x="1287" y="1263"/>
                  <a:pt x="1009" y="1541"/>
                  <a:pt x="666" y="1541"/>
                </a:cubicBezTo>
                <a:cubicBezTo>
                  <a:pt x="324" y="1541"/>
                  <a:pt x="46" y="1263"/>
                  <a:pt x="46" y="921"/>
                </a:cubicBezTo>
                <a:cubicBezTo>
                  <a:pt x="46" y="768"/>
                  <a:pt x="102" y="621"/>
                  <a:pt x="204" y="507"/>
                </a:cubicBezTo>
                <a:cubicBezTo>
                  <a:pt x="213" y="497"/>
                  <a:pt x="212" y="483"/>
                  <a:pt x="202" y="474"/>
                </a:cubicBezTo>
                <a:cubicBezTo>
                  <a:pt x="193" y="466"/>
                  <a:pt x="178" y="466"/>
                  <a:pt x="170" y="476"/>
                </a:cubicBezTo>
                <a:cubicBezTo>
                  <a:pt x="60" y="598"/>
                  <a:pt x="0" y="756"/>
                  <a:pt x="0" y="921"/>
                </a:cubicBezTo>
                <a:cubicBezTo>
                  <a:pt x="0" y="1099"/>
                  <a:pt x="69" y="1266"/>
                  <a:pt x="195" y="1392"/>
                </a:cubicBezTo>
                <a:cubicBezTo>
                  <a:pt x="321" y="1518"/>
                  <a:pt x="488" y="1588"/>
                  <a:pt x="666" y="1588"/>
                </a:cubicBezTo>
                <a:cubicBezTo>
                  <a:pt x="845" y="1588"/>
                  <a:pt x="1012" y="1518"/>
                  <a:pt x="1138" y="1392"/>
                </a:cubicBezTo>
                <a:cubicBezTo>
                  <a:pt x="1264" y="1266"/>
                  <a:pt x="1333" y="1099"/>
                  <a:pt x="1333" y="921"/>
                </a:cubicBezTo>
                <a:cubicBezTo>
                  <a:pt x="1333" y="773"/>
                  <a:pt x="1285" y="632"/>
                  <a:pt x="1197" y="517"/>
                </a:cubicBezTo>
                <a:cubicBezTo>
                  <a:pt x="1203" y="511"/>
                  <a:pt x="1203" y="511"/>
                  <a:pt x="1203" y="511"/>
                </a:cubicBezTo>
                <a:cubicBezTo>
                  <a:pt x="1370" y="538"/>
                  <a:pt x="1370" y="538"/>
                  <a:pt x="1370" y="538"/>
                </a:cubicBezTo>
                <a:cubicBezTo>
                  <a:pt x="1373" y="538"/>
                  <a:pt x="1375" y="538"/>
                  <a:pt x="1377" y="538"/>
                </a:cubicBezTo>
                <a:cubicBezTo>
                  <a:pt x="1387" y="538"/>
                  <a:pt x="1398" y="534"/>
                  <a:pt x="1405" y="526"/>
                </a:cubicBezTo>
                <a:cubicBezTo>
                  <a:pt x="1441" y="491"/>
                  <a:pt x="1441" y="491"/>
                  <a:pt x="1441" y="491"/>
                </a:cubicBezTo>
                <a:cubicBezTo>
                  <a:pt x="1450" y="482"/>
                  <a:pt x="1450" y="467"/>
                  <a:pt x="1441" y="458"/>
                </a:cubicBezTo>
                <a:cubicBezTo>
                  <a:pt x="1432" y="449"/>
                  <a:pt x="1417" y="449"/>
                  <a:pt x="1408" y="458"/>
                </a:cubicBezTo>
                <a:cubicBezTo>
                  <a:pt x="1375" y="491"/>
                  <a:pt x="1375" y="491"/>
                  <a:pt x="1375" y="491"/>
                </a:cubicBezTo>
                <a:cubicBezTo>
                  <a:pt x="1244" y="470"/>
                  <a:pt x="1244" y="470"/>
                  <a:pt x="1244" y="470"/>
                </a:cubicBezTo>
                <a:cubicBezTo>
                  <a:pt x="1396" y="318"/>
                  <a:pt x="1396" y="318"/>
                  <a:pt x="1396" y="318"/>
                </a:cubicBezTo>
                <a:cubicBezTo>
                  <a:pt x="1530" y="336"/>
                  <a:pt x="1530" y="336"/>
                  <a:pt x="1530" y="336"/>
                </a:cubicBezTo>
                <a:cubicBezTo>
                  <a:pt x="1510" y="356"/>
                  <a:pt x="1510" y="356"/>
                  <a:pt x="1510" y="356"/>
                </a:cubicBezTo>
                <a:cubicBezTo>
                  <a:pt x="1501" y="365"/>
                  <a:pt x="1501" y="380"/>
                  <a:pt x="1510" y="389"/>
                </a:cubicBezTo>
                <a:cubicBezTo>
                  <a:pt x="1519" y="398"/>
                  <a:pt x="1534" y="398"/>
                  <a:pt x="1543" y="389"/>
                </a:cubicBezTo>
                <a:cubicBezTo>
                  <a:pt x="1572" y="360"/>
                  <a:pt x="1572" y="360"/>
                  <a:pt x="1572" y="360"/>
                </a:cubicBezTo>
                <a:cubicBezTo>
                  <a:pt x="1583" y="349"/>
                  <a:pt x="1587" y="333"/>
                  <a:pt x="1582" y="318"/>
                </a:cubicBezTo>
                <a:close/>
                <a:moveTo>
                  <a:pt x="1255" y="57"/>
                </a:moveTo>
                <a:cubicBezTo>
                  <a:pt x="1273" y="191"/>
                  <a:pt x="1273" y="191"/>
                  <a:pt x="1273" y="191"/>
                </a:cubicBezTo>
                <a:cubicBezTo>
                  <a:pt x="1121" y="343"/>
                  <a:pt x="1121" y="343"/>
                  <a:pt x="1121" y="343"/>
                </a:cubicBezTo>
                <a:cubicBezTo>
                  <a:pt x="1100" y="212"/>
                  <a:pt x="1100" y="212"/>
                  <a:pt x="1100" y="212"/>
                </a:cubicBezTo>
                <a:lnTo>
                  <a:pt x="1255" y="57"/>
                </a:lnTo>
                <a:close/>
                <a:moveTo>
                  <a:pt x="1108" y="921"/>
                </a:moveTo>
                <a:cubicBezTo>
                  <a:pt x="1108" y="1164"/>
                  <a:pt x="910" y="1363"/>
                  <a:pt x="666" y="1363"/>
                </a:cubicBezTo>
                <a:cubicBezTo>
                  <a:pt x="423" y="1363"/>
                  <a:pt x="225" y="1164"/>
                  <a:pt x="225" y="921"/>
                </a:cubicBezTo>
                <a:cubicBezTo>
                  <a:pt x="225" y="677"/>
                  <a:pt x="423" y="479"/>
                  <a:pt x="666" y="479"/>
                </a:cubicBezTo>
                <a:cubicBezTo>
                  <a:pt x="757" y="479"/>
                  <a:pt x="841" y="506"/>
                  <a:pt x="912" y="553"/>
                </a:cubicBezTo>
                <a:cubicBezTo>
                  <a:pt x="815" y="650"/>
                  <a:pt x="815" y="650"/>
                  <a:pt x="815" y="650"/>
                </a:cubicBezTo>
                <a:cubicBezTo>
                  <a:pt x="771" y="626"/>
                  <a:pt x="720" y="612"/>
                  <a:pt x="666" y="612"/>
                </a:cubicBezTo>
                <a:cubicBezTo>
                  <a:pt x="496" y="612"/>
                  <a:pt x="358" y="750"/>
                  <a:pt x="358" y="921"/>
                </a:cubicBezTo>
                <a:cubicBezTo>
                  <a:pt x="358" y="1091"/>
                  <a:pt x="496" y="1230"/>
                  <a:pt x="666" y="1230"/>
                </a:cubicBezTo>
                <a:cubicBezTo>
                  <a:pt x="837" y="1230"/>
                  <a:pt x="975" y="1091"/>
                  <a:pt x="975" y="921"/>
                </a:cubicBezTo>
                <a:cubicBezTo>
                  <a:pt x="975" y="868"/>
                  <a:pt x="962" y="819"/>
                  <a:pt x="939" y="776"/>
                </a:cubicBezTo>
                <a:cubicBezTo>
                  <a:pt x="1036" y="678"/>
                  <a:pt x="1036" y="678"/>
                  <a:pt x="1036" y="678"/>
                </a:cubicBezTo>
                <a:cubicBezTo>
                  <a:pt x="1082" y="748"/>
                  <a:pt x="1108" y="831"/>
                  <a:pt x="1108" y="921"/>
                </a:cubicBezTo>
                <a:close/>
                <a:moveTo>
                  <a:pt x="623" y="967"/>
                </a:moveTo>
                <a:cubicBezTo>
                  <a:pt x="640" y="984"/>
                  <a:pt x="662" y="993"/>
                  <a:pt x="686" y="993"/>
                </a:cubicBezTo>
                <a:cubicBezTo>
                  <a:pt x="686" y="993"/>
                  <a:pt x="686" y="993"/>
                  <a:pt x="686" y="993"/>
                </a:cubicBezTo>
                <a:cubicBezTo>
                  <a:pt x="709" y="993"/>
                  <a:pt x="732" y="984"/>
                  <a:pt x="748" y="967"/>
                </a:cubicBezTo>
                <a:cubicBezTo>
                  <a:pt x="781" y="934"/>
                  <a:pt x="781" y="934"/>
                  <a:pt x="781" y="934"/>
                </a:cubicBezTo>
                <a:cubicBezTo>
                  <a:pt x="774" y="991"/>
                  <a:pt x="726" y="1036"/>
                  <a:pt x="666" y="1036"/>
                </a:cubicBezTo>
                <a:cubicBezTo>
                  <a:pt x="603" y="1036"/>
                  <a:pt x="551" y="984"/>
                  <a:pt x="551" y="921"/>
                </a:cubicBezTo>
                <a:cubicBezTo>
                  <a:pt x="551" y="859"/>
                  <a:pt x="599" y="809"/>
                  <a:pt x="660" y="805"/>
                </a:cubicBezTo>
                <a:cubicBezTo>
                  <a:pt x="623" y="843"/>
                  <a:pt x="623" y="843"/>
                  <a:pt x="623" y="843"/>
                </a:cubicBezTo>
                <a:cubicBezTo>
                  <a:pt x="589" y="877"/>
                  <a:pt x="589" y="933"/>
                  <a:pt x="623" y="967"/>
                </a:cubicBezTo>
                <a:close/>
                <a:moveTo>
                  <a:pt x="505" y="921"/>
                </a:moveTo>
                <a:cubicBezTo>
                  <a:pt x="505" y="1010"/>
                  <a:pt x="577" y="1083"/>
                  <a:pt x="666" y="1083"/>
                </a:cubicBezTo>
                <a:cubicBezTo>
                  <a:pt x="756" y="1083"/>
                  <a:pt x="828" y="1010"/>
                  <a:pt x="828" y="921"/>
                </a:cubicBezTo>
                <a:cubicBezTo>
                  <a:pt x="828" y="910"/>
                  <a:pt x="827" y="900"/>
                  <a:pt x="825" y="890"/>
                </a:cubicBezTo>
                <a:cubicBezTo>
                  <a:pt x="905" y="810"/>
                  <a:pt x="905" y="810"/>
                  <a:pt x="905" y="810"/>
                </a:cubicBezTo>
                <a:cubicBezTo>
                  <a:pt x="920" y="844"/>
                  <a:pt x="929" y="881"/>
                  <a:pt x="929" y="921"/>
                </a:cubicBezTo>
                <a:cubicBezTo>
                  <a:pt x="929" y="1065"/>
                  <a:pt x="811" y="1183"/>
                  <a:pt x="666" y="1183"/>
                </a:cubicBezTo>
                <a:cubicBezTo>
                  <a:pt x="522" y="1183"/>
                  <a:pt x="404" y="1065"/>
                  <a:pt x="404" y="921"/>
                </a:cubicBezTo>
                <a:cubicBezTo>
                  <a:pt x="404" y="776"/>
                  <a:pt x="522" y="658"/>
                  <a:pt x="666" y="658"/>
                </a:cubicBezTo>
                <a:cubicBezTo>
                  <a:pt x="707" y="658"/>
                  <a:pt x="746" y="668"/>
                  <a:pt x="781" y="684"/>
                </a:cubicBezTo>
                <a:cubicBezTo>
                  <a:pt x="703" y="763"/>
                  <a:pt x="703" y="763"/>
                  <a:pt x="703" y="763"/>
                </a:cubicBezTo>
                <a:cubicBezTo>
                  <a:pt x="691" y="760"/>
                  <a:pt x="679" y="759"/>
                  <a:pt x="666" y="759"/>
                </a:cubicBezTo>
                <a:cubicBezTo>
                  <a:pt x="577" y="759"/>
                  <a:pt x="505" y="831"/>
                  <a:pt x="505" y="921"/>
                </a:cubicBezTo>
                <a:close/>
                <a:moveTo>
                  <a:pt x="715" y="934"/>
                </a:moveTo>
                <a:cubicBezTo>
                  <a:pt x="707" y="942"/>
                  <a:pt x="697" y="947"/>
                  <a:pt x="686" y="947"/>
                </a:cubicBezTo>
                <a:cubicBezTo>
                  <a:pt x="686" y="947"/>
                  <a:pt x="686" y="947"/>
                  <a:pt x="686" y="947"/>
                </a:cubicBezTo>
                <a:cubicBezTo>
                  <a:pt x="675" y="947"/>
                  <a:pt x="664" y="942"/>
                  <a:pt x="656" y="934"/>
                </a:cubicBezTo>
                <a:cubicBezTo>
                  <a:pt x="640" y="918"/>
                  <a:pt x="640" y="892"/>
                  <a:pt x="656" y="875"/>
                </a:cubicBezTo>
                <a:cubicBezTo>
                  <a:pt x="1325" y="205"/>
                  <a:pt x="1325" y="205"/>
                  <a:pt x="1325" y="205"/>
                </a:cubicBezTo>
                <a:cubicBezTo>
                  <a:pt x="1332" y="197"/>
                  <a:pt x="1343" y="192"/>
                  <a:pt x="1354" y="192"/>
                </a:cubicBezTo>
                <a:cubicBezTo>
                  <a:pt x="1354" y="192"/>
                  <a:pt x="1354" y="192"/>
                  <a:pt x="1354" y="192"/>
                </a:cubicBezTo>
                <a:cubicBezTo>
                  <a:pt x="1365" y="192"/>
                  <a:pt x="1376" y="197"/>
                  <a:pt x="1384" y="205"/>
                </a:cubicBezTo>
                <a:cubicBezTo>
                  <a:pt x="1400" y="221"/>
                  <a:pt x="1400" y="247"/>
                  <a:pt x="1384" y="264"/>
                </a:cubicBezTo>
                <a:lnTo>
                  <a:pt x="715" y="934"/>
                </a:lnTo>
                <a:close/>
                <a:moveTo>
                  <a:pt x="715" y="934"/>
                </a:moveTo>
                <a:cubicBezTo>
                  <a:pt x="715" y="934"/>
                  <a:pt x="715" y="934"/>
                  <a:pt x="715" y="93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82" name="Group 81">
            <a:extLst>
              <a:ext uri="{FF2B5EF4-FFF2-40B4-BE49-F238E27FC236}">
                <a16:creationId xmlns="" xmlns:a16="http://schemas.microsoft.com/office/drawing/2014/main" id="{2674F81C-FCDE-48BE-B433-F5AC9661EA67}"/>
              </a:ext>
            </a:extLst>
          </p:cNvPr>
          <p:cNvGrpSpPr/>
          <p:nvPr/>
        </p:nvGrpSpPr>
        <p:grpSpPr>
          <a:xfrm>
            <a:off x="5070814" y="5389418"/>
            <a:ext cx="569733" cy="638616"/>
            <a:chOff x="4319588" y="2492375"/>
            <a:chExt cx="287338" cy="287338"/>
          </a:xfrm>
          <a:solidFill>
            <a:schemeClr val="bg1"/>
          </a:solidFill>
        </p:grpSpPr>
        <p:sp>
          <p:nvSpPr>
            <p:cNvPr id="83" name="Freeform 372">
              <a:extLst>
                <a:ext uri="{FF2B5EF4-FFF2-40B4-BE49-F238E27FC236}">
                  <a16:creationId xmlns="" xmlns:a16="http://schemas.microsoft.com/office/drawing/2014/main" id="{5F47716D-D6BB-4FA1-A0CA-CFB0A6B3796A}"/>
                </a:ext>
              </a:extLst>
            </p:cNvPr>
            <p:cNvSpPr>
              <a:spLocks/>
            </p:cNvSpPr>
            <p:nvPr/>
          </p:nvSpPr>
          <p:spPr bwMode="auto">
            <a:xfrm>
              <a:off x="4319588" y="2587625"/>
              <a:ext cx="287338" cy="192088"/>
            </a:xfrm>
            <a:custGeom>
              <a:avLst/>
              <a:gdLst>
                <a:gd name="T0" fmla="*/ 843 w 904"/>
                <a:gd name="T1" fmla="*/ 572 h 602"/>
                <a:gd name="T2" fmla="*/ 843 w 904"/>
                <a:gd name="T3" fmla="*/ 12 h 602"/>
                <a:gd name="T4" fmla="*/ 841 w 904"/>
                <a:gd name="T5" fmla="*/ 7 h 602"/>
                <a:gd name="T6" fmla="*/ 836 w 904"/>
                <a:gd name="T7" fmla="*/ 3 h 602"/>
                <a:gd name="T8" fmla="*/ 831 w 904"/>
                <a:gd name="T9" fmla="*/ 1 h 602"/>
                <a:gd name="T10" fmla="*/ 708 w 904"/>
                <a:gd name="T11" fmla="*/ 0 h 602"/>
                <a:gd name="T12" fmla="*/ 702 w 904"/>
                <a:gd name="T13" fmla="*/ 2 h 602"/>
                <a:gd name="T14" fmla="*/ 697 w 904"/>
                <a:gd name="T15" fmla="*/ 5 h 602"/>
                <a:gd name="T16" fmla="*/ 694 w 904"/>
                <a:gd name="T17" fmla="*/ 9 h 602"/>
                <a:gd name="T18" fmla="*/ 693 w 904"/>
                <a:gd name="T19" fmla="*/ 16 h 602"/>
                <a:gd name="T20" fmla="*/ 632 w 904"/>
                <a:gd name="T21" fmla="*/ 572 h 602"/>
                <a:gd name="T22" fmla="*/ 632 w 904"/>
                <a:gd name="T23" fmla="*/ 283 h 602"/>
                <a:gd name="T24" fmla="*/ 630 w 904"/>
                <a:gd name="T25" fmla="*/ 277 h 602"/>
                <a:gd name="T26" fmla="*/ 626 w 904"/>
                <a:gd name="T27" fmla="*/ 274 h 602"/>
                <a:gd name="T28" fmla="*/ 621 w 904"/>
                <a:gd name="T29" fmla="*/ 271 h 602"/>
                <a:gd name="T30" fmla="*/ 497 w 904"/>
                <a:gd name="T31" fmla="*/ 271 h 602"/>
                <a:gd name="T32" fmla="*/ 491 w 904"/>
                <a:gd name="T33" fmla="*/ 272 h 602"/>
                <a:gd name="T34" fmla="*/ 487 w 904"/>
                <a:gd name="T35" fmla="*/ 275 h 602"/>
                <a:gd name="T36" fmla="*/ 483 w 904"/>
                <a:gd name="T37" fmla="*/ 281 h 602"/>
                <a:gd name="T38" fmla="*/ 482 w 904"/>
                <a:gd name="T39" fmla="*/ 286 h 602"/>
                <a:gd name="T40" fmla="*/ 421 w 904"/>
                <a:gd name="T41" fmla="*/ 572 h 602"/>
                <a:gd name="T42" fmla="*/ 421 w 904"/>
                <a:gd name="T43" fmla="*/ 193 h 602"/>
                <a:gd name="T44" fmla="*/ 419 w 904"/>
                <a:gd name="T45" fmla="*/ 187 h 602"/>
                <a:gd name="T46" fmla="*/ 415 w 904"/>
                <a:gd name="T47" fmla="*/ 183 h 602"/>
                <a:gd name="T48" fmla="*/ 409 w 904"/>
                <a:gd name="T49" fmla="*/ 181 h 602"/>
                <a:gd name="T50" fmla="*/ 286 w 904"/>
                <a:gd name="T51" fmla="*/ 181 h 602"/>
                <a:gd name="T52" fmla="*/ 281 w 904"/>
                <a:gd name="T53" fmla="*/ 182 h 602"/>
                <a:gd name="T54" fmla="*/ 275 w 904"/>
                <a:gd name="T55" fmla="*/ 185 h 602"/>
                <a:gd name="T56" fmla="*/ 272 w 904"/>
                <a:gd name="T57" fmla="*/ 190 h 602"/>
                <a:gd name="T58" fmla="*/ 271 w 904"/>
                <a:gd name="T59" fmla="*/ 196 h 602"/>
                <a:gd name="T60" fmla="*/ 211 w 904"/>
                <a:gd name="T61" fmla="*/ 572 h 602"/>
                <a:gd name="T62" fmla="*/ 211 w 904"/>
                <a:gd name="T63" fmla="*/ 404 h 602"/>
                <a:gd name="T64" fmla="*/ 209 w 904"/>
                <a:gd name="T65" fmla="*/ 399 h 602"/>
                <a:gd name="T66" fmla="*/ 205 w 904"/>
                <a:gd name="T67" fmla="*/ 394 h 602"/>
                <a:gd name="T68" fmla="*/ 199 w 904"/>
                <a:gd name="T69" fmla="*/ 392 h 602"/>
                <a:gd name="T70" fmla="*/ 76 w 904"/>
                <a:gd name="T71" fmla="*/ 391 h 602"/>
                <a:gd name="T72" fmla="*/ 69 w 904"/>
                <a:gd name="T73" fmla="*/ 392 h 602"/>
                <a:gd name="T74" fmla="*/ 65 w 904"/>
                <a:gd name="T75" fmla="*/ 396 h 602"/>
                <a:gd name="T76" fmla="*/ 62 w 904"/>
                <a:gd name="T77" fmla="*/ 401 h 602"/>
                <a:gd name="T78" fmla="*/ 61 w 904"/>
                <a:gd name="T79" fmla="*/ 406 h 602"/>
                <a:gd name="T80" fmla="*/ 15 w 904"/>
                <a:gd name="T81" fmla="*/ 572 h 602"/>
                <a:gd name="T82" fmla="*/ 9 w 904"/>
                <a:gd name="T83" fmla="*/ 573 h 602"/>
                <a:gd name="T84" fmla="*/ 5 w 904"/>
                <a:gd name="T85" fmla="*/ 577 h 602"/>
                <a:gd name="T86" fmla="*/ 2 w 904"/>
                <a:gd name="T87" fmla="*/ 581 h 602"/>
                <a:gd name="T88" fmla="*/ 0 w 904"/>
                <a:gd name="T89" fmla="*/ 587 h 602"/>
                <a:gd name="T90" fmla="*/ 2 w 904"/>
                <a:gd name="T91" fmla="*/ 593 h 602"/>
                <a:gd name="T92" fmla="*/ 5 w 904"/>
                <a:gd name="T93" fmla="*/ 598 h 602"/>
                <a:gd name="T94" fmla="*/ 9 w 904"/>
                <a:gd name="T95" fmla="*/ 601 h 602"/>
                <a:gd name="T96" fmla="*/ 15 w 904"/>
                <a:gd name="T97" fmla="*/ 602 h 602"/>
                <a:gd name="T98" fmla="*/ 196 w 904"/>
                <a:gd name="T99" fmla="*/ 602 h 602"/>
                <a:gd name="T100" fmla="*/ 406 w 904"/>
                <a:gd name="T101" fmla="*/ 602 h 602"/>
                <a:gd name="T102" fmla="*/ 617 w 904"/>
                <a:gd name="T103" fmla="*/ 602 h 602"/>
                <a:gd name="T104" fmla="*/ 828 w 904"/>
                <a:gd name="T105" fmla="*/ 602 h 602"/>
                <a:gd name="T106" fmla="*/ 891 w 904"/>
                <a:gd name="T107" fmla="*/ 602 h 602"/>
                <a:gd name="T108" fmla="*/ 896 w 904"/>
                <a:gd name="T109" fmla="*/ 600 h 602"/>
                <a:gd name="T110" fmla="*/ 901 w 904"/>
                <a:gd name="T111" fmla="*/ 596 h 602"/>
                <a:gd name="T112" fmla="*/ 903 w 904"/>
                <a:gd name="T113" fmla="*/ 591 h 602"/>
                <a:gd name="T114" fmla="*/ 903 w 904"/>
                <a:gd name="T115" fmla="*/ 584 h 602"/>
                <a:gd name="T116" fmla="*/ 901 w 904"/>
                <a:gd name="T117" fmla="*/ 579 h 602"/>
                <a:gd name="T118" fmla="*/ 896 w 904"/>
                <a:gd name="T119" fmla="*/ 575 h 602"/>
                <a:gd name="T120" fmla="*/ 891 w 904"/>
                <a:gd name="T121" fmla="*/ 57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4" h="602">
                  <a:moveTo>
                    <a:pt x="889" y="572"/>
                  </a:moveTo>
                  <a:lnTo>
                    <a:pt x="843" y="572"/>
                  </a:lnTo>
                  <a:lnTo>
                    <a:pt x="843" y="16"/>
                  </a:lnTo>
                  <a:lnTo>
                    <a:pt x="843" y="12"/>
                  </a:lnTo>
                  <a:lnTo>
                    <a:pt x="842" y="9"/>
                  </a:lnTo>
                  <a:lnTo>
                    <a:pt x="841" y="7"/>
                  </a:lnTo>
                  <a:lnTo>
                    <a:pt x="838" y="5"/>
                  </a:lnTo>
                  <a:lnTo>
                    <a:pt x="836" y="3"/>
                  </a:lnTo>
                  <a:lnTo>
                    <a:pt x="834" y="2"/>
                  </a:lnTo>
                  <a:lnTo>
                    <a:pt x="831" y="1"/>
                  </a:lnTo>
                  <a:lnTo>
                    <a:pt x="828" y="1"/>
                  </a:lnTo>
                  <a:lnTo>
                    <a:pt x="708" y="0"/>
                  </a:lnTo>
                  <a:lnTo>
                    <a:pt x="704" y="1"/>
                  </a:lnTo>
                  <a:lnTo>
                    <a:pt x="702" y="2"/>
                  </a:lnTo>
                  <a:lnTo>
                    <a:pt x="699" y="3"/>
                  </a:lnTo>
                  <a:lnTo>
                    <a:pt x="697" y="5"/>
                  </a:lnTo>
                  <a:lnTo>
                    <a:pt x="695" y="7"/>
                  </a:lnTo>
                  <a:lnTo>
                    <a:pt x="694" y="9"/>
                  </a:lnTo>
                  <a:lnTo>
                    <a:pt x="693" y="12"/>
                  </a:lnTo>
                  <a:lnTo>
                    <a:pt x="693" y="16"/>
                  </a:lnTo>
                  <a:lnTo>
                    <a:pt x="693" y="572"/>
                  </a:lnTo>
                  <a:lnTo>
                    <a:pt x="632" y="572"/>
                  </a:lnTo>
                  <a:lnTo>
                    <a:pt x="632" y="286"/>
                  </a:lnTo>
                  <a:lnTo>
                    <a:pt x="632" y="283"/>
                  </a:lnTo>
                  <a:lnTo>
                    <a:pt x="631" y="281"/>
                  </a:lnTo>
                  <a:lnTo>
                    <a:pt x="630" y="277"/>
                  </a:lnTo>
                  <a:lnTo>
                    <a:pt x="628" y="275"/>
                  </a:lnTo>
                  <a:lnTo>
                    <a:pt x="626" y="274"/>
                  </a:lnTo>
                  <a:lnTo>
                    <a:pt x="623" y="272"/>
                  </a:lnTo>
                  <a:lnTo>
                    <a:pt x="621" y="271"/>
                  </a:lnTo>
                  <a:lnTo>
                    <a:pt x="617" y="271"/>
                  </a:lnTo>
                  <a:lnTo>
                    <a:pt x="497" y="271"/>
                  </a:lnTo>
                  <a:lnTo>
                    <a:pt x="494" y="271"/>
                  </a:lnTo>
                  <a:lnTo>
                    <a:pt x="491" y="272"/>
                  </a:lnTo>
                  <a:lnTo>
                    <a:pt x="489" y="274"/>
                  </a:lnTo>
                  <a:lnTo>
                    <a:pt x="487" y="275"/>
                  </a:lnTo>
                  <a:lnTo>
                    <a:pt x="484" y="277"/>
                  </a:lnTo>
                  <a:lnTo>
                    <a:pt x="483" y="281"/>
                  </a:lnTo>
                  <a:lnTo>
                    <a:pt x="482" y="283"/>
                  </a:lnTo>
                  <a:lnTo>
                    <a:pt x="482" y="286"/>
                  </a:lnTo>
                  <a:lnTo>
                    <a:pt x="482" y="572"/>
                  </a:lnTo>
                  <a:lnTo>
                    <a:pt x="421" y="572"/>
                  </a:lnTo>
                  <a:lnTo>
                    <a:pt x="421" y="196"/>
                  </a:lnTo>
                  <a:lnTo>
                    <a:pt x="421" y="193"/>
                  </a:lnTo>
                  <a:lnTo>
                    <a:pt x="420" y="190"/>
                  </a:lnTo>
                  <a:lnTo>
                    <a:pt x="419" y="187"/>
                  </a:lnTo>
                  <a:lnTo>
                    <a:pt x="417" y="185"/>
                  </a:lnTo>
                  <a:lnTo>
                    <a:pt x="415" y="183"/>
                  </a:lnTo>
                  <a:lnTo>
                    <a:pt x="413" y="182"/>
                  </a:lnTo>
                  <a:lnTo>
                    <a:pt x="409" y="181"/>
                  </a:lnTo>
                  <a:lnTo>
                    <a:pt x="406" y="181"/>
                  </a:lnTo>
                  <a:lnTo>
                    <a:pt x="286" y="181"/>
                  </a:lnTo>
                  <a:lnTo>
                    <a:pt x="283" y="181"/>
                  </a:lnTo>
                  <a:lnTo>
                    <a:pt x="281" y="182"/>
                  </a:lnTo>
                  <a:lnTo>
                    <a:pt x="277" y="183"/>
                  </a:lnTo>
                  <a:lnTo>
                    <a:pt x="275" y="185"/>
                  </a:lnTo>
                  <a:lnTo>
                    <a:pt x="273" y="187"/>
                  </a:lnTo>
                  <a:lnTo>
                    <a:pt x="272" y="190"/>
                  </a:lnTo>
                  <a:lnTo>
                    <a:pt x="271" y="193"/>
                  </a:lnTo>
                  <a:lnTo>
                    <a:pt x="271" y="196"/>
                  </a:lnTo>
                  <a:lnTo>
                    <a:pt x="271" y="572"/>
                  </a:lnTo>
                  <a:lnTo>
                    <a:pt x="211" y="572"/>
                  </a:lnTo>
                  <a:lnTo>
                    <a:pt x="211" y="406"/>
                  </a:lnTo>
                  <a:lnTo>
                    <a:pt x="211" y="404"/>
                  </a:lnTo>
                  <a:lnTo>
                    <a:pt x="210" y="401"/>
                  </a:lnTo>
                  <a:lnTo>
                    <a:pt x="209" y="399"/>
                  </a:lnTo>
                  <a:lnTo>
                    <a:pt x="207" y="396"/>
                  </a:lnTo>
                  <a:lnTo>
                    <a:pt x="205" y="394"/>
                  </a:lnTo>
                  <a:lnTo>
                    <a:pt x="201" y="393"/>
                  </a:lnTo>
                  <a:lnTo>
                    <a:pt x="199" y="392"/>
                  </a:lnTo>
                  <a:lnTo>
                    <a:pt x="196" y="391"/>
                  </a:lnTo>
                  <a:lnTo>
                    <a:pt x="76" y="391"/>
                  </a:lnTo>
                  <a:lnTo>
                    <a:pt x="73" y="392"/>
                  </a:lnTo>
                  <a:lnTo>
                    <a:pt x="69" y="392"/>
                  </a:lnTo>
                  <a:lnTo>
                    <a:pt x="67" y="394"/>
                  </a:lnTo>
                  <a:lnTo>
                    <a:pt x="65" y="396"/>
                  </a:lnTo>
                  <a:lnTo>
                    <a:pt x="63" y="399"/>
                  </a:lnTo>
                  <a:lnTo>
                    <a:pt x="62" y="401"/>
                  </a:lnTo>
                  <a:lnTo>
                    <a:pt x="61" y="404"/>
                  </a:lnTo>
                  <a:lnTo>
                    <a:pt x="61" y="406"/>
                  </a:lnTo>
                  <a:lnTo>
                    <a:pt x="61" y="572"/>
                  </a:lnTo>
                  <a:lnTo>
                    <a:pt x="15" y="572"/>
                  </a:lnTo>
                  <a:lnTo>
                    <a:pt x="13" y="572"/>
                  </a:lnTo>
                  <a:lnTo>
                    <a:pt x="9" y="573"/>
                  </a:lnTo>
                  <a:lnTo>
                    <a:pt x="7" y="575"/>
                  </a:lnTo>
                  <a:lnTo>
                    <a:pt x="5" y="577"/>
                  </a:lnTo>
                  <a:lnTo>
                    <a:pt x="3" y="579"/>
                  </a:lnTo>
                  <a:lnTo>
                    <a:pt x="2" y="581"/>
                  </a:lnTo>
                  <a:lnTo>
                    <a:pt x="1" y="584"/>
                  </a:lnTo>
                  <a:lnTo>
                    <a:pt x="0" y="587"/>
                  </a:lnTo>
                  <a:lnTo>
                    <a:pt x="1" y="591"/>
                  </a:lnTo>
                  <a:lnTo>
                    <a:pt x="2" y="593"/>
                  </a:lnTo>
                  <a:lnTo>
                    <a:pt x="3" y="596"/>
                  </a:lnTo>
                  <a:lnTo>
                    <a:pt x="5" y="598"/>
                  </a:lnTo>
                  <a:lnTo>
                    <a:pt x="7" y="600"/>
                  </a:lnTo>
                  <a:lnTo>
                    <a:pt x="9" y="601"/>
                  </a:lnTo>
                  <a:lnTo>
                    <a:pt x="13" y="602"/>
                  </a:lnTo>
                  <a:lnTo>
                    <a:pt x="15" y="602"/>
                  </a:lnTo>
                  <a:lnTo>
                    <a:pt x="76" y="602"/>
                  </a:lnTo>
                  <a:lnTo>
                    <a:pt x="196" y="602"/>
                  </a:lnTo>
                  <a:lnTo>
                    <a:pt x="286" y="602"/>
                  </a:lnTo>
                  <a:lnTo>
                    <a:pt x="406" y="602"/>
                  </a:lnTo>
                  <a:lnTo>
                    <a:pt x="497" y="602"/>
                  </a:lnTo>
                  <a:lnTo>
                    <a:pt x="617" y="602"/>
                  </a:lnTo>
                  <a:lnTo>
                    <a:pt x="708" y="602"/>
                  </a:lnTo>
                  <a:lnTo>
                    <a:pt x="828" y="602"/>
                  </a:lnTo>
                  <a:lnTo>
                    <a:pt x="889" y="602"/>
                  </a:lnTo>
                  <a:lnTo>
                    <a:pt x="891" y="602"/>
                  </a:lnTo>
                  <a:lnTo>
                    <a:pt x="894" y="601"/>
                  </a:lnTo>
                  <a:lnTo>
                    <a:pt x="896" y="600"/>
                  </a:lnTo>
                  <a:lnTo>
                    <a:pt x="898" y="598"/>
                  </a:lnTo>
                  <a:lnTo>
                    <a:pt x="901" y="596"/>
                  </a:lnTo>
                  <a:lnTo>
                    <a:pt x="902" y="593"/>
                  </a:lnTo>
                  <a:lnTo>
                    <a:pt x="903" y="591"/>
                  </a:lnTo>
                  <a:lnTo>
                    <a:pt x="904" y="587"/>
                  </a:lnTo>
                  <a:lnTo>
                    <a:pt x="903" y="584"/>
                  </a:lnTo>
                  <a:lnTo>
                    <a:pt x="902" y="581"/>
                  </a:lnTo>
                  <a:lnTo>
                    <a:pt x="901" y="579"/>
                  </a:lnTo>
                  <a:lnTo>
                    <a:pt x="898" y="577"/>
                  </a:lnTo>
                  <a:lnTo>
                    <a:pt x="896" y="575"/>
                  </a:lnTo>
                  <a:lnTo>
                    <a:pt x="894" y="573"/>
                  </a:lnTo>
                  <a:lnTo>
                    <a:pt x="891" y="572"/>
                  </a:lnTo>
                  <a:lnTo>
                    <a:pt x="889" y="572"/>
                  </a:ln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84" name="Freeform 373">
              <a:extLst>
                <a:ext uri="{FF2B5EF4-FFF2-40B4-BE49-F238E27FC236}">
                  <a16:creationId xmlns="" xmlns:a16="http://schemas.microsoft.com/office/drawing/2014/main" id="{3F13838D-42D1-471A-8F29-206F8DAD98EF}"/>
                </a:ext>
              </a:extLst>
            </p:cNvPr>
            <p:cNvSpPr>
              <a:spLocks/>
            </p:cNvSpPr>
            <p:nvPr/>
          </p:nvSpPr>
          <p:spPr bwMode="auto">
            <a:xfrm>
              <a:off x="4338638" y="2492375"/>
              <a:ext cx="252413" cy="157163"/>
            </a:xfrm>
            <a:custGeom>
              <a:avLst/>
              <a:gdLst>
                <a:gd name="T0" fmla="*/ 77 w 797"/>
                <a:gd name="T1" fmla="*/ 494 h 497"/>
                <a:gd name="T2" fmla="*/ 97 w 797"/>
                <a:gd name="T3" fmla="*/ 483 h 497"/>
                <a:gd name="T4" fmla="*/ 112 w 797"/>
                <a:gd name="T5" fmla="*/ 466 h 497"/>
                <a:gd name="T6" fmla="*/ 120 w 797"/>
                <a:gd name="T7" fmla="*/ 443 h 497"/>
                <a:gd name="T8" fmla="*/ 116 w 797"/>
                <a:gd name="T9" fmla="*/ 416 h 497"/>
                <a:gd name="T10" fmla="*/ 267 w 797"/>
                <a:gd name="T11" fmla="*/ 298 h 497"/>
                <a:gd name="T12" fmla="*/ 300 w 797"/>
                <a:gd name="T13" fmla="*/ 299 h 497"/>
                <a:gd name="T14" fmla="*/ 325 w 797"/>
                <a:gd name="T15" fmla="*/ 287 h 497"/>
                <a:gd name="T16" fmla="*/ 451 w 797"/>
                <a:gd name="T17" fmla="*/ 327 h 497"/>
                <a:gd name="T18" fmla="*/ 454 w 797"/>
                <a:gd name="T19" fmla="*/ 349 h 497"/>
                <a:gd name="T20" fmla="*/ 464 w 797"/>
                <a:gd name="T21" fmla="*/ 369 h 497"/>
                <a:gd name="T22" fmla="*/ 482 w 797"/>
                <a:gd name="T23" fmla="*/ 384 h 497"/>
                <a:gd name="T24" fmla="*/ 505 w 797"/>
                <a:gd name="T25" fmla="*/ 391 h 497"/>
                <a:gd name="T26" fmla="*/ 529 w 797"/>
                <a:gd name="T27" fmla="*/ 389 h 497"/>
                <a:gd name="T28" fmla="*/ 550 w 797"/>
                <a:gd name="T29" fmla="*/ 378 h 497"/>
                <a:gd name="T30" fmla="*/ 564 w 797"/>
                <a:gd name="T31" fmla="*/ 360 h 497"/>
                <a:gd name="T32" fmla="*/ 571 w 797"/>
                <a:gd name="T33" fmla="*/ 337 h 497"/>
                <a:gd name="T34" fmla="*/ 565 w 797"/>
                <a:gd name="T35" fmla="*/ 304 h 497"/>
                <a:gd name="T36" fmla="*/ 724 w 797"/>
                <a:gd name="T37" fmla="*/ 119 h 497"/>
                <a:gd name="T38" fmla="*/ 750 w 797"/>
                <a:gd name="T39" fmla="*/ 119 h 497"/>
                <a:gd name="T40" fmla="*/ 771 w 797"/>
                <a:gd name="T41" fmla="*/ 110 h 497"/>
                <a:gd name="T42" fmla="*/ 787 w 797"/>
                <a:gd name="T43" fmla="*/ 94 h 497"/>
                <a:gd name="T44" fmla="*/ 796 w 797"/>
                <a:gd name="T45" fmla="*/ 72 h 497"/>
                <a:gd name="T46" fmla="*/ 796 w 797"/>
                <a:gd name="T47" fmla="*/ 48 h 497"/>
                <a:gd name="T48" fmla="*/ 787 w 797"/>
                <a:gd name="T49" fmla="*/ 27 h 497"/>
                <a:gd name="T50" fmla="*/ 771 w 797"/>
                <a:gd name="T51" fmla="*/ 10 h 497"/>
                <a:gd name="T52" fmla="*/ 750 w 797"/>
                <a:gd name="T53" fmla="*/ 1 h 497"/>
                <a:gd name="T54" fmla="*/ 725 w 797"/>
                <a:gd name="T55" fmla="*/ 1 h 497"/>
                <a:gd name="T56" fmla="*/ 703 w 797"/>
                <a:gd name="T57" fmla="*/ 10 h 497"/>
                <a:gd name="T58" fmla="*/ 687 w 797"/>
                <a:gd name="T59" fmla="*/ 27 h 497"/>
                <a:gd name="T60" fmla="*/ 678 w 797"/>
                <a:gd name="T61" fmla="*/ 48 h 497"/>
                <a:gd name="T62" fmla="*/ 680 w 797"/>
                <a:gd name="T63" fmla="*/ 79 h 497"/>
                <a:gd name="T64" fmla="*/ 531 w 797"/>
                <a:gd name="T65" fmla="*/ 275 h 497"/>
                <a:gd name="T66" fmla="*/ 504 w 797"/>
                <a:gd name="T67" fmla="*/ 272 h 497"/>
                <a:gd name="T68" fmla="*/ 478 w 797"/>
                <a:gd name="T69" fmla="*/ 281 h 497"/>
                <a:gd name="T70" fmla="*/ 345 w 797"/>
                <a:gd name="T71" fmla="*/ 248 h 497"/>
                <a:gd name="T72" fmla="*/ 344 w 797"/>
                <a:gd name="T73" fmla="*/ 229 h 497"/>
                <a:gd name="T74" fmla="*/ 336 w 797"/>
                <a:gd name="T75" fmla="*/ 207 h 497"/>
                <a:gd name="T76" fmla="*/ 319 w 797"/>
                <a:gd name="T77" fmla="*/ 191 h 497"/>
                <a:gd name="T78" fmla="*/ 298 w 797"/>
                <a:gd name="T79" fmla="*/ 181 h 497"/>
                <a:gd name="T80" fmla="*/ 273 w 797"/>
                <a:gd name="T81" fmla="*/ 181 h 497"/>
                <a:gd name="T82" fmla="*/ 252 w 797"/>
                <a:gd name="T83" fmla="*/ 191 h 497"/>
                <a:gd name="T84" fmla="*/ 236 w 797"/>
                <a:gd name="T85" fmla="*/ 207 h 497"/>
                <a:gd name="T86" fmla="*/ 226 w 797"/>
                <a:gd name="T87" fmla="*/ 229 h 497"/>
                <a:gd name="T88" fmla="*/ 227 w 797"/>
                <a:gd name="T89" fmla="*/ 254 h 497"/>
                <a:gd name="T90" fmla="*/ 86 w 797"/>
                <a:gd name="T91" fmla="*/ 382 h 497"/>
                <a:gd name="T92" fmla="*/ 53 w 797"/>
                <a:gd name="T93" fmla="*/ 377 h 497"/>
                <a:gd name="T94" fmla="*/ 31 w 797"/>
                <a:gd name="T95" fmla="*/ 383 h 497"/>
                <a:gd name="T96" fmla="*/ 13 w 797"/>
                <a:gd name="T97" fmla="*/ 398 h 497"/>
                <a:gd name="T98" fmla="*/ 2 w 797"/>
                <a:gd name="T99" fmla="*/ 419 h 497"/>
                <a:gd name="T100" fmla="*/ 0 w 797"/>
                <a:gd name="T101" fmla="*/ 443 h 497"/>
                <a:gd name="T102" fmla="*/ 6 w 797"/>
                <a:gd name="T103" fmla="*/ 466 h 497"/>
                <a:gd name="T104" fmla="*/ 21 w 797"/>
                <a:gd name="T105" fmla="*/ 483 h 497"/>
                <a:gd name="T106" fmla="*/ 42 w 797"/>
                <a:gd name="T107" fmla="*/ 494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97" h="497">
                  <a:moveTo>
                    <a:pt x="60" y="497"/>
                  </a:moveTo>
                  <a:lnTo>
                    <a:pt x="65" y="497"/>
                  </a:lnTo>
                  <a:lnTo>
                    <a:pt x="72" y="496"/>
                  </a:lnTo>
                  <a:lnTo>
                    <a:pt x="77" y="494"/>
                  </a:lnTo>
                  <a:lnTo>
                    <a:pt x="83" y="493"/>
                  </a:lnTo>
                  <a:lnTo>
                    <a:pt x="89" y="489"/>
                  </a:lnTo>
                  <a:lnTo>
                    <a:pt x="93" y="486"/>
                  </a:lnTo>
                  <a:lnTo>
                    <a:pt x="97" y="483"/>
                  </a:lnTo>
                  <a:lnTo>
                    <a:pt x="102" y="480"/>
                  </a:lnTo>
                  <a:lnTo>
                    <a:pt x="106" y="475"/>
                  </a:lnTo>
                  <a:lnTo>
                    <a:pt x="109" y="470"/>
                  </a:lnTo>
                  <a:lnTo>
                    <a:pt x="112" y="466"/>
                  </a:lnTo>
                  <a:lnTo>
                    <a:pt x="115" y="460"/>
                  </a:lnTo>
                  <a:lnTo>
                    <a:pt x="117" y="455"/>
                  </a:lnTo>
                  <a:lnTo>
                    <a:pt x="119" y="449"/>
                  </a:lnTo>
                  <a:lnTo>
                    <a:pt x="120" y="443"/>
                  </a:lnTo>
                  <a:lnTo>
                    <a:pt x="120" y="437"/>
                  </a:lnTo>
                  <a:lnTo>
                    <a:pt x="119" y="429"/>
                  </a:lnTo>
                  <a:lnTo>
                    <a:pt x="118" y="423"/>
                  </a:lnTo>
                  <a:lnTo>
                    <a:pt x="116" y="416"/>
                  </a:lnTo>
                  <a:lnTo>
                    <a:pt x="114" y="410"/>
                  </a:lnTo>
                  <a:lnTo>
                    <a:pt x="251" y="290"/>
                  </a:lnTo>
                  <a:lnTo>
                    <a:pt x="259" y="295"/>
                  </a:lnTo>
                  <a:lnTo>
                    <a:pt x="267" y="298"/>
                  </a:lnTo>
                  <a:lnTo>
                    <a:pt x="277" y="301"/>
                  </a:lnTo>
                  <a:lnTo>
                    <a:pt x="285" y="302"/>
                  </a:lnTo>
                  <a:lnTo>
                    <a:pt x="293" y="301"/>
                  </a:lnTo>
                  <a:lnTo>
                    <a:pt x="300" y="299"/>
                  </a:lnTo>
                  <a:lnTo>
                    <a:pt x="307" y="297"/>
                  </a:lnTo>
                  <a:lnTo>
                    <a:pt x="313" y="294"/>
                  </a:lnTo>
                  <a:lnTo>
                    <a:pt x="318" y="291"/>
                  </a:lnTo>
                  <a:lnTo>
                    <a:pt x="325" y="287"/>
                  </a:lnTo>
                  <a:lnTo>
                    <a:pt x="329" y="282"/>
                  </a:lnTo>
                  <a:lnTo>
                    <a:pt x="333" y="277"/>
                  </a:lnTo>
                  <a:lnTo>
                    <a:pt x="451" y="324"/>
                  </a:lnTo>
                  <a:lnTo>
                    <a:pt x="451" y="327"/>
                  </a:lnTo>
                  <a:lnTo>
                    <a:pt x="451" y="332"/>
                  </a:lnTo>
                  <a:lnTo>
                    <a:pt x="451" y="337"/>
                  </a:lnTo>
                  <a:lnTo>
                    <a:pt x="452" y="343"/>
                  </a:lnTo>
                  <a:lnTo>
                    <a:pt x="454" y="349"/>
                  </a:lnTo>
                  <a:lnTo>
                    <a:pt x="456" y="354"/>
                  </a:lnTo>
                  <a:lnTo>
                    <a:pt x="458" y="360"/>
                  </a:lnTo>
                  <a:lnTo>
                    <a:pt x="461" y="365"/>
                  </a:lnTo>
                  <a:lnTo>
                    <a:pt x="464" y="369"/>
                  </a:lnTo>
                  <a:lnTo>
                    <a:pt x="469" y="374"/>
                  </a:lnTo>
                  <a:lnTo>
                    <a:pt x="473" y="378"/>
                  </a:lnTo>
                  <a:lnTo>
                    <a:pt x="477" y="381"/>
                  </a:lnTo>
                  <a:lnTo>
                    <a:pt x="482" y="384"/>
                  </a:lnTo>
                  <a:lnTo>
                    <a:pt x="488" y="386"/>
                  </a:lnTo>
                  <a:lnTo>
                    <a:pt x="493" y="389"/>
                  </a:lnTo>
                  <a:lnTo>
                    <a:pt x="499" y="391"/>
                  </a:lnTo>
                  <a:lnTo>
                    <a:pt x="505" y="391"/>
                  </a:lnTo>
                  <a:lnTo>
                    <a:pt x="511" y="392"/>
                  </a:lnTo>
                  <a:lnTo>
                    <a:pt x="518" y="391"/>
                  </a:lnTo>
                  <a:lnTo>
                    <a:pt x="523" y="391"/>
                  </a:lnTo>
                  <a:lnTo>
                    <a:pt x="529" y="389"/>
                  </a:lnTo>
                  <a:lnTo>
                    <a:pt x="535" y="386"/>
                  </a:lnTo>
                  <a:lnTo>
                    <a:pt x="540" y="384"/>
                  </a:lnTo>
                  <a:lnTo>
                    <a:pt x="545" y="381"/>
                  </a:lnTo>
                  <a:lnTo>
                    <a:pt x="550" y="378"/>
                  </a:lnTo>
                  <a:lnTo>
                    <a:pt x="553" y="374"/>
                  </a:lnTo>
                  <a:lnTo>
                    <a:pt x="558" y="369"/>
                  </a:lnTo>
                  <a:lnTo>
                    <a:pt x="561" y="365"/>
                  </a:lnTo>
                  <a:lnTo>
                    <a:pt x="564" y="360"/>
                  </a:lnTo>
                  <a:lnTo>
                    <a:pt x="567" y="354"/>
                  </a:lnTo>
                  <a:lnTo>
                    <a:pt x="568" y="349"/>
                  </a:lnTo>
                  <a:lnTo>
                    <a:pt x="570" y="343"/>
                  </a:lnTo>
                  <a:lnTo>
                    <a:pt x="571" y="337"/>
                  </a:lnTo>
                  <a:lnTo>
                    <a:pt x="571" y="332"/>
                  </a:lnTo>
                  <a:lnTo>
                    <a:pt x="570" y="322"/>
                  </a:lnTo>
                  <a:lnTo>
                    <a:pt x="568" y="312"/>
                  </a:lnTo>
                  <a:lnTo>
                    <a:pt x="565" y="304"/>
                  </a:lnTo>
                  <a:lnTo>
                    <a:pt x="560" y="296"/>
                  </a:lnTo>
                  <a:lnTo>
                    <a:pt x="711" y="114"/>
                  </a:lnTo>
                  <a:lnTo>
                    <a:pt x="717" y="117"/>
                  </a:lnTo>
                  <a:lnTo>
                    <a:pt x="724" y="119"/>
                  </a:lnTo>
                  <a:lnTo>
                    <a:pt x="730" y="120"/>
                  </a:lnTo>
                  <a:lnTo>
                    <a:pt x="737" y="120"/>
                  </a:lnTo>
                  <a:lnTo>
                    <a:pt x="743" y="120"/>
                  </a:lnTo>
                  <a:lnTo>
                    <a:pt x="750" y="119"/>
                  </a:lnTo>
                  <a:lnTo>
                    <a:pt x="755" y="118"/>
                  </a:lnTo>
                  <a:lnTo>
                    <a:pt x="760" y="116"/>
                  </a:lnTo>
                  <a:lnTo>
                    <a:pt x="766" y="113"/>
                  </a:lnTo>
                  <a:lnTo>
                    <a:pt x="771" y="110"/>
                  </a:lnTo>
                  <a:lnTo>
                    <a:pt x="775" y="106"/>
                  </a:lnTo>
                  <a:lnTo>
                    <a:pt x="780" y="103"/>
                  </a:lnTo>
                  <a:lnTo>
                    <a:pt x="784" y="99"/>
                  </a:lnTo>
                  <a:lnTo>
                    <a:pt x="787" y="94"/>
                  </a:lnTo>
                  <a:lnTo>
                    <a:pt x="790" y="89"/>
                  </a:lnTo>
                  <a:lnTo>
                    <a:pt x="792" y="84"/>
                  </a:lnTo>
                  <a:lnTo>
                    <a:pt x="795" y="79"/>
                  </a:lnTo>
                  <a:lnTo>
                    <a:pt x="796" y="72"/>
                  </a:lnTo>
                  <a:lnTo>
                    <a:pt x="797" y="67"/>
                  </a:lnTo>
                  <a:lnTo>
                    <a:pt x="797" y="60"/>
                  </a:lnTo>
                  <a:lnTo>
                    <a:pt x="797" y="54"/>
                  </a:lnTo>
                  <a:lnTo>
                    <a:pt x="796" y="48"/>
                  </a:lnTo>
                  <a:lnTo>
                    <a:pt x="795" y="42"/>
                  </a:lnTo>
                  <a:lnTo>
                    <a:pt x="792" y="37"/>
                  </a:lnTo>
                  <a:lnTo>
                    <a:pt x="790" y="31"/>
                  </a:lnTo>
                  <a:lnTo>
                    <a:pt x="787" y="27"/>
                  </a:lnTo>
                  <a:lnTo>
                    <a:pt x="784" y="22"/>
                  </a:lnTo>
                  <a:lnTo>
                    <a:pt x="780" y="17"/>
                  </a:lnTo>
                  <a:lnTo>
                    <a:pt x="775" y="14"/>
                  </a:lnTo>
                  <a:lnTo>
                    <a:pt x="771" y="10"/>
                  </a:lnTo>
                  <a:lnTo>
                    <a:pt x="766" y="8"/>
                  </a:lnTo>
                  <a:lnTo>
                    <a:pt x="760" y="5"/>
                  </a:lnTo>
                  <a:lnTo>
                    <a:pt x="755" y="2"/>
                  </a:lnTo>
                  <a:lnTo>
                    <a:pt x="750" y="1"/>
                  </a:lnTo>
                  <a:lnTo>
                    <a:pt x="743" y="0"/>
                  </a:lnTo>
                  <a:lnTo>
                    <a:pt x="737" y="0"/>
                  </a:lnTo>
                  <a:lnTo>
                    <a:pt x="731" y="0"/>
                  </a:lnTo>
                  <a:lnTo>
                    <a:pt x="725" y="1"/>
                  </a:lnTo>
                  <a:lnTo>
                    <a:pt x="719" y="2"/>
                  </a:lnTo>
                  <a:lnTo>
                    <a:pt x="713" y="5"/>
                  </a:lnTo>
                  <a:lnTo>
                    <a:pt x="709" y="8"/>
                  </a:lnTo>
                  <a:lnTo>
                    <a:pt x="703" y="10"/>
                  </a:lnTo>
                  <a:lnTo>
                    <a:pt x="699" y="14"/>
                  </a:lnTo>
                  <a:lnTo>
                    <a:pt x="695" y="17"/>
                  </a:lnTo>
                  <a:lnTo>
                    <a:pt x="691" y="22"/>
                  </a:lnTo>
                  <a:lnTo>
                    <a:pt x="687" y="27"/>
                  </a:lnTo>
                  <a:lnTo>
                    <a:pt x="684" y="31"/>
                  </a:lnTo>
                  <a:lnTo>
                    <a:pt x="682" y="37"/>
                  </a:lnTo>
                  <a:lnTo>
                    <a:pt x="680" y="42"/>
                  </a:lnTo>
                  <a:lnTo>
                    <a:pt x="678" y="48"/>
                  </a:lnTo>
                  <a:lnTo>
                    <a:pt x="677" y="54"/>
                  </a:lnTo>
                  <a:lnTo>
                    <a:pt x="677" y="60"/>
                  </a:lnTo>
                  <a:lnTo>
                    <a:pt x="678" y="70"/>
                  </a:lnTo>
                  <a:lnTo>
                    <a:pt x="680" y="79"/>
                  </a:lnTo>
                  <a:lnTo>
                    <a:pt x="683" y="87"/>
                  </a:lnTo>
                  <a:lnTo>
                    <a:pt x="688" y="96"/>
                  </a:lnTo>
                  <a:lnTo>
                    <a:pt x="537" y="277"/>
                  </a:lnTo>
                  <a:lnTo>
                    <a:pt x="531" y="275"/>
                  </a:lnTo>
                  <a:lnTo>
                    <a:pt x="524" y="273"/>
                  </a:lnTo>
                  <a:lnTo>
                    <a:pt x="518" y="272"/>
                  </a:lnTo>
                  <a:lnTo>
                    <a:pt x="511" y="271"/>
                  </a:lnTo>
                  <a:lnTo>
                    <a:pt x="504" y="272"/>
                  </a:lnTo>
                  <a:lnTo>
                    <a:pt x="496" y="273"/>
                  </a:lnTo>
                  <a:lnTo>
                    <a:pt x="490" y="275"/>
                  </a:lnTo>
                  <a:lnTo>
                    <a:pt x="484" y="278"/>
                  </a:lnTo>
                  <a:lnTo>
                    <a:pt x="478" y="281"/>
                  </a:lnTo>
                  <a:lnTo>
                    <a:pt x="472" y="286"/>
                  </a:lnTo>
                  <a:lnTo>
                    <a:pt x="467" y="291"/>
                  </a:lnTo>
                  <a:lnTo>
                    <a:pt x="463" y="295"/>
                  </a:lnTo>
                  <a:lnTo>
                    <a:pt x="345" y="248"/>
                  </a:lnTo>
                  <a:lnTo>
                    <a:pt x="345" y="245"/>
                  </a:lnTo>
                  <a:lnTo>
                    <a:pt x="345" y="240"/>
                  </a:lnTo>
                  <a:lnTo>
                    <a:pt x="345" y="235"/>
                  </a:lnTo>
                  <a:lnTo>
                    <a:pt x="344" y="229"/>
                  </a:lnTo>
                  <a:lnTo>
                    <a:pt x="343" y="223"/>
                  </a:lnTo>
                  <a:lnTo>
                    <a:pt x="341" y="218"/>
                  </a:lnTo>
                  <a:lnTo>
                    <a:pt x="339" y="213"/>
                  </a:lnTo>
                  <a:lnTo>
                    <a:pt x="336" y="207"/>
                  </a:lnTo>
                  <a:lnTo>
                    <a:pt x="332" y="203"/>
                  </a:lnTo>
                  <a:lnTo>
                    <a:pt x="328" y="199"/>
                  </a:lnTo>
                  <a:lnTo>
                    <a:pt x="324" y="194"/>
                  </a:lnTo>
                  <a:lnTo>
                    <a:pt x="319" y="191"/>
                  </a:lnTo>
                  <a:lnTo>
                    <a:pt x="314" y="188"/>
                  </a:lnTo>
                  <a:lnTo>
                    <a:pt x="309" y="186"/>
                  </a:lnTo>
                  <a:lnTo>
                    <a:pt x="303" y="184"/>
                  </a:lnTo>
                  <a:lnTo>
                    <a:pt x="298" y="181"/>
                  </a:lnTo>
                  <a:lnTo>
                    <a:pt x="292" y="181"/>
                  </a:lnTo>
                  <a:lnTo>
                    <a:pt x="285" y="180"/>
                  </a:lnTo>
                  <a:lnTo>
                    <a:pt x="280" y="181"/>
                  </a:lnTo>
                  <a:lnTo>
                    <a:pt x="273" y="181"/>
                  </a:lnTo>
                  <a:lnTo>
                    <a:pt x="268" y="184"/>
                  </a:lnTo>
                  <a:lnTo>
                    <a:pt x="262" y="186"/>
                  </a:lnTo>
                  <a:lnTo>
                    <a:pt x="257" y="188"/>
                  </a:lnTo>
                  <a:lnTo>
                    <a:pt x="252" y="191"/>
                  </a:lnTo>
                  <a:lnTo>
                    <a:pt x="248" y="194"/>
                  </a:lnTo>
                  <a:lnTo>
                    <a:pt x="243" y="199"/>
                  </a:lnTo>
                  <a:lnTo>
                    <a:pt x="239" y="203"/>
                  </a:lnTo>
                  <a:lnTo>
                    <a:pt x="236" y="207"/>
                  </a:lnTo>
                  <a:lnTo>
                    <a:pt x="233" y="213"/>
                  </a:lnTo>
                  <a:lnTo>
                    <a:pt x="230" y="218"/>
                  </a:lnTo>
                  <a:lnTo>
                    <a:pt x="228" y="223"/>
                  </a:lnTo>
                  <a:lnTo>
                    <a:pt x="226" y="229"/>
                  </a:lnTo>
                  <a:lnTo>
                    <a:pt x="225" y="235"/>
                  </a:lnTo>
                  <a:lnTo>
                    <a:pt x="225" y="240"/>
                  </a:lnTo>
                  <a:lnTo>
                    <a:pt x="226" y="248"/>
                  </a:lnTo>
                  <a:lnTo>
                    <a:pt x="227" y="254"/>
                  </a:lnTo>
                  <a:lnTo>
                    <a:pt x="229" y="261"/>
                  </a:lnTo>
                  <a:lnTo>
                    <a:pt x="231" y="267"/>
                  </a:lnTo>
                  <a:lnTo>
                    <a:pt x="94" y="387"/>
                  </a:lnTo>
                  <a:lnTo>
                    <a:pt x="86" y="382"/>
                  </a:lnTo>
                  <a:lnTo>
                    <a:pt x="78" y="379"/>
                  </a:lnTo>
                  <a:lnTo>
                    <a:pt x="68" y="377"/>
                  </a:lnTo>
                  <a:lnTo>
                    <a:pt x="60" y="377"/>
                  </a:lnTo>
                  <a:lnTo>
                    <a:pt x="53" y="377"/>
                  </a:lnTo>
                  <a:lnTo>
                    <a:pt x="47" y="378"/>
                  </a:lnTo>
                  <a:lnTo>
                    <a:pt x="42" y="379"/>
                  </a:lnTo>
                  <a:lnTo>
                    <a:pt x="36" y="381"/>
                  </a:lnTo>
                  <a:lnTo>
                    <a:pt x="31" y="383"/>
                  </a:lnTo>
                  <a:lnTo>
                    <a:pt x="26" y="386"/>
                  </a:lnTo>
                  <a:lnTo>
                    <a:pt x="21" y="391"/>
                  </a:lnTo>
                  <a:lnTo>
                    <a:pt x="17" y="394"/>
                  </a:lnTo>
                  <a:lnTo>
                    <a:pt x="13" y="398"/>
                  </a:lnTo>
                  <a:lnTo>
                    <a:pt x="9" y="402"/>
                  </a:lnTo>
                  <a:lnTo>
                    <a:pt x="6" y="408"/>
                  </a:lnTo>
                  <a:lnTo>
                    <a:pt x="4" y="413"/>
                  </a:lnTo>
                  <a:lnTo>
                    <a:pt x="2" y="419"/>
                  </a:lnTo>
                  <a:lnTo>
                    <a:pt x="1" y="425"/>
                  </a:lnTo>
                  <a:lnTo>
                    <a:pt x="0" y="430"/>
                  </a:lnTo>
                  <a:lnTo>
                    <a:pt x="0" y="437"/>
                  </a:lnTo>
                  <a:lnTo>
                    <a:pt x="0" y="443"/>
                  </a:lnTo>
                  <a:lnTo>
                    <a:pt x="1" y="449"/>
                  </a:lnTo>
                  <a:lnTo>
                    <a:pt x="2" y="455"/>
                  </a:lnTo>
                  <a:lnTo>
                    <a:pt x="4" y="460"/>
                  </a:lnTo>
                  <a:lnTo>
                    <a:pt x="6" y="466"/>
                  </a:lnTo>
                  <a:lnTo>
                    <a:pt x="9" y="470"/>
                  </a:lnTo>
                  <a:lnTo>
                    <a:pt x="13" y="475"/>
                  </a:lnTo>
                  <a:lnTo>
                    <a:pt x="17" y="480"/>
                  </a:lnTo>
                  <a:lnTo>
                    <a:pt x="21" y="483"/>
                  </a:lnTo>
                  <a:lnTo>
                    <a:pt x="26" y="486"/>
                  </a:lnTo>
                  <a:lnTo>
                    <a:pt x="31" y="489"/>
                  </a:lnTo>
                  <a:lnTo>
                    <a:pt x="36" y="493"/>
                  </a:lnTo>
                  <a:lnTo>
                    <a:pt x="42" y="494"/>
                  </a:lnTo>
                  <a:lnTo>
                    <a:pt x="47" y="496"/>
                  </a:lnTo>
                  <a:lnTo>
                    <a:pt x="53" y="497"/>
                  </a:lnTo>
                  <a:lnTo>
                    <a:pt x="60" y="497"/>
                  </a:lnTo>
                  <a:close/>
                </a:path>
              </a:pathLst>
            </a:custGeom>
            <a:grpFill/>
            <a:ln w="9525">
              <a:solidFill>
                <a:schemeClr val="bg1"/>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sp>
        <p:nvSpPr>
          <p:cNvPr id="88" name="Freeform 87"/>
          <p:cNvSpPr/>
          <p:nvPr/>
        </p:nvSpPr>
        <p:spPr>
          <a:xfrm rot="10800000">
            <a:off x="63500" y="1248881"/>
            <a:ext cx="1244600" cy="393303"/>
          </a:xfrm>
          <a:custGeom>
            <a:avLst/>
            <a:gdLst>
              <a:gd name="connsiteX0" fmla="*/ 1244600 w 1244600"/>
              <a:gd name="connsiteY0" fmla="*/ 393303 h 393303"/>
              <a:gd name="connsiteX1" fmla="*/ 0 w 1244600"/>
              <a:gd name="connsiteY1" fmla="*/ 393303 h 393303"/>
              <a:gd name="connsiteX2" fmla="*/ 0 w 1244600"/>
              <a:gd name="connsiteY2" fmla="*/ 0 h 393303"/>
              <a:gd name="connsiteX3" fmla="*/ 853542 w 1244600"/>
              <a:gd name="connsiteY3" fmla="*/ 0 h 393303"/>
            </a:gdLst>
            <a:ahLst/>
            <a:cxnLst>
              <a:cxn ang="0">
                <a:pos x="connsiteX0" y="connsiteY0"/>
              </a:cxn>
              <a:cxn ang="0">
                <a:pos x="connsiteX1" y="connsiteY1"/>
              </a:cxn>
              <a:cxn ang="0">
                <a:pos x="connsiteX2" y="connsiteY2"/>
              </a:cxn>
              <a:cxn ang="0">
                <a:pos x="connsiteX3" y="connsiteY3"/>
              </a:cxn>
            </a:cxnLst>
            <a:rect l="l" t="t" r="r" b="b"/>
            <a:pathLst>
              <a:path w="1244600" h="393303">
                <a:moveTo>
                  <a:pt x="1244600" y="393303"/>
                </a:moveTo>
                <a:lnTo>
                  <a:pt x="0" y="393303"/>
                </a:lnTo>
                <a:lnTo>
                  <a:pt x="0" y="0"/>
                </a:lnTo>
                <a:lnTo>
                  <a:pt x="853542" y="0"/>
                </a:ln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9" name="Parallelogram 88"/>
          <p:cNvSpPr/>
          <p:nvPr/>
        </p:nvSpPr>
        <p:spPr>
          <a:xfrm>
            <a:off x="254000" y="0"/>
            <a:ext cx="11938000" cy="1674019"/>
          </a:xfrm>
          <a:prstGeom prst="parallelogram">
            <a:avLst>
              <a:gd name="adj" fmla="val 49180"/>
            </a:avLst>
          </a:prstGeom>
          <a:solidFill>
            <a:schemeClr val="bg1"/>
          </a:solidFill>
          <a:ln>
            <a:noFill/>
          </a:ln>
          <a:effectLst>
            <a:outerShdw blurRad="342900" dist="38100" dir="11700000" sx="99000" sy="99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0" name="Parallelogram 89"/>
          <p:cNvSpPr/>
          <p:nvPr/>
        </p:nvSpPr>
        <p:spPr>
          <a:xfrm>
            <a:off x="63500" y="205580"/>
            <a:ext cx="12039600" cy="1069976"/>
          </a:xfrm>
          <a:prstGeom prst="parallelogram">
            <a:avLst>
              <a:gd name="adj" fmla="val 47222"/>
            </a:avLst>
          </a:prstGeom>
          <a:gradFill>
            <a:gsLst>
              <a:gs pos="0">
                <a:schemeClr val="tx2">
                  <a:alpha val="85000"/>
                </a:schemeClr>
              </a:gs>
              <a:gs pos="100000">
                <a:srgbClr val="002E9C">
                  <a:alpha val="8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1" name="TextBox 90"/>
          <p:cNvSpPr txBox="1"/>
          <p:nvPr/>
        </p:nvSpPr>
        <p:spPr>
          <a:xfrm>
            <a:off x="450464" y="230761"/>
            <a:ext cx="11265672" cy="646331"/>
          </a:xfrm>
          <a:prstGeom prst="rect">
            <a:avLst/>
          </a:prstGeom>
          <a:noFill/>
          <a:ln>
            <a:noFill/>
          </a:ln>
        </p:spPr>
        <p:txBody>
          <a:bodyPr wrap="square" rtlCol="0">
            <a:spAutoFit/>
          </a:bodyPr>
          <a:lstStyle/>
          <a:p>
            <a:pPr algn="ctr"/>
            <a:r>
              <a:rPr lang="en-US" sz="3600" b="1" spc="300" dirty="0" smtClean="0">
                <a:solidFill>
                  <a:schemeClr val="bg1"/>
                </a:solidFill>
                <a:latin typeface="Century Gothic" panose="020B0502020202020204" pitchFamily="34" charset="0"/>
              </a:rPr>
              <a:t>MTSF OUTPUTS FOR SELECTED PRIORITIES</a:t>
            </a:r>
            <a:endParaRPr lang="en-GB" sz="3600" b="1" spc="300" dirty="0">
              <a:solidFill>
                <a:schemeClr val="bg1"/>
              </a:solidFill>
              <a:latin typeface="Century Gothic" panose="020B0502020202020204" pitchFamily="34" charset="0"/>
            </a:endParaRPr>
          </a:p>
        </p:txBody>
      </p:sp>
      <p:sp>
        <p:nvSpPr>
          <p:cNvPr id="92" name="Freeform 4347">
            <a:extLst>
              <a:ext uri="{FF2B5EF4-FFF2-40B4-BE49-F238E27FC236}">
                <a16:creationId xmlns="" xmlns:a16="http://schemas.microsoft.com/office/drawing/2014/main" id="{5EB0B3CE-72AF-4F04-894E-E42CB34F3BAF}"/>
              </a:ext>
            </a:extLst>
          </p:cNvPr>
          <p:cNvSpPr>
            <a:spLocks/>
          </p:cNvSpPr>
          <p:nvPr/>
        </p:nvSpPr>
        <p:spPr bwMode="auto">
          <a:xfrm>
            <a:off x="10936005" y="2991486"/>
            <a:ext cx="522221" cy="519211"/>
          </a:xfrm>
          <a:custGeom>
            <a:avLst/>
            <a:gdLst>
              <a:gd name="T0" fmla="*/ 795 w 891"/>
              <a:gd name="T1" fmla="*/ 575 h 893"/>
              <a:gd name="T2" fmla="*/ 727 w 891"/>
              <a:gd name="T3" fmla="*/ 560 h 893"/>
              <a:gd name="T4" fmla="*/ 546 w 891"/>
              <a:gd name="T5" fmla="*/ 446 h 893"/>
              <a:gd name="T6" fmla="*/ 742 w 891"/>
              <a:gd name="T7" fmla="*/ 331 h 893"/>
              <a:gd name="T8" fmla="*/ 831 w 891"/>
              <a:gd name="T9" fmla="*/ 295 h 893"/>
              <a:gd name="T10" fmla="*/ 877 w 891"/>
              <a:gd name="T11" fmla="*/ 233 h 893"/>
              <a:gd name="T12" fmla="*/ 891 w 891"/>
              <a:gd name="T13" fmla="*/ 163 h 893"/>
              <a:gd name="T14" fmla="*/ 876 w 891"/>
              <a:gd name="T15" fmla="*/ 101 h 893"/>
              <a:gd name="T16" fmla="*/ 856 w 891"/>
              <a:gd name="T17" fmla="*/ 98 h 893"/>
              <a:gd name="T18" fmla="*/ 797 w 891"/>
              <a:gd name="T19" fmla="*/ 36 h 893"/>
              <a:gd name="T20" fmla="*/ 794 w 891"/>
              <a:gd name="T21" fmla="*/ 15 h 893"/>
              <a:gd name="T22" fmla="*/ 709 w 891"/>
              <a:gd name="T23" fmla="*/ 1 h 893"/>
              <a:gd name="T24" fmla="*/ 620 w 891"/>
              <a:gd name="T25" fmla="*/ 38 h 893"/>
              <a:gd name="T26" fmla="*/ 574 w 891"/>
              <a:gd name="T27" fmla="*/ 97 h 893"/>
              <a:gd name="T28" fmla="*/ 559 w 891"/>
              <a:gd name="T29" fmla="*/ 163 h 893"/>
              <a:gd name="T30" fmla="*/ 446 w 891"/>
              <a:gd name="T31" fmla="*/ 345 h 893"/>
              <a:gd name="T32" fmla="*/ 331 w 891"/>
              <a:gd name="T33" fmla="*/ 163 h 893"/>
              <a:gd name="T34" fmla="*/ 316 w 891"/>
              <a:gd name="T35" fmla="*/ 97 h 893"/>
              <a:gd name="T36" fmla="*/ 274 w 891"/>
              <a:gd name="T37" fmla="*/ 40 h 893"/>
              <a:gd name="T38" fmla="*/ 209 w 891"/>
              <a:gd name="T39" fmla="*/ 6 h 893"/>
              <a:gd name="T40" fmla="*/ 139 w 891"/>
              <a:gd name="T41" fmla="*/ 3 h 893"/>
              <a:gd name="T42" fmla="*/ 96 w 891"/>
              <a:gd name="T43" fmla="*/ 21 h 893"/>
              <a:gd name="T44" fmla="*/ 179 w 891"/>
              <a:gd name="T45" fmla="*/ 105 h 893"/>
              <a:gd name="T46" fmla="*/ 28 w 891"/>
              <a:gd name="T47" fmla="*/ 95 h 893"/>
              <a:gd name="T48" fmla="*/ 8 w 891"/>
              <a:gd name="T49" fmla="*/ 116 h 893"/>
              <a:gd name="T50" fmla="*/ 1 w 891"/>
              <a:gd name="T51" fmla="*/ 188 h 893"/>
              <a:gd name="T52" fmla="*/ 24 w 891"/>
              <a:gd name="T53" fmla="*/ 256 h 893"/>
              <a:gd name="T54" fmla="*/ 76 w 891"/>
              <a:gd name="T55" fmla="*/ 308 h 893"/>
              <a:gd name="T56" fmla="*/ 140 w 891"/>
              <a:gd name="T57" fmla="*/ 331 h 893"/>
              <a:gd name="T58" fmla="*/ 209 w 891"/>
              <a:gd name="T59" fmla="*/ 327 h 893"/>
              <a:gd name="T60" fmla="*/ 179 w 891"/>
              <a:gd name="T61" fmla="*/ 561 h 893"/>
              <a:gd name="T62" fmla="*/ 87 w 891"/>
              <a:gd name="T63" fmla="*/ 580 h 893"/>
              <a:gd name="T64" fmla="*/ 24 w 891"/>
              <a:gd name="T65" fmla="*/ 638 h 893"/>
              <a:gd name="T66" fmla="*/ 1 w 891"/>
              <a:gd name="T67" fmla="*/ 707 h 893"/>
              <a:gd name="T68" fmla="*/ 8 w 891"/>
              <a:gd name="T69" fmla="*/ 778 h 893"/>
              <a:gd name="T70" fmla="*/ 28 w 891"/>
              <a:gd name="T71" fmla="*/ 800 h 893"/>
              <a:gd name="T72" fmla="*/ 179 w 891"/>
              <a:gd name="T73" fmla="*/ 786 h 893"/>
              <a:gd name="T74" fmla="*/ 96 w 891"/>
              <a:gd name="T75" fmla="*/ 871 h 893"/>
              <a:gd name="T76" fmla="*/ 152 w 891"/>
              <a:gd name="T77" fmla="*/ 892 h 893"/>
              <a:gd name="T78" fmla="*/ 231 w 891"/>
              <a:gd name="T79" fmla="*/ 879 h 893"/>
              <a:gd name="T80" fmla="*/ 299 w 891"/>
              <a:gd name="T81" fmla="*/ 825 h 893"/>
              <a:gd name="T82" fmla="*/ 328 w 891"/>
              <a:gd name="T83" fmla="*/ 763 h 893"/>
              <a:gd name="T84" fmla="*/ 328 w 891"/>
              <a:gd name="T85" fmla="*/ 694 h 893"/>
              <a:gd name="T86" fmla="*/ 563 w 891"/>
              <a:gd name="T87" fmla="*/ 694 h 893"/>
              <a:gd name="T88" fmla="*/ 564 w 891"/>
              <a:gd name="T89" fmla="*/ 762 h 893"/>
              <a:gd name="T90" fmla="*/ 592 w 891"/>
              <a:gd name="T91" fmla="*/ 825 h 893"/>
              <a:gd name="T92" fmla="*/ 662 w 891"/>
              <a:gd name="T93" fmla="*/ 879 h 893"/>
              <a:gd name="T94" fmla="*/ 758 w 891"/>
              <a:gd name="T95" fmla="*/ 889 h 893"/>
              <a:gd name="T96" fmla="*/ 799 w 891"/>
              <a:gd name="T97" fmla="*/ 867 h 893"/>
              <a:gd name="T98" fmla="*/ 718 w 891"/>
              <a:gd name="T99" fmla="*/ 717 h 893"/>
              <a:gd name="T100" fmla="*/ 866 w 891"/>
              <a:gd name="T101" fmla="*/ 800 h 893"/>
              <a:gd name="T102" fmla="*/ 886 w 891"/>
              <a:gd name="T103" fmla="*/ 767 h 893"/>
              <a:gd name="T104" fmla="*/ 889 w 891"/>
              <a:gd name="T105" fmla="*/ 695 h 893"/>
              <a:gd name="T106" fmla="*/ 859 w 891"/>
              <a:gd name="T107" fmla="*/ 628 h 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91" h="893">
                <a:moveTo>
                  <a:pt x="843" y="608"/>
                </a:moveTo>
                <a:lnTo>
                  <a:pt x="834" y="600"/>
                </a:lnTo>
                <a:lnTo>
                  <a:pt x="825" y="593"/>
                </a:lnTo>
                <a:lnTo>
                  <a:pt x="815" y="586"/>
                </a:lnTo>
                <a:lnTo>
                  <a:pt x="805" y="580"/>
                </a:lnTo>
                <a:lnTo>
                  <a:pt x="795" y="575"/>
                </a:lnTo>
                <a:lnTo>
                  <a:pt x="784" y="571"/>
                </a:lnTo>
                <a:lnTo>
                  <a:pt x="773" y="567"/>
                </a:lnTo>
                <a:lnTo>
                  <a:pt x="762" y="564"/>
                </a:lnTo>
                <a:lnTo>
                  <a:pt x="751" y="562"/>
                </a:lnTo>
                <a:lnTo>
                  <a:pt x="739" y="560"/>
                </a:lnTo>
                <a:lnTo>
                  <a:pt x="727" y="560"/>
                </a:lnTo>
                <a:lnTo>
                  <a:pt x="717" y="560"/>
                </a:lnTo>
                <a:lnTo>
                  <a:pt x="705" y="561"/>
                </a:lnTo>
                <a:lnTo>
                  <a:pt x="693" y="563"/>
                </a:lnTo>
                <a:lnTo>
                  <a:pt x="681" y="566"/>
                </a:lnTo>
                <a:lnTo>
                  <a:pt x="671" y="570"/>
                </a:lnTo>
                <a:lnTo>
                  <a:pt x="546" y="446"/>
                </a:lnTo>
                <a:lnTo>
                  <a:pt x="671" y="323"/>
                </a:lnTo>
                <a:lnTo>
                  <a:pt x="683" y="327"/>
                </a:lnTo>
                <a:lnTo>
                  <a:pt x="697" y="329"/>
                </a:lnTo>
                <a:lnTo>
                  <a:pt x="711" y="331"/>
                </a:lnTo>
                <a:lnTo>
                  <a:pt x="725" y="331"/>
                </a:lnTo>
                <a:lnTo>
                  <a:pt x="742" y="331"/>
                </a:lnTo>
                <a:lnTo>
                  <a:pt x="758" y="329"/>
                </a:lnTo>
                <a:lnTo>
                  <a:pt x="774" y="325"/>
                </a:lnTo>
                <a:lnTo>
                  <a:pt x="789" y="319"/>
                </a:lnTo>
                <a:lnTo>
                  <a:pt x="803" y="313"/>
                </a:lnTo>
                <a:lnTo>
                  <a:pt x="817" y="304"/>
                </a:lnTo>
                <a:lnTo>
                  <a:pt x="831" y="295"/>
                </a:lnTo>
                <a:lnTo>
                  <a:pt x="843" y="284"/>
                </a:lnTo>
                <a:lnTo>
                  <a:pt x="851" y="275"/>
                </a:lnTo>
                <a:lnTo>
                  <a:pt x="859" y="265"/>
                </a:lnTo>
                <a:lnTo>
                  <a:pt x="866" y="254"/>
                </a:lnTo>
                <a:lnTo>
                  <a:pt x="873" y="243"/>
                </a:lnTo>
                <a:lnTo>
                  <a:pt x="877" y="233"/>
                </a:lnTo>
                <a:lnTo>
                  <a:pt x="882" y="221"/>
                </a:lnTo>
                <a:lnTo>
                  <a:pt x="886" y="210"/>
                </a:lnTo>
                <a:lnTo>
                  <a:pt x="889" y="199"/>
                </a:lnTo>
                <a:lnTo>
                  <a:pt x="890" y="187"/>
                </a:lnTo>
                <a:lnTo>
                  <a:pt x="891" y="175"/>
                </a:lnTo>
                <a:lnTo>
                  <a:pt x="891" y="163"/>
                </a:lnTo>
                <a:lnTo>
                  <a:pt x="891" y="151"/>
                </a:lnTo>
                <a:lnTo>
                  <a:pt x="889" y="140"/>
                </a:lnTo>
                <a:lnTo>
                  <a:pt x="886" y="128"/>
                </a:lnTo>
                <a:lnTo>
                  <a:pt x="882" y="116"/>
                </a:lnTo>
                <a:lnTo>
                  <a:pt x="878" y="104"/>
                </a:lnTo>
                <a:lnTo>
                  <a:pt x="876" y="101"/>
                </a:lnTo>
                <a:lnTo>
                  <a:pt x="874" y="98"/>
                </a:lnTo>
                <a:lnTo>
                  <a:pt x="871" y="96"/>
                </a:lnTo>
                <a:lnTo>
                  <a:pt x="866" y="96"/>
                </a:lnTo>
                <a:lnTo>
                  <a:pt x="863" y="95"/>
                </a:lnTo>
                <a:lnTo>
                  <a:pt x="859" y="96"/>
                </a:lnTo>
                <a:lnTo>
                  <a:pt x="856" y="98"/>
                </a:lnTo>
                <a:lnTo>
                  <a:pt x="852" y="100"/>
                </a:lnTo>
                <a:lnTo>
                  <a:pt x="785" y="179"/>
                </a:lnTo>
                <a:lnTo>
                  <a:pt x="718" y="179"/>
                </a:lnTo>
                <a:lnTo>
                  <a:pt x="718" y="105"/>
                </a:lnTo>
                <a:lnTo>
                  <a:pt x="795" y="38"/>
                </a:lnTo>
                <a:lnTo>
                  <a:pt x="797" y="36"/>
                </a:lnTo>
                <a:lnTo>
                  <a:pt x="799" y="33"/>
                </a:lnTo>
                <a:lnTo>
                  <a:pt x="799" y="28"/>
                </a:lnTo>
                <a:lnTo>
                  <a:pt x="799" y="25"/>
                </a:lnTo>
                <a:lnTo>
                  <a:pt x="798" y="21"/>
                </a:lnTo>
                <a:lnTo>
                  <a:pt x="796" y="18"/>
                </a:lnTo>
                <a:lnTo>
                  <a:pt x="794" y="15"/>
                </a:lnTo>
                <a:lnTo>
                  <a:pt x="790" y="13"/>
                </a:lnTo>
                <a:lnTo>
                  <a:pt x="774" y="7"/>
                </a:lnTo>
                <a:lnTo>
                  <a:pt x="758" y="3"/>
                </a:lnTo>
                <a:lnTo>
                  <a:pt x="742" y="1"/>
                </a:lnTo>
                <a:lnTo>
                  <a:pt x="725" y="0"/>
                </a:lnTo>
                <a:lnTo>
                  <a:pt x="709" y="1"/>
                </a:lnTo>
                <a:lnTo>
                  <a:pt x="693" y="3"/>
                </a:lnTo>
                <a:lnTo>
                  <a:pt x="677" y="7"/>
                </a:lnTo>
                <a:lnTo>
                  <a:pt x="662" y="12"/>
                </a:lnTo>
                <a:lnTo>
                  <a:pt x="647" y="20"/>
                </a:lnTo>
                <a:lnTo>
                  <a:pt x="633" y="28"/>
                </a:lnTo>
                <a:lnTo>
                  <a:pt x="620" y="38"/>
                </a:lnTo>
                <a:lnTo>
                  <a:pt x="609" y="49"/>
                </a:lnTo>
                <a:lnTo>
                  <a:pt x="600" y="57"/>
                </a:lnTo>
                <a:lnTo>
                  <a:pt x="592" y="67"/>
                </a:lnTo>
                <a:lnTo>
                  <a:pt x="586" y="77"/>
                </a:lnTo>
                <a:lnTo>
                  <a:pt x="580" y="86"/>
                </a:lnTo>
                <a:lnTo>
                  <a:pt x="574" y="97"/>
                </a:lnTo>
                <a:lnTo>
                  <a:pt x="570" y="108"/>
                </a:lnTo>
                <a:lnTo>
                  <a:pt x="567" y="118"/>
                </a:lnTo>
                <a:lnTo>
                  <a:pt x="564" y="129"/>
                </a:lnTo>
                <a:lnTo>
                  <a:pt x="561" y="141"/>
                </a:lnTo>
                <a:lnTo>
                  <a:pt x="560" y="153"/>
                </a:lnTo>
                <a:lnTo>
                  <a:pt x="559" y="163"/>
                </a:lnTo>
                <a:lnTo>
                  <a:pt x="560" y="175"/>
                </a:lnTo>
                <a:lnTo>
                  <a:pt x="561" y="187"/>
                </a:lnTo>
                <a:lnTo>
                  <a:pt x="563" y="199"/>
                </a:lnTo>
                <a:lnTo>
                  <a:pt x="566" y="209"/>
                </a:lnTo>
                <a:lnTo>
                  <a:pt x="569" y="221"/>
                </a:lnTo>
                <a:lnTo>
                  <a:pt x="446" y="345"/>
                </a:lnTo>
                <a:lnTo>
                  <a:pt x="322" y="221"/>
                </a:lnTo>
                <a:lnTo>
                  <a:pt x="325" y="209"/>
                </a:lnTo>
                <a:lnTo>
                  <a:pt x="328" y="199"/>
                </a:lnTo>
                <a:lnTo>
                  <a:pt x="330" y="187"/>
                </a:lnTo>
                <a:lnTo>
                  <a:pt x="331" y="175"/>
                </a:lnTo>
                <a:lnTo>
                  <a:pt x="331" y="163"/>
                </a:lnTo>
                <a:lnTo>
                  <a:pt x="330" y="153"/>
                </a:lnTo>
                <a:lnTo>
                  <a:pt x="329" y="141"/>
                </a:lnTo>
                <a:lnTo>
                  <a:pt x="327" y="129"/>
                </a:lnTo>
                <a:lnTo>
                  <a:pt x="324" y="118"/>
                </a:lnTo>
                <a:lnTo>
                  <a:pt x="321" y="108"/>
                </a:lnTo>
                <a:lnTo>
                  <a:pt x="316" y="97"/>
                </a:lnTo>
                <a:lnTo>
                  <a:pt x="311" y="86"/>
                </a:lnTo>
                <a:lnTo>
                  <a:pt x="305" y="77"/>
                </a:lnTo>
                <a:lnTo>
                  <a:pt x="298" y="67"/>
                </a:lnTo>
                <a:lnTo>
                  <a:pt x="291" y="57"/>
                </a:lnTo>
                <a:lnTo>
                  <a:pt x="282" y="49"/>
                </a:lnTo>
                <a:lnTo>
                  <a:pt x="274" y="40"/>
                </a:lnTo>
                <a:lnTo>
                  <a:pt x="264" y="33"/>
                </a:lnTo>
                <a:lnTo>
                  <a:pt x="253" y="25"/>
                </a:lnTo>
                <a:lnTo>
                  <a:pt x="243" y="20"/>
                </a:lnTo>
                <a:lnTo>
                  <a:pt x="232" y="15"/>
                </a:lnTo>
                <a:lnTo>
                  <a:pt x="221" y="10"/>
                </a:lnTo>
                <a:lnTo>
                  <a:pt x="209" y="6"/>
                </a:lnTo>
                <a:lnTo>
                  <a:pt x="199" y="4"/>
                </a:lnTo>
                <a:lnTo>
                  <a:pt x="187" y="2"/>
                </a:lnTo>
                <a:lnTo>
                  <a:pt x="175" y="1"/>
                </a:lnTo>
                <a:lnTo>
                  <a:pt x="162" y="1"/>
                </a:lnTo>
                <a:lnTo>
                  <a:pt x="151" y="2"/>
                </a:lnTo>
                <a:lnTo>
                  <a:pt x="139" y="3"/>
                </a:lnTo>
                <a:lnTo>
                  <a:pt x="127" y="5"/>
                </a:lnTo>
                <a:lnTo>
                  <a:pt x="115" y="9"/>
                </a:lnTo>
                <a:lnTo>
                  <a:pt x="103" y="13"/>
                </a:lnTo>
                <a:lnTo>
                  <a:pt x="100" y="16"/>
                </a:lnTo>
                <a:lnTo>
                  <a:pt x="97" y="18"/>
                </a:lnTo>
                <a:lnTo>
                  <a:pt x="96" y="21"/>
                </a:lnTo>
                <a:lnTo>
                  <a:pt x="95" y="25"/>
                </a:lnTo>
                <a:lnTo>
                  <a:pt x="94" y="28"/>
                </a:lnTo>
                <a:lnTo>
                  <a:pt x="95" y="33"/>
                </a:lnTo>
                <a:lnTo>
                  <a:pt x="97" y="36"/>
                </a:lnTo>
                <a:lnTo>
                  <a:pt x="99" y="38"/>
                </a:lnTo>
                <a:lnTo>
                  <a:pt x="179" y="105"/>
                </a:lnTo>
                <a:lnTo>
                  <a:pt x="179" y="179"/>
                </a:lnTo>
                <a:lnTo>
                  <a:pt x="106" y="179"/>
                </a:lnTo>
                <a:lnTo>
                  <a:pt x="38" y="100"/>
                </a:lnTo>
                <a:lnTo>
                  <a:pt x="35" y="98"/>
                </a:lnTo>
                <a:lnTo>
                  <a:pt x="32" y="96"/>
                </a:lnTo>
                <a:lnTo>
                  <a:pt x="28" y="95"/>
                </a:lnTo>
                <a:lnTo>
                  <a:pt x="24" y="96"/>
                </a:lnTo>
                <a:lnTo>
                  <a:pt x="20" y="96"/>
                </a:lnTo>
                <a:lnTo>
                  <a:pt x="17" y="98"/>
                </a:lnTo>
                <a:lnTo>
                  <a:pt x="15" y="101"/>
                </a:lnTo>
                <a:lnTo>
                  <a:pt x="13" y="104"/>
                </a:lnTo>
                <a:lnTo>
                  <a:pt x="8" y="116"/>
                </a:lnTo>
                <a:lnTo>
                  <a:pt x="5" y="128"/>
                </a:lnTo>
                <a:lnTo>
                  <a:pt x="2" y="140"/>
                </a:lnTo>
                <a:lnTo>
                  <a:pt x="1" y="151"/>
                </a:lnTo>
                <a:lnTo>
                  <a:pt x="0" y="164"/>
                </a:lnTo>
                <a:lnTo>
                  <a:pt x="0" y="176"/>
                </a:lnTo>
                <a:lnTo>
                  <a:pt x="1" y="188"/>
                </a:lnTo>
                <a:lnTo>
                  <a:pt x="3" y="200"/>
                </a:lnTo>
                <a:lnTo>
                  <a:pt x="5" y="211"/>
                </a:lnTo>
                <a:lnTo>
                  <a:pt x="9" y="223"/>
                </a:lnTo>
                <a:lnTo>
                  <a:pt x="14" y="235"/>
                </a:lnTo>
                <a:lnTo>
                  <a:pt x="19" y="246"/>
                </a:lnTo>
                <a:lnTo>
                  <a:pt x="24" y="256"/>
                </a:lnTo>
                <a:lnTo>
                  <a:pt x="32" y="266"/>
                </a:lnTo>
                <a:lnTo>
                  <a:pt x="39" y="276"/>
                </a:lnTo>
                <a:lnTo>
                  <a:pt x="48" y="285"/>
                </a:lnTo>
                <a:lnTo>
                  <a:pt x="56" y="294"/>
                </a:lnTo>
                <a:lnTo>
                  <a:pt x="66" y="300"/>
                </a:lnTo>
                <a:lnTo>
                  <a:pt x="76" y="308"/>
                </a:lnTo>
                <a:lnTo>
                  <a:pt x="85" y="313"/>
                </a:lnTo>
                <a:lnTo>
                  <a:pt x="96" y="318"/>
                </a:lnTo>
                <a:lnTo>
                  <a:pt x="107" y="323"/>
                </a:lnTo>
                <a:lnTo>
                  <a:pt x="117" y="326"/>
                </a:lnTo>
                <a:lnTo>
                  <a:pt x="128" y="329"/>
                </a:lnTo>
                <a:lnTo>
                  <a:pt x="140" y="331"/>
                </a:lnTo>
                <a:lnTo>
                  <a:pt x="152" y="332"/>
                </a:lnTo>
                <a:lnTo>
                  <a:pt x="162" y="333"/>
                </a:lnTo>
                <a:lnTo>
                  <a:pt x="174" y="332"/>
                </a:lnTo>
                <a:lnTo>
                  <a:pt x="186" y="331"/>
                </a:lnTo>
                <a:lnTo>
                  <a:pt x="198" y="329"/>
                </a:lnTo>
                <a:lnTo>
                  <a:pt x="209" y="327"/>
                </a:lnTo>
                <a:lnTo>
                  <a:pt x="220" y="323"/>
                </a:lnTo>
                <a:lnTo>
                  <a:pt x="344" y="447"/>
                </a:lnTo>
                <a:lnTo>
                  <a:pt x="220" y="570"/>
                </a:lnTo>
                <a:lnTo>
                  <a:pt x="207" y="566"/>
                </a:lnTo>
                <a:lnTo>
                  <a:pt x="193" y="562"/>
                </a:lnTo>
                <a:lnTo>
                  <a:pt x="179" y="561"/>
                </a:lnTo>
                <a:lnTo>
                  <a:pt x="166" y="560"/>
                </a:lnTo>
                <a:lnTo>
                  <a:pt x="148" y="561"/>
                </a:lnTo>
                <a:lnTo>
                  <a:pt x="132" y="563"/>
                </a:lnTo>
                <a:lnTo>
                  <a:pt x="117" y="568"/>
                </a:lnTo>
                <a:lnTo>
                  <a:pt x="101" y="573"/>
                </a:lnTo>
                <a:lnTo>
                  <a:pt x="87" y="580"/>
                </a:lnTo>
                <a:lnTo>
                  <a:pt x="74" y="588"/>
                </a:lnTo>
                <a:lnTo>
                  <a:pt x="61" y="598"/>
                </a:lnTo>
                <a:lnTo>
                  <a:pt x="48" y="608"/>
                </a:lnTo>
                <a:lnTo>
                  <a:pt x="39" y="618"/>
                </a:lnTo>
                <a:lnTo>
                  <a:pt x="32" y="628"/>
                </a:lnTo>
                <a:lnTo>
                  <a:pt x="24" y="638"/>
                </a:lnTo>
                <a:lnTo>
                  <a:pt x="19" y="649"/>
                </a:lnTo>
                <a:lnTo>
                  <a:pt x="14" y="660"/>
                </a:lnTo>
                <a:lnTo>
                  <a:pt x="9" y="671"/>
                </a:lnTo>
                <a:lnTo>
                  <a:pt x="5" y="683"/>
                </a:lnTo>
                <a:lnTo>
                  <a:pt x="3" y="695"/>
                </a:lnTo>
                <a:lnTo>
                  <a:pt x="1" y="707"/>
                </a:lnTo>
                <a:lnTo>
                  <a:pt x="0" y="719"/>
                </a:lnTo>
                <a:lnTo>
                  <a:pt x="0" y="730"/>
                </a:lnTo>
                <a:lnTo>
                  <a:pt x="1" y="743"/>
                </a:lnTo>
                <a:lnTo>
                  <a:pt x="2" y="755"/>
                </a:lnTo>
                <a:lnTo>
                  <a:pt x="5" y="767"/>
                </a:lnTo>
                <a:lnTo>
                  <a:pt x="8" y="778"/>
                </a:lnTo>
                <a:lnTo>
                  <a:pt x="13" y="790"/>
                </a:lnTo>
                <a:lnTo>
                  <a:pt x="15" y="793"/>
                </a:lnTo>
                <a:lnTo>
                  <a:pt x="17" y="797"/>
                </a:lnTo>
                <a:lnTo>
                  <a:pt x="20" y="799"/>
                </a:lnTo>
                <a:lnTo>
                  <a:pt x="24" y="800"/>
                </a:lnTo>
                <a:lnTo>
                  <a:pt x="28" y="800"/>
                </a:lnTo>
                <a:lnTo>
                  <a:pt x="32" y="799"/>
                </a:lnTo>
                <a:lnTo>
                  <a:pt x="35" y="798"/>
                </a:lnTo>
                <a:lnTo>
                  <a:pt x="38" y="796"/>
                </a:lnTo>
                <a:lnTo>
                  <a:pt x="106" y="717"/>
                </a:lnTo>
                <a:lnTo>
                  <a:pt x="179" y="717"/>
                </a:lnTo>
                <a:lnTo>
                  <a:pt x="179" y="786"/>
                </a:lnTo>
                <a:lnTo>
                  <a:pt x="99" y="853"/>
                </a:lnTo>
                <a:lnTo>
                  <a:pt x="97" y="857"/>
                </a:lnTo>
                <a:lnTo>
                  <a:pt x="95" y="860"/>
                </a:lnTo>
                <a:lnTo>
                  <a:pt x="94" y="863"/>
                </a:lnTo>
                <a:lnTo>
                  <a:pt x="95" y="867"/>
                </a:lnTo>
                <a:lnTo>
                  <a:pt x="96" y="871"/>
                </a:lnTo>
                <a:lnTo>
                  <a:pt x="97" y="875"/>
                </a:lnTo>
                <a:lnTo>
                  <a:pt x="100" y="877"/>
                </a:lnTo>
                <a:lnTo>
                  <a:pt x="103" y="879"/>
                </a:lnTo>
                <a:lnTo>
                  <a:pt x="120" y="884"/>
                </a:lnTo>
                <a:lnTo>
                  <a:pt x="135" y="889"/>
                </a:lnTo>
                <a:lnTo>
                  <a:pt x="152" y="892"/>
                </a:lnTo>
                <a:lnTo>
                  <a:pt x="168" y="893"/>
                </a:lnTo>
                <a:lnTo>
                  <a:pt x="168" y="893"/>
                </a:lnTo>
                <a:lnTo>
                  <a:pt x="184" y="892"/>
                </a:lnTo>
                <a:lnTo>
                  <a:pt x="200" y="889"/>
                </a:lnTo>
                <a:lnTo>
                  <a:pt x="216" y="885"/>
                </a:lnTo>
                <a:lnTo>
                  <a:pt x="231" y="879"/>
                </a:lnTo>
                <a:lnTo>
                  <a:pt x="245" y="873"/>
                </a:lnTo>
                <a:lnTo>
                  <a:pt x="259" y="864"/>
                </a:lnTo>
                <a:lnTo>
                  <a:pt x="271" y="854"/>
                </a:lnTo>
                <a:lnTo>
                  <a:pt x="284" y="843"/>
                </a:lnTo>
                <a:lnTo>
                  <a:pt x="292" y="834"/>
                </a:lnTo>
                <a:lnTo>
                  <a:pt x="299" y="825"/>
                </a:lnTo>
                <a:lnTo>
                  <a:pt x="306" y="816"/>
                </a:lnTo>
                <a:lnTo>
                  <a:pt x="312" y="806"/>
                </a:lnTo>
                <a:lnTo>
                  <a:pt x="317" y="796"/>
                </a:lnTo>
                <a:lnTo>
                  <a:pt x="322" y="785"/>
                </a:lnTo>
                <a:lnTo>
                  <a:pt x="325" y="774"/>
                </a:lnTo>
                <a:lnTo>
                  <a:pt x="328" y="763"/>
                </a:lnTo>
                <a:lnTo>
                  <a:pt x="330" y="752"/>
                </a:lnTo>
                <a:lnTo>
                  <a:pt x="331" y="741"/>
                </a:lnTo>
                <a:lnTo>
                  <a:pt x="331" y="729"/>
                </a:lnTo>
                <a:lnTo>
                  <a:pt x="331" y="717"/>
                </a:lnTo>
                <a:lnTo>
                  <a:pt x="330" y="706"/>
                </a:lnTo>
                <a:lnTo>
                  <a:pt x="328" y="694"/>
                </a:lnTo>
                <a:lnTo>
                  <a:pt x="325" y="682"/>
                </a:lnTo>
                <a:lnTo>
                  <a:pt x="322" y="671"/>
                </a:lnTo>
                <a:lnTo>
                  <a:pt x="446" y="547"/>
                </a:lnTo>
                <a:lnTo>
                  <a:pt x="569" y="671"/>
                </a:lnTo>
                <a:lnTo>
                  <a:pt x="566" y="682"/>
                </a:lnTo>
                <a:lnTo>
                  <a:pt x="563" y="694"/>
                </a:lnTo>
                <a:lnTo>
                  <a:pt x="561" y="706"/>
                </a:lnTo>
                <a:lnTo>
                  <a:pt x="560" y="716"/>
                </a:lnTo>
                <a:lnTo>
                  <a:pt x="559" y="728"/>
                </a:lnTo>
                <a:lnTo>
                  <a:pt x="560" y="740"/>
                </a:lnTo>
                <a:lnTo>
                  <a:pt x="561" y="752"/>
                </a:lnTo>
                <a:lnTo>
                  <a:pt x="564" y="762"/>
                </a:lnTo>
                <a:lnTo>
                  <a:pt x="567" y="774"/>
                </a:lnTo>
                <a:lnTo>
                  <a:pt x="570" y="785"/>
                </a:lnTo>
                <a:lnTo>
                  <a:pt x="574" y="796"/>
                </a:lnTo>
                <a:lnTo>
                  <a:pt x="580" y="805"/>
                </a:lnTo>
                <a:lnTo>
                  <a:pt x="586" y="816"/>
                </a:lnTo>
                <a:lnTo>
                  <a:pt x="592" y="825"/>
                </a:lnTo>
                <a:lnTo>
                  <a:pt x="600" y="834"/>
                </a:lnTo>
                <a:lnTo>
                  <a:pt x="609" y="843"/>
                </a:lnTo>
                <a:lnTo>
                  <a:pt x="620" y="854"/>
                </a:lnTo>
                <a:lnTo>
                  <a:pt x="634" y="864"/>
                </a:lnTo>
                <a:lnTo>
                  <a:pt x="648" y="873"/>
                </a:lnTo>
                <a:lnTo>
                  <a:pt x="662" y="879"/>
                </a:lnTo>
                <a:lnTo>
                  <a:pt x="678" y="885"/>
                </a:lnTo>
                <a:lnTo>
                  <a:pt x="693" y="889"/>
                </a:lnTo>
                <a:lnTo>
                  <a:pt x="709" y="892"/>
                </a:lnTo>
                <a:lnTo>
                  <a:pt x="725" y="893"/>
                </a:lnTo>
                <a:lnTo>
                  <a:pt x="741" y="892"/>
                </a:lnTo>
                <a:lnTo>
                  <a:pt x="758" y="889"/>
                </a:lnTo>
                <a:lnTo>
                  <a:pt x="774" y="884"/>
                </a:lnTo>
                <a:lnTo>
                  <a:pt x="790" y="879"/>
                </a:lnTo>
                <a:lnTo>
                  <a:pt x="794" y="877"/>
                </a:lnTo>
                <a:lnTo>
                  <a:pt x="796" y="875"/>
                </a:lnTo>
                <a:lnTo>
                  <a:pt x="798" y="871"/>
                </a:lnTo>
                <a:lnTo>
                  <a:pt x="799" y="867"/>
                </a:lnTo>
                <a:lnTo>
                  <a:pt x="799" y="863"/>
                </a:lnTo>
                <a:lnTo>
                  <a:pt x="799" y="860"/>
                </a:lnTo>
                <a:lnTo>
                  <a:pt x="797" y="857"/>
                </a:lnTo>
                <a:lnTo>
                  <a:pt x="795" y="853"/>
                </a:lnTo>
                <a:lnTo>
                  <a:pt x="718" y="786"/>
                </a:lnTo>
                <a:lnTo>
                  <a:pt x="718" y="717"/>
                </a:lnTo>
                <a:lnTo>
                  <a:pt x="785" y="717"/>
                </a:lnTo>
                <a:lnTo>
                  <a:pt x="854" y="796"/>
                </a:lnTo>
                <a:lnTo>
                  <a:pt x="856" y="798"/>
                </a:lnTo>
                <a:lnTo>
                  <a:pt x="859" y="799"/>
                </a:lnTo>
                <a:lnTo>
                  <a:pt x="863" y="800"/>
                </a:lnTo>
                <a:lnTo>
                  <a:pt x="866" y="800"/>
                </a:lnTo>
                <a:lnTo>
                  <a:pt x="871" y="799"/>
                </a:lnTo>
                <a:lnTo>
                  <a:pt x="874" y="797"/>
                </a:lnTo>
                <a:lnTo>
                  <a:pt x="876" y="793"/>
                </a:lnTo>
                <a:lnTo>
                  <a:pt x="878" y="790"/>
                </a:lnTo>
                <a:lnTo>
                  <a:pt x="882" y="778"/>
                </a:lnTo>
                <a:lnTo>
                  <a:pt x="886" y="767"/>
                </a:lnTo>
                <a:lnTo>
                  <a:pt x="889" y="755"/>
                </a:lnTo>
                <a:lnTo>
                  <a:pt x="891" y="743"/>
                </a:lnTo>
                <a:lnTo>
                  <a:pt x="891" y="730"/>
                </a:lnTo>
                <a:lnTo>
                  <a:pt x="891" y="719"/>
                </a:lnTo>
                <a:lnTo>
                  <a:pt x="890" y="707"/>
                </a:lnTo>
                <a:lnTo>
                  <a:pt x="889" y="695"/>
                </a:lnTo>
                <a:lnTo>
                  <a:pt x="886" y="683"/>
                </a:lnTo>
                <a:lnTo>
                  <a:pt x="882" y="671"/>
                </a:lnTo>
                <a:lnTo>
                  <a:pt x="877" y="660"/>
                </a:lnTo>
                <a:lnTo>
                  <a:pt x="872" y="649"/>
                </a:lnTo>
                <a:lnTo>
                  <a:pt x="866" y="638"/>
                </a:lnTo>
                <a:lnTo>
                  <a:pt x="859" y="628"/>
                </a:lnTo>
                <a:lnTo>
                  <a:pt x="851" y="618"/>
                </a:lnTo>
                <a:lnTo>
                  <a:pt x="843" y="608"/>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dirty="0">
              <a:solidFill>
                <a:srgbClr val="FF0000"/>
              </a:solidFill>
            </a:endParaRPr>
          </a:p>
        </p:txBody>
      </p:sp>
      <p:grpSp>
        <p:nvGrpSpPr>
          <p:cNvPr id="93" name="Group 92">
            <a:extLst>
              <a:ext uri="{FF2B5EF4-FFF2-40B4-BE49-F238E27FC236}">
                <a16:creationId xmlns:a16="http://schemas.microsoft.com/office/drawing/2014/main" xmlns="" id="{A476047D-FDEE-4925-9BC8-5F48B8AD50D7}"/>
              </a:ext>
            </a:extLst>
          </p:cNvPr>
          <p:cNvGrpSpPr/>
          <p:nvPr/>
        </p:nvGrpSpPr>
        <p:grpSpPr>
          <a:xfrm>
            <a:off x="10825180" y="5431781"/>
            <a:ext cx="717235" cy="650908"/>
            <a:chOff x="4116388" y="2211388"/>
            <a:chExt cx="354012" cy="285750"/>
          </a:xfrm>
          <a:noFill/>
        </p:grpSpPr>
        <p:sp>
          <p:nvSpPr>
            <p:cNvPr id="94" name="Freeform 1192">
              <a:extLst>
                <a:ext uri="{FF2B5EF4-FFF2-40B4-BE49-F238E27FC236}">
                  <a16:creationId xmlns:a16="http://schemas.microsoft.com/office/drawing/2014/main" xmlns="" id="{5FBF3D8D-AC59-4353-947F-368B3B2EA20C}"/>
                </a:ext>
              </a:extLst>
            </p:cNvPr>
            <p:cNvSpPr>
              <a:spLocks/>
            </p:cNvSpPr>
            <p:nvPr/>
          </p:nvSpPr>
          <p:spPr bwMode="auto">
            <a:xfrm>
              <a:off x="4278313" y="2257425"/>
              <a:ext cx="14288" cy="239713"/>
            </a:xfrm>
            <a:custGeom>
              <a:avLst/>
              <a:gdLst>
                <a:gd name="T0" fmla="*/ 2 w 4"/>
                <a:gd name="T1" fmla="*/ 64 h 64"/>
                <a:gd name="T2" fmla="*/ 0 w 4"/>
                <a:gd name="T3" fmla="*/ 62 h 64"/>
                <a:gd name="T4" fmla="*/ 0 w 4"/>
                <a:gd name="T5" fmla="*/ 2 h 64"/>
                <a:gd name="T6" fmla="*/ 2 w 4"/>
                <a:gd name="T7" fmla="*/ 0 h 64"/>
                <a:gd name="T8" fmla="*/ 4 w 4"/>
                <a:gd name="T9" fmla="*/ 2 h 64"/>
                <a:gd name="T10" fmla="*/ 4 w 4"/>
                <a:gd name="T11" fmla="*/ 62 h 64"/>
                <a:gd name="T12" fmla="*/ 2 w 4"/>
                <a:gd name="T13" fmla="*/ 64 h 64"/>
              </a:gdLst>
              <a:ahLst/>
              <a:cxnLst>
                <a:cxn ang="0">
                  <a:pos x="T0" y="T1"/>
                </a:cxn>
                <a:cxn ang="0">
                  <a:pos x="T2" y="T3"/>
                </a:cxn>
                <a:cxn ang="0">
                  <a:pos x="T4" y="T5"/>
                </a:cxn>
                <a:cxn ang="0">
                  <a:pos x="T6" y="T7"/>
                </a:cxn>
                <a:cxn ang="0">
                  <a:pos x="T8" y="T9"/>
                </a:cxn>
                <a:cxn ang="0">
                  <a:pos x="T10" y="T11"/>
                </a:cxn>
                <a:cxn ang="0">
                  <a:pos x="T12" y="T13"/>
                </a:cxn>
              </a:cxnLst>
              <a:rect l="0" t="0" r="r" b="b"/>
              <a:pathLst>
                <a:path w="4" h="64">
                  <a:moveTo>
                    <a:pt x="2" y="64"/>
                  </a:moveTo>
                  <a:cubicBezTo>
                    <a:pt x="1" y="64"/>
                    <a:pt x="0" y="63"/>
                    <a:pt x="0" y="62"/>
                  </a:cubicBezTo>
                  <a:cubicBezTo>
                    <a:pt x="0" y="2"/>
                    <a:pt x="0" y="2"/>
                    <a:pt x="0" y="2"/>
                  </a:cubicBezTo>
                  <a:cubicBezTo>
                    <a:pt x="0" y="1"/>
                    <a:pt x="1" y="0"/>
                    <a:pt x="2" y="0"/>
                  </a:cubicBezTo>
                  <a:cubicBezTo>
                    <a:pt x="3" y="0"/>
                    <a:pt x="4" y="1"/>
                    <a:pt x="4" y="2"/>
                  </a:cubicBezTo>
                  <a:cubicBezTo>
                    <a:pt x="4" y="62"/>
                    <a:pt x="4" y="62"/>
                    <a:pt x="4" y="62"/>
                  </a:cubicBezTo>
                  <a:cubicBezTo>
                    <a:pt x="4" y="63"/>
                    <a:pt x="3" y="64"/>
                    <a:pt x="2" y="64"/>
                  </a:cubicBezTo>
                  <a:close/>
                </a:path>
              </a:pathLst>
            </a:custGeom>
            <a:grpFill/>
            <a:ln w="6350">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prstClr val="black"/>
                </a:solidFill>
                <a:effectLst/>
                <a:uLnTx/>
                <a:uFillTx/>
                <a:latin typeface="Segoe UI Light"/>
              </a:endParaRPr>
            </a:p>
          </p:txBody>
        </p:sp>
        <p:sp>
          <p:nvSpPr>
            <p:cNvPr id="95" name="Freeform 1193">
              <a:extLst>
                <a:ext uri="{FF2B5EF4-FFF2-40B4-BE49-F238E27FC236}">
                  <a16:creationId xmlns:a16="http://schemas.microsoft.com/office/drawing/2014/main" xmlns="" id="{B38B04DE-6E2D-4BA6-B120-6D6ED2597560}"/>
                </a:ext>
              </a:extLst>
            </p:cNvPr>
            <p:cNvSpPr>
              <a:spLocks/>
            </p:cNvSpPr>
            <p:nvPr/>
          </p:nvSpPr>
          <p:spPr bwMode="auto">
            <a:xfrm>
              <a:off x="4232275" y="2482850"/>
              <a:ext cx="106363" cy="14288"/>
            </a:xfrm>
            <a:custGeom>
              <a:avLst/>
              <a:gdLst>
                <a:gd name="T0" fmla="*/ 26 w 28"/>
                <a:gd name="T1" fmla="*/ 4 h 4"/>
                <a:gd name="T2" fmla="*/ 2 w 28"/>
                <a:gd name="T3" fmla="*/ 4 h 4"/>
                <a:gd name="T4" fmla="*/ 0 w 28"/>
                <a:gd name="T5" fmla="*/ 2 h 4"/>
                <a:gd name="T6" fmla="*/ 2 w 28"/>
                <a:gd name="T7" fmla="*/ 0 h 4"/>
                <a:gd name="T8" fmla="*/ 26 w 28"/>
                <a:gd name="T9" fmla="*/ 0 h 4"/>
                <a:gd name="T10" fmla="*/ 28 w 28"/>
                <a:gd name="T11" fmla="*/ 2 h 4"/>
                <a:gd name="T12" fmla="*/ 26 w 28"/>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28" h="4">
                  <a:moveTo>
                    <a:pt x="26" y="4"/>
                  </a:moveTo>
                  <a:cubicBezTo>
                    <a:pt x="2" y="4"/>
                    <a:pt x="2" y="4"/>
                    <a:pt x="2" y="4"/>
                  </a:cubicBezTo>
                  <a:cubicBezTo>
                    <a:pt x="1" y="4"/>
                    <a:pt x="0" y="3"/>
                    <a:pt x="0" y="2"/>
                  </a:cubicBezTo>
                  <a:cubicBezTo>
                    <a:pt x="0" y="1"/>
                    <a:pt x="1" y="0"/>
                    <a:pt x="2" y="0"/>
                  </a:cubicBezTo>
                  <a:cubicBezTo>
                    <a:pt x="26" y="0"/>
                    <a:pt x="26" y="0"/>
                    <a:pt x="26" y="0"/>
                  </a:cubicBezTo>
                  <a:cubicBezTo>
                    <a:pt x="27" y="0"/>
                    <a:pt x="28" y="1"/>
                    <a:pt x="28" y="2"/>
                  </a:cubicBezTo>
                  <a:cubicBezTo>
                    <a:pt x="28" y="3"/>
                    <a:pt x="27" y="4"/>
                    <a:pt x="26" y="4"/>
                  </a:cubicBezTo>
                  <a:close/>
                </a:path>
              </a:pathLst>
            </a:custGeom>
            <a:grpFill/>
            <a:ln w="6350">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prstClr val="black"/>
                </a:solidFill>
                <a:effectLst/>
                <a:uLnTx/>
                <a:uFillTx/>
                <a:latin typeface="Segoe UI Light"/>
              </a:endParaRPr>
            </a:p>
          </p:txBody>
        </p:sp>
        <p:sp>
          <p:nvSpPr>
            <p:cNvPr id="96" name="Freeform 1194">
              <a:extLst>
                <a:ext uri="{FF2B5EF4-FFF2-40B4-BE49-F238E27FC236}">
                  <a16:creationId xmlns:a16="http://schemas.microsoft.com/office/drawing/2014/main" xmlns="" id="{E82ABD96-CA12-40BB-A606-AC9662D97467}"/>
                </a:ext>
              </a:extLst>
            </p:cNvPr>
            <p:cNvSpPr>
              <a:spLocks/>
            </p:cNvSpPr>
            <p:nvPr/>
          </p:nvSpPr>
          <p:spPr bwMode="auto">
            <a:xfrm>
              <a:off x="4116388" y="2227263"/>
              <a:ext cx="120650" cy="134938"/>
            </a:xfrm>
            <a:custGeom>
              <a:avLst/>
              <a:gdLst>
                <a:gd name="T0" fmla="*/ 2 w 32"/>
                <a:gd name="T1" fmla="*/ 36 h 36"/>
                <a:gd name="T2" fmla="*/ 1 w 32"/>
                <a:gd name="T3" fmla="*/ 36 h 36"/>
                <a:gd name="T4" fmla="*/ 0 w 32"/>
                <a:gd name="T5" fmla="*/ 33 h 36"/>
                <a:gd name="T6" fmla="*/ 14 w 32"/>
                <a:gd name="T7" fmla="*/ 1 h 36"/>
                <a:gd name="T8" fmla="*/ 16 w 32"/>
                <a:gd name="T9" fmla="*/ 0 h 36"/>
                <a:gd name="T10" fmla="*/ 16 w 32"/>
                <a:gd name="T11" fmla="*/ 0 h 36"/>
                <a:gd name="T12" fmla="*/ 18 w 32"/>
                <a:gd name="T13" fmla="*/ 1 h 36"/>
                <a:gd name="T14" fmla="*/ 31 w 32"/>
                <a:gd name="T15" fmla="*/ 33 h 36"/>
                <a:gd name="T16" fmla="*/ 30 w 32"/>
                <a:gd name="T17" fmla="*/ 36 h 36"/>
                <a:gd name="T18" fmla="*/ 28 w 32"/>
                <a:gd name="T19" fmla="*/ 35 h 36"/>
                <a:gd name="T20" fmla="*/ 16 w 32"/>
                <a:gd name="T21" fmla="*/ 7 h 36"/>
                <a:gd name="T22" fmla="*/ 4 w 32"/>
                <a:gd name="T23" fmla="*/ 35 h 36"/>
                <a:gd name="T24" fmla="*/ 2 w 32"/>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36">
                  <a:moveTo>
                    <a:pt x="2" y="36"/>
                  </a:moveTo>
                  <a:cubicBezTo>
                    <a:pt x="2" y="36"/>
                    <a:pt x="2" y="36"/>
                    <a:pt x="1" y="36"/>
                  </a:cubicBezTo>
                  <a:cubicBezTo>
                    <a:pt x="0" y="35"/>
                    <a:pt x="0" y="34"/>
                    <a:pt x="0" y="33"/>
                  </a:cubicBezTo>
                  <a:cubicBezTo>
                    <a:pt x="14" y="1"/>
                    <a:pt x="14" y="1"/>
                    <a:pt x="14" y="1"/>
                  </a:cubicBezTo>
                  <a:cubicBezTo>
                    <a:pt x="14" y="1"/>
                    <a:pt x="15" y="0"/>
                    <a:pt x="16" y="0"/>
                  </a:cubicBezTo>
                  <a:cubicBezTo>
                    <a:pt x="16" y="0"/>
                    <a:pt x="16" y="0"/>
                    <a:pt x="16" y="0"/>
                  </a:cubicBezTo>
                  <a:cubicBezTo>
                    <a:pt x="17" y="0"/>
                    <a:pt x="17" y="1"/>
                    <a:pt x="18" y="1"/>
                  </a:cubicBezTo>
                  <a:cubicBezTo>
                    <a:pt x="31" y="33"/>
                    <a:pt x="31" y="33"/>
                    <a:pt x="31" y="33"/>
                  </a:cubicBezTo>
                  <a:cubicBezTo>
                    <a:pt x="32" y="34"/>
                    <a:pt x="31" y="35"/>
                    <a:pt x="30" y="36"/>
                  </a:cubicBezTo>
                  <a:cubicBezTo>
                    <a:pt x="29" y="36"/>
                    <a:pt x="28" y="36"/>
                    <a:pt x="28" y="35"/>
                  </a:cubicBezTo>
                  <a:cubicBezTo>
                    <a:pt x="16" y="7"/>
                    <a:pt x="16" y="7"/>
                    <a:pt x="16" y="7"/>
                  </a:cubicBezTo>
                  <a:cubicBezTo>
                    <a:pt x="4" y="35"/>
                    <a:pt x="4" y="35"/>
                    <a:pt x="4" y="35"/>
                  </a:cubicBezTo>
                  <a:cubicBezTo>
                    <a:pt x="4" y="36"/>
                    <a:pt x="3" y="36"/>
                    <a:pt x="2" y="36"/>
                  </a:cubicBezTo>
                  <a:close/>
                </a:path>
              </a:pathLst>
            </a:custGeom>
            <a:grpFill/>
            <a:ln w="6350">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prstClr val="black"/>
                </a:solidFill>
                <a:effectLst/>
                <a:uLnTx/>
                <a:uFillTx/>
                <a:latin typeface="Segoe UI Light"/>
              </a:endParaRPr>
            </a:p>
          </p:txBody>
        </p:sp>
        <p:sp>
          <p:nvSpPr>
            <p:cNvPr id="97" name="Freeform 1195">
              <a:extLst>
                <a:ext uri="{FF2B5EF4-FFF2-40B4-BE49-F238E27FC236}">
                  <a16:creationId xmlns:a16="http://schemas.microsoft.com/office/drawing/2014/main" xmlns="" id="{6D9CB07C-9B07-40A9-99AF-79C4DB731AD7}"/>
                </a:ext>
              </a:extLst>
            </p:cNvPr>
            <p:cNvSpPr>
              <a:spLocks noEditPoints="1"/>
            </p:cNvSpPr>
            <p:nvPr/>
          </p:nvSpPr>
          <p:spPr bwMode="auto">
            <a:xfrm>
              <a:off x="4256088" y="2211388"/>
              <a:ext cx="58738" cy="60325"/>
            </a:xfrm>
            <a:custGeom>
              <a:avLst/>
              <a:gdLst>
                <a:gd name="T0" fmla="*/ 8 w 16"/>
                <a:gd name="T1" fmla="*/ 16 h 16"/>
                <a:gd name="T2" fmla="*/ 0 w 16"/>
                <a:gd name="T3" fmla="*/ 8 h 16"/>
                <a:gd name="T4" fmla="*/ 8 w 16"/>
                <a:gd name="T5" fmla="*/ 0 h 16"/>
                <a:gd name="T6" fmla="*/ 16 w 16"/>
                <a:gd name="T7" fmla="*/ 8 h 16"/>
                <a:gd name="T8" fmla="*/ 8 w 16"/>
                <a:gd name="T9" fmla="*/ 16 h 16"/>
                <a:gd name="T10" fmla="*/ 8 w 16"/>
                <a:gd name="T11" fmla="*/ 4 h 16"/>
                <a:gd name="T12" fmla="*/ 4 w 16"/>
                <a:gd name="T13" fmla="*/ 8 h 16"/>
                <a:gd name="T14" fmla="*/ 8 w 16"/>
                <a:gd name="T15" fmla="*/ 12 h 16"/>
                <a:gd name="T16" fmla="*/ 12 w 16"/>
                <a:gd name="T17" fmla="*/ 8 h 16"/>
                <a:gd name="T18" fmla="*/ 8 w 16"/>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8" y="16"/>
                  </a:moveTo>
                  <a:cubicBezTo>
                    <a:pt x="4" y="16"/>
                    <a:pt x="0" y="12"/>
                    <a:pt x="0" y="8"/>
                  </a:cubicBezTo>
                  <a:cubicBezTo>
                    <a:pt x="0" y="4"/>
                    <a:pt x="4" y="0"/>
                    <a:pt x="8" y="0"/>
                  </a:cubicBezTo>
                  <a:cubicBezTo>
                    <a:pt x="12" y="0"/>
                    <a:pt x="16" y="4"/>
                    <a:pt x="16" y="8"/>
                  </a:cubicBezTo>
                  <a:cubicBezTo>
                    <a:pt x="16" y="12"/>
                    <a:pt x="12" y="16"/>
                    <a:pt x="8" y="16"/>
                  </a:cubicBezTo>
                  <a:close/>
                  <a:moveTo>
                    <a:pt x="8" y="4"/>
                  </a:moveTo>
                  <a:cubicBezTo>
                    <a:pt x="6" y="4"/>
                    <a:pt x="4" y="6"/>
                    <a:pt x="4" y="8"/>
                  </a:cubicBezTo>
                  <a:cubicBezTo>
                    <a:pt x="4" y="10"/>
                    <a:pt x="6" y="12"/>
                    <a:pt x="8" y="12"/>
                  </a:cubicBezTo>
                  <a:cubicBezTo>
                    <a:pt x="10" y="12"/>
                    <a:pt x="12" y="10"/>
                    <a:pt x="12" y="8"/>
                  </a:cubicBezTo>
                  <a:cubicBezTo>
                    <a:pt x="12" y="6"/>
                    <a:pt x="10" y="4"/>
                    <a:pt x="8" y="4"/>
                  </a:cubicBezTo>
                  <a:close/>
                </a:path>
              </a:pathLst>
            </a:custGeom>
            <a:grpFill/>
            <a:ln w="6350">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prstClr val="black"/>
                </a:solidFill>
                <a:effectLst/>
                <a:uLnTx/>
                <a:uFillTx/>
                <a:latin typeface="Segoe UI Light"/>
              </a:endParaRPr>
            </a:p>
          </p:txBody>
        </p:sp>
        <p:sp>
          <p:nvSpPr>
            <p:cNvPr id="98" name="Freeform 1196">
              <a:extLst>
                <a:ext uri="{FF2B5EF4-FFF2-40B4-BE49-F238E27FC236}">
                  <a16:creationId xmlns:a16="http://schemas.microsoft.com/office/drawing/2014/main" xmlns="" id="{0E43310D-5FCB-4A15-9508-9BF03AB7BD7E}"/>
                </a:ext>
              </a:extLst>
            </p:cNvPr>
            <p:cNvSpPr>
              <a:spLocks noEditPoints="1"/>
            </p:cNvSpPr>
            <p:nvPr/>
          </p:nvSpPr>
          <p:spPr bwMode="auto">
            <a:xfrm>
              <a:off x="4116388" y="2346325"/>
              <a:ext cx="115888" cy="71438"/>
            </a:xfrm>
            <a:custGeom>
              <a:avLst/>
              <a:gdLst>
                <a:gd name="T0" fmla="*/ 16 w 31"/>
                <a:gd name="T1" fmla="*/ 19 h 19"/>
                <a:gd name="T2" fmla="*/ 0 w 31"/>
                <a:gd name="T3" fmla="*/ 2 h 19"/>
                <a:gd name="T4" fmla="*/ 2 w 31"/>
                <a:gd name="T5" fmla="*/ 0 h 19"/>
                <a:gd name="T6" fmla="*/ 29 w 31"/>
                <a:gd name="T7" fmla="*/ 0 h 19"/>
                <a:gd name="T8" fmla="*/ 31 w 31"/>
                <a:gd name="T9" fmla="*/ 2 h 19"/>
                <a:gd name="T10" fmla="*/ 16 w 31"/>
                <a:gd name="T11" fmla="*/ 19 h 19"/>
                <a:gd name="T12" fmla="*/ 4 w 31"/>
                <a:gd name="T13" fmla="*/ 4 h 19"/>
                <a:gd name="T14" fmla="*/ 16 w 31"/>
                <a:gd name="T15" fmla="*/ 15 h 19"/>
                <a:gd name="T16" fmla="*/ 27 w 31"/>
                <a:gd name="T17" fmla="*/ 4 h 19"/>
                <a:gd name="T18" fmla="*/ 4 w 31"/>
                <a:gd name="T19"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9">
                  <a:moveTo>
                    <a:pt x="16" y="19"/>
                  </a:moveTo>
                  <a:cubicBezTo>
                    <a:pt x="7" y="19"/>
                    <a:pt x="0" y="11"/>
                    <a:pt x="0" y="2"/>
                  </a:cubicBezTo>
                  <a:cubicBezTo>
                    <a:pt x="0" y="1"/>
                    <a:pt x="1" y="0"/>
                    <a:pt x="2" y="0"/>
                  </a:cubicBezTo>
                  <a:cubicBezTo>
                    <a:pt x="29" y="0"/>
                    <a:pt x="29" y="0"/>
                    <a:pt x="29" y="0"/>
                  </a:cubicBezTo>
                  <a:cubicBezTo>
                    <a:pt x="31" y="0"/>
                    <a:pt x="31" y="1"/>
                    <a:pt x="31" y="2"/>
                  </a:cubicBezTo>
                  <a:cubicBezTo>
                    <a:pt x="31" y="11"/>
                    <a:pt x="25" y="19"/>
                    <a:pt x="16" y="19"/>
                  </a:cubicBezTo>
                  <a:close/>
                  <a:moveTo>
                    <a:pt x="4" y="4"/>
                  </a:moveTo>
                  <a:cubicBezTo>
                    <a:pt x="5" y="10"/>
                    <a:pt x="10" y="15"/>
                    <a:pt x="16" y="15"/>
                  </a:cubicBezTo>
                  <a:cubicBezTo>
                    <a:pt x="22" y="15"/>
                    <a:pt x="26" y="10"/>
                    <a:pt x="27" y="4"/>
                  </a:cubicBezTo>
                  <a:lnTo>
                    <a:pt x="4" y="4"/>
                  </a:lnTo>
                  <a:close/>
                </a:path>
              </a:pathLst>
            </a:custGeom>
            <a:grpFill/>
            <a:ln w="6350">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prstClr val="black"/>
                </a:solidFill>
                <a:effectLst/>
                <a:uLnTx/>
                <a:uFillTx/>
                <a:latin typeface="Segoe UI Light"/>
              </a:endParaRPr>
            </a:p>
          </p:txBody>
        </p:sp>
        <p:sp>
          <p:nvSpPr>
            <p:cNvPr id="99" name="Freeform 1197">
              <a:extLst>
                <a:ext uri="{FF2B5EF4-FFF2-40B4-BE49-F238E27FC236}">
                  <a16:creationId xmlns:a16="http://schemas.microsoft.com/office/drawing/2014/main" xmlns="" id="{6B35922F-0D8A-4014-8F5C-DC6691E70853}"/>
                </a:ext>
              </a:extLst>
            </p:cNvPr>
            <p:cNvSpPr>
              <a:spLocks/>
            </p:cNvSpPr>
            <p:nvPr/>
          </p:nvSpPr>
          <p:spPr bwMode="auto">
            <a:xfrm>
              <a:off x="4349750" y="2227263"/>
              <a:ext cx="120650" cy="134938"/>
            </a:xfrm>
            <a:custGeom>
              <a:avLst/>
              <a:gdLst>
                <a:gd name="T0" fmla="*/ 2 w 32"/>
                <a:gd name="T1" fmla="*/ 36 h 36"/>
                <a:gd name="T2" fmla="*/ 2 w 32"/>
                <a:gd name="T3" fmla="*/ 36 h 36"/>
                <a:gd name="T4" fmla="*/ 1 w 32"/>
                <a:gd name="T5" fmla="*/ 33 h 36"/>
                <a:gd name="T6" fmla="*/ 14 w 32"/>
                <a:gd name="T7" fmla="*/ 1 h 36"/>
                <a:gd name="T8" fmla="*/ 16 w 32"/>
                <a:gd name="T9" fmla="*/ 0 h 36"/>
                <a:gd name="T10" fmla="*/ 16 w 32"/>
                <a:gd name="T11" fmla="*/ 0 h 36"/>
                <a:gd name="T12" fmla="*/ 18 w 32"/>
                <a:gd name="T13" fmla="*/ 1 h 36"/>
                <a:gd name="T14" fmla="*/ 32 w 32"/>
                <a:gd name="T15" fmla="*/ 33 h 36"/>
                <a:gd name="T16" fmla="*/ 30 w 32"/>
                <a:gd name="T17" fmla="*/ 36 h 36"/>
                <a:gd name="T18" fmla="*/ 28 w 32"/>
                <a:gd name="T19" fmla="*/ 35 h 36"/>
                <a:gd name="T20" fmla="*/ 16 w 32"/>
                <a:gd name="T21" fmla="*/ 7 h 36"/>
                <a:gd name="T22" fmla="*/ 4 w 32"/>
                <a:gd name="T23" fmla="*/ 35 h 36"/>
                <a:gd name="T24" fmla="*/ 2 w 32"/>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36">
                  <a:moveTo>
                    <a:pt x="2" y="36"/>
                  </a:moveTo>
                  <a:cubicBezTo>
                    <a:pt x="2" y="36"/>
                    <a:pt x="2" y="36"/>
                    <a:pt x="2" y="36"/>
                  </a:cubicBezTo>
                  <a:cubicBezTo>
                    <a:pt x="1" y="35"/>
                    <a:pt x="0" y="34"/>
                    <a:pt x="1" y="33"/>
                  </a:cubicBezTo>
                  <a:cubicBezTo>
                    <a:pt x="14" y="1"/>
                    <a:pt x="14" y="1"/>
                    <a:pt x="14" y="1"/>
                  </a:cubicBezTo>
                  <a:cubicBezTo>
                    <a:pt x="15" y="1"/>
                    <a:pt x="15" y="0"/>
                    <a:pt x="16" y="0"/>
                  </a:cubicBezTo>
                  <a:cubicBezTo>
                    <a:pt x="16" y="0"/>
                    <a:pt x="16" y="0"/>
                    <a:pt x="16" y="0"/>
                  </a:cubicBezTo>
                  <a:cubicBezTo>
                    <a:pt x="17" y="0"/>
                    <a:pt x="18" y="1"/>
                    <a:pt x="18" y="1"/>
                  </a:cubicBezTo>
                  <a:cubicBezTo>
                    <a:pt x="32" y="33"/>
                    <a:pt x="32" y="33"/>
                    <a:pt x="32" y="33"/>
                  </a:cubicBezTo>
                  <a:cubicBezTo>
                    <a:pt x="32" y="34"/>
                    <a:pt x="31" y="35"/>
                    <a:pt x="30" y="36"/>
                  </a:cubicBezTo>
                  <a:cubicBezTo>
                    <a:pt x="29" y="36"/>
                    <a:pt x="28" y="36"/>
                    <a:pt x="28" y="35"/>
                  </a:cubicBezTo>
                  <a:cubicBezTo>
                    <a:pt x="16" y="7"/>
                    <a:pt x="16" y="7"/>
                    <a:pt x="16" y="7"/>
                  </a:cubicBezTo>
                  <a:cubicBezTo>
                    <a:pt x="4" y="35"/>
                    <a:pt x="4" y="35"/>
                    <a:pt x="4" y="35"/>
                  </a:cubicBezTo>
                  <a:cubicBezTo>
                    <a:pt x="4" y="36"/>
                    <a:pt x="3" y="36"/>
                    <a:pt x="2" y="36"/>
                  </a:cubicBezTo>
                  <a:close/>
                </a:path>
              </a:pathLst>
            </a:custGeom>
            <a:grpFill/>
            <a:ln w="6350">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prstClr val="black"/>
                </a:solidFill>
                <a:effectLst/>
                <a:uLnTx/>
                <a:uFillTx/>
                <a:latin typeface="Segoe UI Light"/>
              </a:endParaRPr>
            </a:p>
          </p:txBody>
        </p:sp>
        <p:sp>
          <p:nvSpPr>
            <p:cNvPr id="100" name="Freeform 1198">
              <a:extLst>
                <a:ext uri="{FF2B5EF4-FFF2-40B4-BE49-F238E27FC236}">
                  <a16:creationId xmlns:a16="http://schemas.microsoft.com/office/drawing/2014/main" xmlns="" id="{31A6890C-1E0F-457E-B81A-44CA94871B5B}"/>
                </a:ext>
              </a:extLst>
            </p:cNvPr>
            <p:cNvSpPr>
              <a:spLocks noEditPoints="1"/>
            </p:cNvSpPr>
            <p:nvPr/>
          </p:nvSpPr>
          <p:spPr bwMode="auto">
            <a:xfrm>
              <a:off x="4349750" y="2346325"/>
              <a:ext cx="120650" cy="71438"/>
            </a:xfrm>
            <a:custGeom>
              <a:avLst/>
              <a:gdLst>
                <a:gd name="T0" fmla="*/ 16 w 32"/>
                <a:gd name="T1" fmla="*/ 19 h 19"/>
                <a:gd name="T2" fmla="*/ 0 w 32"/>
                <a:gd name="T3" fmla="*/ 2 h 19"/>
                <a:gd name="T4" fmla="*/ 2 w 32"/>
                <a:gd name="T5" fmla="*/ 0 h 19"/>
                <a:gd name="T6" fmla="*/ 30 w 32"/>
                <a:gd name="T7" fmla="*/ 0 h 19"/>
                <a:gd name="T8" fmla="*/ 32 w 32"/>
                <a:gd name="T9" fmla="*/ 2 h 19"/>
                <a:gd name="T10" fmla="*/ 16 w 32"/>
                <a:gd name="T11" fmla="*/ 19 h 19"/>
                <a:gd name="T12" fmla="*/ 5 w 32"/>
                <a:gd name="T13" fmla="*/ 4 h 19"/>
                <a:gd name="T14" fmla="*/ 16 w 32"/>
                <a:gd name="T15" fmla="*/ 15 h 19"/>
                <a:gd name="T16" fmla="*/ 28 w 32"/>
                <a:gd name="T17" fmla="*/ 4 h 19"/>
                <a:gd name="T18" fmla="*/ 5 w 32"/>
                <a:gd name="T19"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19">
                  <a:moveTo>
                    <a:pt x="16" y="19"/>
                  </a:moveTo>
                  <a:cubicBezTo>
                    <a:pt x="7" y="19"/>
                    <a:pt x="0" y="11"/>
                    <a:pt x="0" y="2"/>
                  </a:cubicBezTo>
                  <a:cubicBezTo>
                    <a:pt x="0" y="1"/>
                    <a:pt x="1" y="0"/>
                    <a:pt x="2" y="0"/>
                  </a:cubicBezTo>
                  <a:cubicBezTo>
                    <a:pt x="30" y="0"/>
                    <a:pt x="30" y="0"/>
                    <a:pt x="30" y="0"/>
                  </a:cubicBezTo>
                  <a:cubicBezTo>
                    <a:pt x="31" y="0"/>
                    <a:pt x="32" y="1"/>
                    <a:pt x="32" y="2"/>
                  </a:cubicBezTo>
                  <a:cubicBezTo>
                    <a:pt x="32" y="11"/>
                    <a:pt x="25" y="19"/>
                    <a:pt x="16" y="19"/>
                  </a:cubicBezTo>
                  <a:close/>
                  <a:moveTo>
                    <a:pt x="5" y="4"/>
                  </a:moveTo>
                  <a:cubicBezTo>
                    <a:pt x="5" y="10"/>
                    <a:pt x="10" y="15"/>
                    <a:pt x="16" y="15"/>
                  </a:cubicBezTo>
                  <a:cubicBezTo>
                    <a:pt x="22" y="15"/>
                    <a:pt x="27" y="10"/>
                    <a:pt x="28" y="4"/>
                  </a:cubicBezTo>
                  <a:lnTo>
                    <a:pt x="5" y="4"/>
                  </a:lnTo>
                  <a:close/>
                </a:path>
              </a:pathLst>
            </a:custGeom>
            <a:grpFill/>
            <a:ln w="6350">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prstClr val="black"/>
                </a:solidFill>
                <a:effectLst/>
                <a:uLnTx/>
                <a:uFillTx/>
                <a:latin typeface="Segoe UI Light"/>
              </a:endParaRPr>
            </a:p>
          </p:txBody>
        </p:sp>
        <p:sp>
          <p:nvSpPr>
            <p:cNvPr id="101" name="Freeform 1199">
              <a:extLst>
                <a:ext uri="{FF2B5EF4-FFF2-40B4-BE49-F238E27FC236}">
                  <a16:creationId xmlns:a16="http://schemas.microsoft.com/office/drawing/2014/main" xmlns="" id="{0DA0B4B8-3076-4D68-A910-B22E847B676D}"/>
                </a:ext>
              </a:extLst>
            </p:cNvPr>
            <p:cNvSpPr>
              <a:spLocks/>
            </p:cNvSpPr>
            <p:nvPr/>
          </p:nvSpPr>
          <p:spPr bwMode="auto">
            <a:xfrm>
              <a:off x="4146550" y="2227263"/>
              <a:ext cx="123825" cy="14288"/>
            </a:xfrm>
            <a:custGeom>
              <a:avLst/>
              <a:gdLst>
                <a:gd name="T0" fmla="*/ 31 w 33"/>
                <a:gd name="T1" fmla="*/ 4 h 4"/>
                <a:gd name="T2" fmla="*/ 2 w 33"/>
                <a:gd name="T3" fmla="*/ 4 h 4"/>
                <a:gd name="T4" fmla="*/ 0 w 33"/>
                <a:gd name="T5" fmla="*/ 2 h 4"/>
                <a:gd name="T6" fmla="*/ 2 w 33"/>
                <a:gd name="T7" fmla="*/ 0 h 4"/>
                <a:gd name="T8" fmla="*/ 31 w 33"/>
                <a:gd name="T9" fmla="*/ 0 h 4"/>
                <a:gd name="T10" fmla="*/ 33 w 33"/>
                <a:gd name="T11" fmla="*/ 2 h 4"/>
                <a:gd name="T12" fmla="*/ 31 w 33"/>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3" h="4">
                  <a:moveTo>
                    <a:pt x="31" y="4"/>
                  </a:moveTo>
                  <a:cubicBezTo>
                    <a:pt x="2" y="4"/>
                    <a:pt x="2" y="4"/>
                    <a:pt x="2" y="4"/>
                  </a:cubicBezTo>
                  <a:cubicBezTo>
                    <a:pt x="1" y="4"/>
                    <a:pt x="0" y="3"/>
                    <a:pt x="0" y="2"/>
                  </a:cubicBezTo>
                  <a:cubicBezTo>
                    <a:pt x="0" y="1"/>
                    <a:pt x="1" y="0"/>
                    <a:pt x="2" y="0"/>
                  </a:cubicBezTo>
                  <a:cubicBezTo>
                    <a:pt x="31" y="0"/>
                    <a:pt x="31" y="0"/>
                    <a:pt x="31" y="0"/>
                  </a:cubicBezTo>
                  <a:cubicBezTo>
                    <a:pt x="33" y="0"/>
                    <a:pt x="33" y="1"/>
                    <a:pt x="33" y="2"/>
                  </a:cubicBezTo>
                  <a:cubicBezTo>
                    <a:pt x="33" y="3"/>
                    <a:pt x="33" y="4"/>
                    <a:pt x="31" y="4"/>
                  </a:cubicBezTo>
                  <a:close/>
                </a:path>
              </a:pathLst>
            </a:custGeom>
            <a:grpFill/>
            <a:ln w="6350">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prstClr val="black"/>
                </a:solidFill>
                <a:effectLst/>
                <a:uLnTx/>
                <a:uFillTx/>
                <a:latin typeface="Segoe UI Light"/>
              </a:endParaRPr>
            </a:p>
          </p:txBody>
        </p:sp>
        <p:sp>
          <p:nvSpPr>
            <p:cNvPr id="102" name="Freeform 1200">
              <a:extLst>
                <a:ext uri="{FF2B5EF4-FFF2-40B4-BE49-F238E27FC236}">
                  <a16:creationId xmlns:a16="http://schemas.microsoft.com/office/drawing/2014/main" xmlns="" id="{94BECBF7-8AD6-4E93-9277-6E4AD9D32558}"/>
                </a:ext>
              </a:extLst>
            </p:cNvPr>
            <p:cNvSpPr>
              <a:spLocks/>
            </p:cNvSpPr>
            <p:nvPr/>
          </p:nvSpPr>
          <p:spPr bwMode="auto">
            <a:xfrm>
              <a:off x="4300538" y="2227263"/>
              <a:ext cx="139700" cy="14288"/>
            </a:xfrm>
            <a:custGeom>
              <a:avLst/>
              <a:gdLst>
                <a:gd name="T0" fmla="*/ 35 w 37"/>
                <a:gd name="T1" fmla="*/ 4 h 4"/>
                <a:gd name="T2" fmla="*/ 2 w 37"/>
                <a:gd name="T3" fmla="*/ 4 h 4"/>
                <a:gd name="T4" fmla="*/ 0 w 37"/>
                <a:gd name="T5" fmla="*/ 2 h 4"/>
                <a:gd name="T6" fmla="*/ 2 w 37"/>
                <a:gd name="T7" fmla="*/ 0 h 4"/>
                <a:gd name="T8" fmla="*/ 35 w 37"/>
                <a:gd name="T9" fmla="*/ 0 h 4"/>
                <a:gd name="T10" fmla="*/ 37 w 37"/>
                <a:gd name="T11" fmla="*/ 2 h 4"/>
                <a:gd name="T12" fmla="*/ 35 w 37"/>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7" h="4">
                  <a:moveTo>
                    <a:pt x="35" y="4"/>
                  </a:moveTo>
                  <a:cubicBezTo>
                    <a:pt x="2" y="4"/>
                    <a:pt x="2" y="4"/>
                    <a:pt x="2" y="4"/>
                  </a:cubicBezTo>
                  <a:cubicBezTo>
                    <a:pt x="0" y="4"/>
                    <a:pt x="0" y="3"/>
                    <a:pt x="0" y="2"/>
                  </a:cubicBezTo>
                  <a:cubicBezTo>
                    <a:pt x="0" y="1"/>
                    <a:pt x="0" y="0"/>
                    <a:pt x="2" y="0"/>
                  </a:cubicBezTo>
                  <a:cubicBezTo>
                    <a:pt x="35" y="0"/>
                    <a:pt x="35" y="0"/>
                    <a:pt x="35" y="0"/>
                  </a:cubicBezTo>
                  <a:cubicBezTo>
                    <a:pt x="36" y="0"/>
                    <a:pt x="37" y="1"/>
                    <a:pt x="37" y="2"/>
                  </a:cubicBezTo>
                  <a:cubicBezTo>
                    <a:pt x="37" y="3"/>
                    <a:pt x="36" y="4"/>
                    <a:pt x="35" y="4"/>
                  </a:cubicBezTo>
                  <a:close/>
                </a:path>
              </a:pathLst>
            </a:custGeom>
            <a:grpFill/>
            <a:ln w="6350">
              <a:solidFill>
                <a:schemeClr val="bg1"/>
              </a:solidFill>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prstClr val="black"/>
                </a:solidFill>
                <a:effectLst/>
                <a:uLnTx/>
                <a:uFillTx/>
                <a:latin typeface="Segoe UI Light"/>
              </a:endParaRPr>
            </a:p>
          </p:txBody>
        </p:sp>
      </p:grpSp>
    </p:spTree>
    <p:extLst>
      <p:ext uri="{BB962C8B-B14F-4D97-AF65-F5344CB8AC3E}">
        <p14:creationId xmlns:p14="http://schemas.microsoft.com/office/powerpoint/2010/main" val="9041289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13"/>
          <p:cNvSpPr/>
          <p:nvPr/>
        </p:nvSpPr>
        <p:spPr>
          <a:xfrm rot="10800000">
            <a:off x="63500" y="1275556"/>
            <a:ext cx="1244600" cy="393303"/>
          </a:xfrm>
          <a:custGeom>
            <a:avLst/>
            <a:gdLst>
              <a:gd name="connsiteX0" fmla="*/ 1244600 w 1244600"/>
              <a:gd name="connsiteY0" fmla="*/ 393303 h 393303"/>
              <a:gd name="connsiteX1" fmla="*/ 0 w 1244600"/>
              <a:gd name="connsiteY1" fmla="*/ 393303 h 393303"/>
              <a:gd name="connsiteX2" fmla="*/ 0 w 1244600"/>
              <a:gd name="connsiteY2" fmla="*/ 0 h 393303"/>
              <a:gd name="connsiteX3" fmla="*/ 853542 w 1244600"/>
              <a:gd name="connsiteY3" fmla="*/ 0 h 393303"/>
            </a:gdLst>
            <a:ahLst/>
            <a:cxnLst>
              <a:cxn ang="0">
                <a:pos x="connsiteX0" y="connsiteY0"/>
              </a:cxn>
              <a:cxn ang="0">
                <a:pos x="connsiteX1" y="connsiteY1"/>
              </a:cxn>
              <a:cxn ang="0">
                <a:pos x="connsiteX2" y="connsiteY2"/>
              </a:cxn>
              <a:cxn ang="0">
                <a:pos x="connsiteX3" y="connsiteY3"/>
              </a:cxn>
            </a:cxnLst>
            <a:rect l="l" t="t" r="r" b="b"/>
            <a:pathLst>
              <a:path w="1244600" h="393303">
                <a:moveTo>
                  <a:pt x="1244600" y="393303"/>
                </a:moveTo>
                <a:lnTo>
                  <a:pt x="0" y="393303"/>
                </a:lnTo>
                <a:lnTo>
                  <a:pt x="0" y="0"/>
                </a:lnTo>
                <a:lnTo>
                  <a:pt x="853542" y="0"/>
                </a:ln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Parallelogram 5"/>
          <p:cNvSpPr/>
          <p:nvPr/>
        </p:nvSpPr>
        <p:spPr>
          <a:xfrm>
            <a:off x="254000" y="0"/>
            <a:ext cx="11938000" cy="1674019"/>
          </a:xfrm>
          <a:prstGeom prst="parallelogram">
            <a:avLst>
              <a:gd name="adj" fmla="val 49180"/>
            </a:avLst>
          </a:prstGeom>
          <a:solidFill>
            <a:schemeClr val="bg1"/>
          </a:solidFill>
          <a:ln>
            <a:noFill/>
          </a:ln>
          <a:effectLst>
            <a:outerShdw blurRad="342900" dist="38100" dir="11700000" sx="99000" sy="99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Parallelogram 7"/>
          <p:cNvSpPr/>
          <p:nvPr/>
        </p:nvSpPr>
        <p:spPr>
          <a:xfrm>
            <a:off x="63500" y="205580"/>
            <a:ext cx="12039600" cy="1069976"/>
          </a:xfrm>
          <a:prstGeom prst="parallelogram">
            <a:avLst>
              <a:gd name="adj" fmla="val 47222"/>
            </a:avLst>
          </a:prstGeom>
          <a:gradFill>
            <a:gsLst>
              <a:gs pos="0">
                <a:schemeClr val="tx2">
                  <a:alpha val="85000"/>
                </a:schemeClr>
              </a:gs>
              <a:gs pos="100000">
                <a:srgbClr val="002E9C">
                  <a:alpha val="8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p:cNvSpPr txBox="1"/>
          <p:nvPr/>
        </p:nvSpPr>
        <p:spPr>
          <a:xfrm>
            <a:off x="450464" y="230761"/>
            <a:ext cx="11265672" cy="646331"/>
          </a:xfrm>
          <a:prstGeom prst="rect">
            <a:avLst/>
          </a:prstGeom>
          <a:noFill/>
          <a:ln>
            <a:noFill/>
          </a:ln>
        </p:spPr>
        <p:txBody>
          <a:bodyPr wrap="square" rtlCol="0">
            <a:spAutoFit/>
          </a:bodyPr>
          <a:lstStyle/>
          <a:p>
            <a:pPr algn="ctr"/>
            <a:r>
              <a:rPr lang="en-US" sz="3600" b="1" spc="300" dirty="0" smtClean="0">
                <a:solidFill>
                  <a:schemeClr val="bg1"/>
                </a:solidFill>
                <a:latin typeface="Century Gothic" panose="020B0502020202020204" pitchFamily="34" charset="0"/>
              </a:rPr>
              <a:t>IMPLICATIONS AND STRATEGIC IMPERATIVES</a:t>
            </a:r>
            <a:endParaRPr lang="en-GB" sz="3600" b="1" spc="300" dirty="0">
              <a:solidFill>
                <a:schemeClr val="bg1"/>
              </a:solidFill>
              <a:latin typeface="Century Gothic" panose="020B0502020202020204" pitchFamily="34" charset="0"/>
            </a:endParaRP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2974" y="5993098"/>
            <a:ext cx="2149026" cy="739204"/>
          </a:xfrm>
          <a:prstGeom prst="rect">
            <a:avLst/>
          </a:prstGeom>
        </p:spPr>
      </p:pic>
      <p:sp>
        <p:nvSpPr>
          <p:cNvPr id="2" name="TextBox 1"/>
          <p:cNvSpPr txBox="1"/>
          <p:nvPr/>
        </p:nvSpPr>
        <p:spPr>
          <a:xfrm>
            <a:off x="254000" y="1879599"/>
            <a:ext cx="11462136" cy="4893647"/>
          </a:xfrm>
          <a:prstGeom prst="rect">
            <a:avLst/>
          </a:prstGeom>
          <a:noFill/>
        </p:spPr>
        <p:txBody>
          <a:bodyPr wrap="square" rtlCol="0">
            <a:spAutoFit/>
          </a:bodyPr>
          <a:lstStyle/>
          <a:p>
            <a:pPr marL="285750" lvl="0" indent="-285750" algn="just">
              <a:spcBef>
                <a:spcPts val="600"/>
              </a:spcBef>
              <a:spcAft>
                <a:spcPts val="600"/>
              </a:spcAft>
              <a:buClr>
                <a:schemeClr val="accent1">
                  <a:lumMod val="50000"/>
                </a:schemeClr>
              </a:buClr>
              <a:buFont typeface="Wingdings" panose="05000000000000000000" pitchFamily="2" charset="2"/>
              <a:buChar char="m"/>
            </a:pPr>
            <a:r>
              <a:rPr lang="en-US" dirty="0">
                <a:solidFill>
                  <a:prstClr val="black"/>
                </a:solidFill>
                <a:latin typeface="Segoe UI Light"/>
              </a:rPr>
              <a:t>Noting commitments, context, performance so far and reasons for under performance; Noting that we are currently planning for the last two years of the </a:t>
            </a:r>
            <a:r>
              <a:rPr lang="en-US" dirty="0" smtClean="0">
                <a:solidFill>
                  <a:prstClr val="black"/>
                </a:solidFill>
                <a:latin typeface="Segoe UI Light"/>
              </a:rPr>
              <a:t>6th administration</a:t>
            </a:r>
            <a:r>
              <a:rPr lang="en-US" dirty="0">
                <a:solidFill>
                  <a:prstClr val="black"/>
                </a:solidFill>
                <a:latin typeface="Segoe UI Light"/>
              </a:rPr>
              <a:t>, </a:t>
            </a:r>
            <a:r>
              <a:rPr lang="en-US" dirty="0" smtClean="0">
                <a:solidFill>
                  <a:prstClr val="black"/>
                </a:solidFill>
                <a:latin typeface="Segoe UI Light"/>
              </a:rPr>
              <a:t>the strategic focus will be on</a:t>
            </a:r>
            <a:endParaRPr lang="en-US" dirty="0">
              <a:solidFill>
                <a:prstClr val="black"/>
              </a:solidFill>
              <a:latin typeface="Segoe UI Light"/>
            </a:endParaRPr>
          </a:p>
          <a:p>
            <a:pPr marL="723900" lvl="0" indent="-368300" algn="just">
              <a:spcBef>
                <a:spcPts val="600"/>
              </a:spcBef>
              <a:spcAft>
                <a:spcPts val="600"/>
              </a:spcAft>
              <a:buClr>
                <a:schemeClr val="accent1">
                  <a:lumMod val="50000"/>
                </a:schemeClr>
              </a:buClr>
              <a:buSzPct val="80000"/>
              <a:buFont typeface="Wingdings" panose="05000000000000000000" pitchFamily="2" charset="2"/>
              <a:buChar char="¢"/>
            </a:pPr>
            <a:r>
              <a:rPr lang="en-US" dirty="0">
                <a:solidFill>
                  <a:prstClr val="black"/>
                </a:solidFill>
                <a:latin typeface="Segoe UI Light"/>
              </a:rPr>
              <a:t>Stabilization and recovery to reverse impact of pandemic and economic decline</a:t>
            </a:r>
          </a:p>
          <a:p>
            <a:pPr marL="723900" lvl="0" indent="-368300" algn="just">
              <a:spcBef>
                <a:spcPts val="600"/>
              </a:spcBef>
              <a:spcAft>
                <a:spcPts val="600"/>
              </a:spcAft>
              <a:buClr>
                <a:schemeClr val="accent1">
                  <a:lumMod val="50000"/>
                </a:schemeClr>
              </a:buClr>
              <a:buSzPct val="80000"/>
              <a:buFont typeface="Wingdings" panose="05000000000000000000" pitchFamily="2" charset="2"/>
              <a:buChar char="¢"/>
            </a:pPr>
            <a:r>
              <a:rPr lang="en-US" dirty="0">
                <a:solidFill>
                  <a:prstClr val="black"/>
                </a:solidFill>
                <a:latin typeface="Segoe UI Light"/>
              </a:rPr>
              <a:t>Prioritise and accelerate programmes and interventions that are fit for purpose to deliver results towards tangible outcomes in 2022/23 and 2023/24 including those that enhance the state’s capacity to deliver better and faster</a:t>
            </a:r>
          </a:p>
          <a:p>
            <a:pPr marL="723900" lvl="0" indent="-368300" algn="just">
              <a:spcBef>
                <a:spcPts val="600"/>
              </a:spcBef>
              <a:spcAft>
                <a:spcPts val="600"/>
              </a:spcAft>
              <a:buClr>
                <a:schemeClr val="accent1">
                  <a:lumMod val="50000"/>
                </a:schemeClr>
              </a:buClr>
              <a:buSzPct val="80000"/>
              <a:buFont typeface="Wingdings" panose="05000000000000000000" pitchFamily="2" charset="2"/>
              <a:buChar char="¢"/>
            </a:pPr>
            <a:r>
              <a:rPr lang="en-US" dirty="0">
                <a:solidFill>
                  <a:prstClr val="black"/>
                </a:solidFill>
                <a:latin typeface="Segoe UI Light"/>
              </a:rPr>
              <a:t>Process issues incl. planning, policy, legislation and new institutional arrangements to be completed by the end of the current FY March 2022 to ensure readiness for implementation and execution.</a:t>
            </a:r>
          </a:p>
          <a:p>
            <a:pPr marL="285750" lvl="0" indent="-285750" algn="just">
              <a:spcBef>
                <a:spcPts val="600"/>
              </a:spcBef>
              <a:spcAft>
                <a:spcPts val="600"/>
              </a:spcAft>
              <a:buClr>
                <a:schemeClr val="accent1">
                  <a:lumMod val="50000"/>
                </a:schemeClr>
              </a:buClr>
              <a:buFont typeface="Wingdings" panose="05000000000000000000" pitchFamily="2" charset="2"/>
              <a:buChar char="m"/>
            </a:pPr>
            <a:r>
              <a:rPr lang="en-US" dirty="0">
                <a:solidFill>
                  <a:prstClr val="black"/>
                </a:solidFill>
                <a:latin typeface="Segoe UI Light"/>
              </a:rPr>
              <a:t>Interventions to be assessed on basis of impact to support employment creation and inclusive growth. Prioritise efforts to improve ease of doing business to ensure that private investment supports job creation.</a:t>
            </a:r>
          </a:p>
          <a:p>
            <a:pPr marL="285750" lvl="0" indent="-285750" algn="just">
              <a:spcBef>
                <a:spcPts val="600"/>
              </a:spcBef>
              <a:spcAft>
                <a:spcPts val="600"/>
              </a:spcAft>
              <a:buClr>
                <a:schemeClr val="accent1">
                  <a:lumMod val="50000"/>
                </a:schemeClr>
              </a:buClr>
              <a:buFont typeface="Wingdings" panose="05000000000000000000" pitchFamily="2" charset="2"/>
              <a:buChar char="m"/>
            </a:pPr>
            <a:r>
              <a:rPr lang="en-US" dirty="0">
                <a:solidFill>
                  <a:prstClr val="black"/>
                </a:solidFill>
                <a:latin typeface="Segoe UI Light"/>
              </a:rPr>
              <a:t>Government to </a:t>
            </a:r>
            <a:r>
              <a:rPr lang="en-US" dirty="0" smtClean="0">
                <a:solidFill>
                  <a:prstClr val="black"/>
                </a:solidFill>
                <a:latin typeface="Segoe UI Light"/>
              </a:rPr>
              <a:t>crowd-in </a:t>
            </a:r>
            <a:r>
              <a:rPr lang="en-US" dirty="0">
                <a:solidFill>
                  <a:prstClr val="black"/>
                </a:solidFill>
                <a:latin typeface="Segoe UI Light"/>
              </a:rPr>
              <a:t>private investment in sectors where there is no market failure or source strategic equity partners. Put in place appropriate regulatory frameworks.</a:t>
            </a:r>
          </a:p>
          <a:p>
            <a:pPr marL="285750" lvl="0" indent="-285750" algn="just">
              <a:spcBef>
                <a:spcPts val="600"/>
              </a:spcBef>
              <a:spcAft>
                <a:spcPts val="600"/>
              </a:spcAft>
              <a:buClr>
                <a:schemeClr val="accent1">
                  <a:lumMod val="50000"/>
                </a:schemeClr>
              </a:buClr>
              <a:buFont typeface="Wingdings" panose="05000000000000000000" pitchFamily="2" charset="2"/>
              <a:buChar char="m"/>
            </a:pPr>
            <a:r>
              <a:rPr lang="en-US" dirty="0">
                <a:solidFill>
                  <a:prstClr val="black"/>
                </a:solidFill>
                <a:latin typeface="Segoe UI Light"/>
              </a:rPr>
              <a:t>Interventions and funding to prevent regression in developmental outcomes (e.g. to education and health) as improving performance again can be very costly</a:t>
            </a:r>
            <a:r>
              <a:rPr lang="en-US" dirty="0" smtClean="0">
                <a:solidFill>
                  <a:prstClr val="black"/>
                </a:solidFill>
                <a:latin typeface="Segoe UI Light"/>
              </a:rPr>
              <a:t>.</a:t>
            </a:r>
            <a:endParaRPr lang="en-GB" dirty="0">
              <a:solidFill>
                <a:prstClr val="black"/>
              </a:solidFill>
              <a:latin typeface="Segoe UI Light"/>
            </a:endParaRPr>
          </a:p>
        </p:txBody>
      </p:sp>
      <p:sp>
        <p:nvSpPr>
          <p:cNvPr id="3" name="Slide Number Placeholder 2"/>
          <p:cNvSpPr>
            <a:spLocks noGrp="1"/>
          </p:cNvSpPr>
          <p:nvPr>
            <p:ph type="sldNum" sz="quarter" idx="12"/>
          </p:nvPr>
        </p:nvSpPr>
        <p:spPr/>
        <p:txBody>
          <a:bodyPr/>
          <a:lstStyle/>
          <a:p>
            <a:fld id="{65835BCF-EE00-4FA3-BB81-81A37714F2E2}" type="slidenum">
              <a:rPr lang="en-GB" smtClean="0"/>
              <a:t>14</a:t>
            </a:fld>
            <a:endParaRPr lang="en-GB" dirty="0"/>
          </a:p>
        </p:txBody>
      </p:sp>
    </p:spTree>
    <p:extLst>
      <p:ext uri="{BB962C8B-B14F-4D97-AF65-F5344CB8AC3E}">
        <p14:creationId xmlns:p14="http://schemas.microsoft.com/office/powerpoint/2010/main" val="17644516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Rectangle 117">
            <a:extLst>
              <a:ext uri="{FF2B5EF4-FFF2-40B4-BE49-F238E27FC236}">
                <a16:creationId xmlns="" xmlns:a16="http://schemas.microsoft.com/office/drawing/2014/main" id="{7E7CE9FE-F82D-448A-8EB8-F77998B2FFDD}"/>
              </a:ext>
            </a:extLst>
          </p:cNvPr>
          <p:cNvSpPr/>
          <p:nvPr/>
        </p:nvSpPr>
        <p:spPr>
          <a:xfrm rot="10800000">
            <a:off x="2806735" y="2099403"/>
            <a:ext cx="2192843" cy="1712077"/>
          </a:xfrm>
          <a:prstGeom prst="rect">
            <a:avLst/>
          </a:prstGeom>
          <a:gradFill>
            <a:gsLst>
              <a:gs pos="100000">
                <a:schemeClr val="bg1">
                  <a:lumMod val="95000"/>
                  <a:alpha val="0"/>
                </a:schemeClr>
              </a:gs>
              <a:gs pos="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9" name="Rectangle 118">
            <a:extLst>
              <a:ext uri="{FF2B5EF4-FFF2-40B4-BE49-F238E27FC236}">
                <a16:creationId xmlns="" xmlns:a16="http://schemas.microsoft.com/office/drawing/2014/main" id="{FD1D0358-C22D-48B4-BFD8-C43C77F503E0}"/>
              </a:ext>
            </a:extLst>
          </p:cNvPr>
          <p:cNvSpPr/>
          <p:nvPr/>
        </p:nvSpPr>
        <p:spPr>
          <a:xfrm rot="10800000">
            <a:off x="7192422" y="2099403"/>
            <a:ext cx="2192843" cy="1712077"/>
          </a:xfrm>
          <a:prstGeom prst="rect">
            <a:avLst/>
          </a:prstGeom>
          <a:gradFill>
            <a:gsLst>
              <a:gs pos="100000">
                <a:schemeClr val="bg1">
                  <a:lumMod val="95000"/>
                  <a:alpha val="0"/>
                </a:schemeClr>
              </a:gs>
              <a:gs pos="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5" name="Rectangle 114">
            <a:extLst>
              <a:ext uri="{FF2B5EF4-FFF2-40B4-BE49-F238E27FC236}">
                <a16:creationId xmlns="" xmlns:a16="http://schemas.microsoft.com/office/drawing/2014/main" id="{16DC70A2-B7EB-4ED0-9C26-25135DBC2CF5}"/>
              </a:ext>
            </a:extLst>
          </p:cNvPr>
          <p:cNvSpPr/>
          <p:nvPr/>
        </p:nvSpPr>
        <p:spPr>
          <a:xfrm>
            <a:off x="613892" y="3819062"/>
            <a:ext cx="2192843" cy="1712077"/>
          </a:xfrm>
          <a:prstGeom prst="rect">
            <a:avLst/>
          </a:prstGeom>
          <a:gradFill>
            <a:gsLst>
              <a:gs pos="100000">
                <a:schemeClr val="bg1">
                  <a:lumMod val="95000"/>
                  <a:alpha val="0"/>
                </a:schemeClr>
              </a:gs>
              <a:gs pos="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6" name="Rectangle 115">
            <a:extLst>
              <a:ext uri="{FF2B5EF4-FFF2-40B4-BE49-F238E27FC236}">
                <a16:creationId xmlns="" xmlns:a16="http://schemas.microsoft.com/office/drawing/2014/main" id="{8F0A3CCA-1EF2-412C-BB1D-F2E399402A2E}"/>
              </a:ext>
            </a:extLst>
          </p:cNvPr>
          <p:cNvSpPr/>
          <p:nvPr/>
        </p:nvSpPr>
        <p:spPr>
          <a:xfrm>
            <a:off x="4999579" y="3819062"/>
            <a:ext cx="2192843" cy="1712077"/>
          </a:xfrm>
          <a:prstGeom prst="rect">
            <a:avLst/>
          </a:prstGeom>
          <a:gradFill>
            <a:gsLst>
              <a:gs pos="100000">
                <a:schemeClr val="bg1">
                  <a:lumMod val="95000"/>
                  <a:alpha val="0"/>
                </a:schemeClr>
              </a:gs>
              <a:gs pos="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7" name="Rectangle 116">
            <a:extLst>
              <a:ext uri="{FF2B5EF4-FFF2-40B4-BE49-F238E27FC236}">
                <a16:creationId xmlns="" xmlns:a16="http://schemas.microsoft.com/office/drawing/2014/main" id="{DF926D40-6BBB-4451-B257-E9C5412ECCB1}"/>
              </a:ext>
            </a:extLst>
          </p:cNvPr>
          <p:cNvSpPr/>
          <p:nvPr/>
        </p:nvSpPr>
        <p:spPr>
          <a:xfrm>
            <a:off x="9385265" y="3819062"/>
            <a:ext cx="2192843" cy="1712077"/>
          </a:xfrm>
          <a:prstGeom prst="rect">
            <a:avLst/>
          </a:prstGeom>
          <a:gradFill>
            <a:gsLst>
              <a:gs pos="100000">
                <a:schemeClr val="bg1">
                  <a:lumMod val="95000"/>
                  <a:alpha val="0"/>
                </a:schemeClr>
              </a:gs>
              <a:gs pos="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Top Corners Rounded 7">
            <a:extLst>
              <a:ext uri="{FF2B5EF4-FFF2-40B4-BE49-F238E27FC236}">
                <a16:creationId xmlns="" xmlns:a16="http://schemas.microsoft.com/office/drawing/2014/main" id="{171FF55A-6D6B-41AE-B537-8F207E1D87D2}"/>
              </a:ext>
            </a:extLst>
          </p:cNvPr>
          <p:cNvSpPr/>
          <p:nvPr/>
        </p:nvSpPr>
        <p:spPr>
          <a:xfrm>
            <a:off x="613894" y="3419817"/>
            <a:ext cx="2192843" cy="399245"/>
          </a:xfrm>
          <a:prstGeom prst="round2SameRect">
            <a:avLst>
              <a:gd name="adj1" fmla="val 50000"/>
              <a:gd name="adj2" fmla="val 0"/>
            </a:avLst>
          </a:prstGeom>
          <a:solidFill>
            <a:srgbClr val="D63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Imperative 1</a:t>
            </a:r>
            <a:endParaRPr lang="en-US" dirty="0">
              <a:solidFill>
                <a:prstClr val="white"/>
              </a:solidFill>
            </a:endParaRPr>
          </a:p>
        </p:txBody>
      </p:sp>
      <p:sp>
        <p:nvSpPr>
          <p:cNvPr id="10" name="Rectangle: Top Corners Rounded 9">
            <a:extLst>
              <a:ext uri="{FF2B5EF4-FFF2-40B4-BE49-F238E27FC236}">
                <a16:creationId xmlns="" xmlns:a16="http://schemas.microsoft.com/office/drawing/2014/main" id="{CCE7EEAA-F2CF-49A7-A36F-8EA74CCD917D}"/>
              </a:ext>
            </a:extLst>
          </p:cNvPr>
          <p:cNvSpPr/>
          <p:nvPr/>
        </p:nvSpPr>
        <p:spPr>
          <a:xfrm>
            <a:off x="4999580" y="3419817"/>
            <a:ext cx="2192843" cy="399245"/>
          </a:xfrm>
          <a:prstGeom prst="round2SameRect">
            <a:avLst>
              <a:gd name="adj1" fmla="val 50000"/>
              <a:gd name="adj2" fmla="val 0"/>
            </a:avLst>
          </a:prstGeom>
          <a:solidFill>
            <a:srgbClr val="0B01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Imperative 3</a:t>
            </a:r>
            <a:endParaRPr lang="en-US" dirty="0">
              <a:solidFill>
                <a:prstClr val="white"/>
              </a:solidFill>
            </a:endParaRPr>
          </a:p>
        </p:txBody>
      </p:sp>
      <p:sp>
        <p:nvSpPr>
          <p:cNvPr id="12" name="Rectangle: Top Corners Rounded 11">
            <a:extLst>
              <a:ext uri="{FF2B5EF4-FFF2-40B4-BE49-F238E27FC236}">
                <a16:creationId xmlns="" xmlns:a16="http://schemas.microsoft.com/office/drawing/2014/main" id="{E725DAA8-B7BE-4A3E-9686-516682DA4279}"/>
              </a:ext>
            </a:extLst>
          </p:cNvPr>
          <p:cNvSpPr/>
          <p:nvPr/>
        </p:nvSpPr>
        <p:spPr>
          <a:xfrm>
            <a:off x="9385265" y="3419817"/>
            <a:ext cx="2192843" cy="399245"/>
          </a:xfrm>
          <a:prstGeom prst="round2SameRect">
            <a:avLst>
              <a:gd name="adj1" fmla="val 50000"/>
              <a:gd name="adj2" fmla="val 0"/>
            </a:avLst>
          </a:prstGeom>
          <a:solidFill>
            <a:srgbClr val="25232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solidFill>
                  <a:prstClr val="white"/>
                </a:solidFill>
              </a:rPr>
              <a:t>Imperative 5</a:t>
            </a:r>
            <a:endParaRPr lang="en-US" dirty="0">
              <a:solidFill>
                <a:prstClr val="white"/>
              </a:solidFill>
            </a:endParaRPr>
          </a:p>
        </p:txBody>
      </p:sp>
      <p:sp>
        <p:nvSpPr>
          <p:cNvPr id="9" name="Rectangle: Top Corners Rounded 8">
            <a:extLst>
              <a:ext uri="{FF2B5EF4-FFF2-40B4-BE49-F238E27FC236}">
                <a16:creationId xmlns="" xmlns:a16="http://schemas.microsoft.com/office/drawing/2014/main" id="{FC5EB825-F80E-4320-9618-5A70EE588567}"/>
              </a:ext>
            </a:extLst>
          </p:cNvPr>
          <p:cNvSpPr/>
          <p:nvPr/>
        </p:nvSpPr>
        <p:spPr>
          <a:xfrm>
            <a:off x="2806736" y="3819062"/>
            <a:ext cx="2192843" cy="399245"/>
          </a:xfrm>
          <a:prstGeom prst="round2SameRect">
            <a:avLst>
              <a:gd name="adj1" fmla="val 0"/>
              <a:gd name="adj2" fmla="val 47715"/>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solidFill>
                  <a:prstClr val="white"/>
                </a:solidFill>
              </a:rPr>
              <a:t>Imperative 2</a:t>
            </a:r>
            <a:endParaRPr lang="en-US" dirty="0">
              <a:solidFill>
                <a:prstClr val="white"/>
              </a:solidFill>
            </a:endParaRPr>
          </a:p>
        </p:txBody>
      </p:sp>
      <p:sp>
        <p:nvSpPr>
          <p:cNvPr id="15" name="Rectangle: Top Corners Rounded 14">
            <a:extLst>
              <a:ext uri="{FF2B5EF4-FFF2-40B4-BE49-F238E27FC236}">
                <a16:creationId xmlns="" xmlns:a16="http://schemas.microsoft.com/office/drawing/2014/main" id="{BDE20D26-3EA7-4444-B6F5-5AB6F3A3905B}"/>
              </a:ext>
            </a:extLst>
          </p:cNvPr>
          <p:cNvSpPr/>
          <p:nvPr/>
        </p:nvSpPr>
        <p:spPr>
          <a:xfrm>
            <a:off x="7192422" y="3819062"/>
            <a:ext cx="2192843" cy="399245"/>
          </a:xfrm>
          <a:prstGeom prst="round2SameRect">
            <a:avLst>
              <a:gd name="adj1" fmla="val 0"/>
              <a:gd name="adj2" fmla="val 47715"/>
            </a:avLst>
          </a:prstGeom>
          <a:solidFill>
            <a:srgbClr val="4CC7C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solidFill>
                  <a:prstClr val="white"/>
                </a:solidFill>
              </a:rPr>
              <a:t>Imperative 4</a:t>
            </a:r>
            <a:endParaRPr lang="en-US" dirty="0">
              <a:solidFill>
                <a:prstClr val="white"/>
              </a:solidFill>
            </a:endParaRPr>
          </a:p>
        </p:txBody>
      </p:sp>
      <p:sp>
        <p:nvSpPr>
          <p:cNvPr id="18" name="Rectangle 17">
            <a:extLst>
              <a:ext uri="{FF2B5EF4-FFF2-40B4-BE49-F238E27FC236}">
                <a16:creationId xmlns="" xmlns:a16="http://schemas.microsoft.com/office/drawing/2014/main" id="{B98AEB15-E03F-40A1-B051-3CA0EB789C60}"/>
              </a:ext>
            </a:extLst>
          </p:cNvPr>
          <p:cNvSpPr/>
          <p:nvPr/>
        </p:nvSpPr>
        <p:spPr>
          <a:xfrm>
            <a:off x="9597953" y="3960746"/>
            <a:ext cx="1888114" cy="1107996"/>
          </a:xfrm>
          <a:prstGeom prst="rect">
            <a:avLst/>
          </a:prstGeom>
        </p:spPr>
        <p:txBody>
          <a:bodyPr wrap="square" lIns="0" tIns="0" rIns="0" bIns="0" anchor="b">
            <a:spAutoFit/>
          </a:bodyPr>
          <a:lstStyle/>
          <a:p>
            <a:pPr algn="ctr">
              <a:spcAft>
                <a:spcPts val="600"/>
              </a:spcAft>
            </a:pPr>
            <a:r>
              <a:rPr lang="en-US" sz="2400" dirty="0" smtClean="0">
                <a:solidFill>
                  <a:prstClr val="black"/>
                </a:solidFill>
              </a:rPr>
              <a:t>Optimise state </a:t>
            </a:r>
            <a:r>
              <a:rPr lang="en-US" sz="2400" dirty="0">
                <a:solidFill>
                  <a:prstClr val="black"/>
                </a:solidFill>
              </a:rPr>
              <a:t>capacity incl. SOEs. </a:t>
            </a:r>
          </a:p>
        </p:txBody>
      </p:sp>
      <p:sp>
        <p:nvSpPr>
          <p:cNvPr id="19" name="Rectangle 18">
            <a:extLst>
              <a:ext uri="{FF2B5EF4-FFF2-40B4-BE49-F238E27FC236}">
                <a16:creationId xmlns="" xmlns:a16="http://schemas.microsoft.com/office/drawing/2014/main" id="{37EE9337-0E60-4F3A-BBD3-2A68634E282B}"/>
              </a:ext>
            </a:extLst>
          </p:cNvPr>
          <p:cNvSpPr/>
          <p:nvPr/>
        </p:nvSpPr>
        <p:spPr>
          <a:xfrm>
            <a:off x="5114316" y="4045382"/>
            <a:ext cx="1888114" cy="1107996"/>
          </a:xfrm>
          <a:prstGeom prst="rect">
            <a:avLst/>
          </a:prstGeom>
        </p:spPr>
        <p:txBody>
          <a:bodyPr wrap="square" lIns="0" tIns="0" rIns="0" bIns="0" anchor="b">
            <a:spAutoFit/>
          </a:bodyPr>
          <a:lstStyle/>
          <a:p>
            <a:pPr algn="ctr">
              <a:spcAft>
                <a:spcPts val="600"/>
              </a:spcAft>
            </a:pPr>
            <a:r>
              <a:rPr lang="en-US" sz="2400" dirty="0">
                <a:solidFill>
                  <a:prstClr val="black"/>
                </a:solidFill>
              </a:rPr>
              <a:t>Effective public health system</a:t>
            </a:r>
          </a:p>
        </p:txBody>
      </p:sp>
      <p:sp>
        <p:nvSpPr>
          <p:cNvPr id="22" name="Rectangle 21">
            <a:extLst>
              <a:ext uri="{FF2B5EF4-FFF2-40B4-BE49-F238E27FC236}">
                <a16:creationId xmlns="" xmlns:a16="http://schemas.microsoft.com/office/drawing/2014/main" id="{6CD1404E-B266-434F-A077-66F726301D3A}"/>
              </a:ext>
            </a:extLst>
          </p:cNvPr>
          <p:cNvSpPr/>
          <p:nvPr/>
        </p:nvSpPr>
        <p:spPr>
          <a:xfrm>
            <a:off x="7378353" y="2262331"/>
            <a:ext cx="1888114" cy="1477328"/>
          </a:xfrm>
          <a:prstGeom prst="rect">
            <a:avLst/>
          </a:prstGeom>
        </p:spPr>
        <p:txBody>
          <a:bodyPr wrap="square" lIns="0" tIns="0" rIns="0" bIns="0" anchor="t">
            <a:spAutoFit/>
          </a:bodyPr>
          <a:lstStyle/>
          <a:p>
            <a:pPr algn="ctr">
              <a:spcAft>
                <a:spcPts val="600"/>
              </a:spcAft>
            </a:pPr>
            <a:r>
              <a:rPr lang="en-US" sz="2400" dirty="0">
                <a:solidFill>
                  <a:prstClr val="black"/>
                </a:solidFill>
              </a:rPr>
              <a:t>Reduce crime and violence, including GBVF. </a:t>
            </a:r>
          </a:p>
        </p:txBody>
      </p:sp>
      <p:sp>
        <p:nvSpPr>
          <p:cNvPr id="17" name="Rectangle 16">
            <a:extLst>
              <a:ext uri="{FF2B5EF4-FFF2-40B4-BE49-F238E27FC236}">
                <a16:creationId xmlns="" xmlns:a16="http://schemas.microsoft.com/office/drawing/2014/main" id="{F92E719B-022A-4666-B59F-DE5A782E17CA}"/>
              </a:ext>
            </a:extLst>
          </p:cNvPr>
          <p:cNvSpPr/>
          <p:nvPr/>
        </p:nvSpPr>
        <p:spPr>
          <a:xfrm>
            <a:off x="766258" y="3969061"/>
            <a:ext cx="1888114" cy="1477328"/>
          </a:xfrm>
          <a:prstGeom prst="rect">
            <a:avLst/>
          </a:prstGeom>
        </p:spPr>
        <p:txBody>
          <a:bodyPr wrap="square" lIns="0" tIns="0" rIns="0" bIns="0" anchor="b">
            <a:spAutoFit/>
          </a:bodyPr>
          <a:lstStyle/>
          <a:p>
            <a:pPr algn="ctr">
              <a:spcAft>
                <a:spcPts val="600"/>
              </a:spcAft>
            </a:pPr>
            <a:r>
              <a:rPr lang="en-US" sz="2400" dirty="0">
                <a:solidFill>
                  <a:prstClr val="black"/>
                </a:solidFill>
              </a:rPr>
              <a:t>Inclusive economic growth and job </a:t>
            </a:r>
            <a:r>
              <a:rPr lang="en-US" sz="2400" dirty="0" smtClean="0">
                <a:solidFill>
                  <a:prstClr val="black"/>
                </a:solidFill>
              </a:rPr>
              <a:t>creation </a:t>
            </a:r>
            <a:endParaRPr lang="en-US" sz="2400" dirty="0">
              <a:solidFill>
                <a:prstClr val="black"/>
              </a:solidFill>
            </a:endParaRPr>
          </a:p>
        </p:txBody>
      </p:sp>
      <p:sp>
        <p:nvSpPr>
          <p:cNvPr id="23" name="Rectangle 22">
            <a:extLst>
              <a:ext uri="{FF2B5EF4-FFF2-40B4-BE49-F238E27FC236}">
                <a16:creationId xmlns="" xmlns:a16="http://schemas.microsoft.com/office/drawing/2014/main" id="{B1A599BD-727E-435B-9588-CB33E7DAB6DD}"/>
              </a:ext>
            </a:extLst>
          </p:cNvPr>
          <p:cNvSpPr/>
          <p:nvPr/>
        </p:nvSpPr>
        <p:spPr>
          <a:xfrm>
            <a:off x="2993538" y="2532127"/>
            <a:ext cx="1888114" cy="1107996"/>
          </a:xfrm>
          <a:prstGeom prst="rect">
            <a:avLst/>
          </a:prstGeom>
        </p:spPr>
        <p:txBody>
          <a:bodyPr wrap="square" lIns="0" tIns="0" rIns="0" bIns="0" anchor="t">
            <a:spAutoFit/>
          </a:bodyPr>
          <a:lstStyle/>
          <a:p>
            <a:pPr algn="ctr">
              <a:spcAft>
                <a:spcPts val="600"/>
              </a:spcAft>
            </a:pPr>
            <a:r>
              <a:rPr lang="en-US" sz="2400" dirty="0" smtClean="0">
                <a:solidFill>
                  <a:prstClr val="black"/>
                </a:solidFill>
              </a:rPr>
              <a:t>Reduce poverty </a:t>
            </a:r>
            <a:r>
              <a:rPr lang="en-US" sz="2400" dirty="0">
                <a:solidFill>
                  <a:prstClr val="black"/>
                </a:solidFill>
              </a:rPr>
              <a:t>and hunger</a:t>
            </a:r>
          </a:p>
        </p:txBody>
      </p:sp>
      <p:sp>
        <p:nvSpPr>
          <p:cNvPr id="24" name="Oval 23">
            <a:extLst>
              <a:ext uri="{FF2B5EF4-FFF2-40B4-BE49-F238E27FC236}">
                <a16:creationId xmlns="" xmlns:a16="http://schemas.microsoft.com/office/drawing/2014/main" id="{F3F2FDC4-6CE8-41CE-ACC4-FD3951213312}"/>
              </a:ext>
            </a:extLst>
          </p:cNvPr>
          <p:cNvSpPr/>
          <p:nvPr/>
        </p:nvSpPr>
        <p:spPr>
          <a:xfrm>
            <a:off x="1648061" y="3357563"/>
            <a:ext cx="124508" cy="124508"/>
          </a:xfrm>
          <a:prstGeom prst="ellipse">
            <a:avLst/>
          </a:prstGeom>
          <a:solidFill>
            <a:schemeClr val="bg1"/>
          </a:solidFill>
          <a:ln w="34925">
            <a:solidFill>
              <a:srgbClr val="E2583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sp>
        <p:nvSpPr>
          <p:cNvPr id="25" name="Oval 24">
            <a:extLst>
              <a:ext uri="{FF2B5EF4-FFF2-40B4-BE49-F238E27FC236}">
                <a16:creationId xmlns="" xmlns:a16="http://schemas.microsoft.com/office/drawing/2014/main" id="{85CD05AC-8953-4903-8C41-1ADBCD40C976}"/>
              </a:ext>
            </a:extLst>
          </p:cNvPr>
          <p:cNvSpPr/>
          <p:nvPr/>
        </p:nvSpPr>
        <p:spPr>
          <a:xfrm>
            <a:off x="6033746" y="3357563"/>
            <a:ext cx="124508" cy="124508"/>
          </a:xfrm>
          <a:prstGeom prst="ellipse">
            <a:avLst/>
          </a:prstGeom>
          <a:solidFill>
            <a:schemeClr val="bg1"/>
          </a:solidFill>
          <a:ln w="34925">
            <a:solidFill>
              <a:srgbClr val="0B014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sp>
        <p:nvSpPr>
          <p:cNvPr id="26" name="Oval 25">
            <a:extLst>
              <a:ext uri="{FF2B5EF4-FFF2-40B4-BE49-F238E27FC236}">
                <a16:creationId xmlns="" xmlns:a16="http://schemas.microsoft.com/office/drawing/2014/main" id="{C406F70F-66F6-463B-826D-D128F9FEDA1A}"/>
              </a:ext>
            </a:extLst>
          </p:cNvPr>
          <p:cNvSpPr/>
          <p:nvPr/>
        </p:nvSpPr>
        <p:spPr>
          <a:xfrm>
            <a:off x="10419432" y="3357563"/>
            <a:ext cx="124508" cy="124508"/>
          </a:xfrm>
          <a:prstGeom prst="ellipse">
            <a:avLst/>
          </a:prstGeom>
          <a:solidFill>
            <a:schemeClr val="bg1"/>
          </a:solidFill>
          <a:ln w="34925">
            <a:solidFill>
              <a:srgbClr val="25232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sp>
        <p:nvSpPr>
          <p:cNvPr id="27" name="Oval 26">
            <a:extLst>
              <a:ext uri="{FF2B5EF4-FFF2-40B4-BE49-F238E27FC236}">
                <a16:creationId xmlns="" xmlns:a16="http://schemas.microsoft.com/office/drawing/2014/main" id="{A3A4309E-966C-43C5-86CC-0F1B7B52A858}"/>
              </a:ext>
            </a:extLst>
          </p:cNvPr>
          <p:cNvSpPr/>
          <p:nvPr/>
        </p:nvSpPr>
        <p:spPr>
          <a:xfrm>
            <a:off x="3840904" y="4157219"/>
            <a:ext cx="124508" cy="124508"/>
          </a:xfrm>
          <a:prstGeom prst="ellipse">
            <a:avLst/>
          </a:prstGeom>
          <a:solidFill>
            <a:schemeClr val="bg1"/>
          </a:solidFill>
          <a:ln w="34925">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sp>
        <p:nvSpPr>
          <p:cNvPr id="28" name="Oval 27">
            <a:extLst>
              <a:ext uri="{FF2B5EF4-FFF2-40B4-BE49-F238E27FC236}">
                <a16:creationId xmlns="" xmlns:a16="http://schemas.microsoft.com/office/drawing/2014/main" id="{9B81A757-0360-433A-A0C4-A55B133D3D6F}"/>
              </a:ext>
            </a:extLst>
          </p:cNvPr>
          <p:cNvSpPr/>
          <p:nvPr/>
        </p:nvSpPr>
        <p:spPr>
          <a:xfrm>
            <a:off x="8226589" y="4157219"/>
            <a:ext cx="124508" cy="124508"/>
          </a:xfrm>
          <a:prstGeom prst="ellipse">
            <a:avLst/>
          </a:prstGeom>
          <a:solidFill>
            <a:schemeClr val="bg1"/>
          </a:solidFill>
          <a:ln w="34925">
            <a:solidFill>
              <a:srgbClr val="4CC7C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grpSp>
        <p:nvGrpSpPr>
          <p:cNvPr id="38" name="Group 37">
            <a:extLst>
              <a:ext uri="{FF2B5EF4-FFF2-40B4-BE49-F238E27FC236}">
                <a16:creationId xmlns="" xmlns:a16="http://schemas.microsoft.com/office/drawing/2014/main" id="{4AC196DA-E279-4B04-9E9A-5DD65A4F032A}"/>
              </a:ext>
            </a:extLst>
          </p:cNvPr>
          <p:cNvGrpSpPr/>
          <p:nvPr/>
        </p:nvGrpSpPr>
        <p:grpSpPr>
          <a:xfrm>
            <a:off x="3438487" y="4617552"/>
            <a:ext cx="954954" cy="954954"/>
            <a:chOff x="1683022" y="2050694"/>
            <a:chExt cx="1356392" cy="1356392"/>
          </a:xfrm>
        </p:grpSpPr>
        <p:sp>
          <p:nvSpPr>
            <p:cNvPr id="39" name="Oval 38">
              <a:extLst>
                <a:ext uri="{FF2B5EF4-FFF2-40B4-BE49-F238E27FC236}">
                  <a16:creationId xmlns="" xmlns:a16="http://schemas.microsoft.com/office/drawing/2014/main" id="{2F261009-8681-4A5D-9C03-801BD8DF51B8}"/>
                </a:ext>
              </a:extLst>
            </p:cNvPr>
            <p:cNvSpPr/>
            <p:nvPr/>
          </p:nvSpPr>
          <p:spPr>
            <a:xfrm>
              <a:off x="1683022" y="2050694"/>
              <a:ext cx="1356392" cy="1356392"/>
            </a:xfrm>
            <a:prstGeom prst="ellipse">
              <a:avLst/>
            </a:prstGeom>
            <a:solidFill>
              <a:srgbClr val="767171"/>
            </a:solidFill>
            <a:ln>
              <a:solidFill>
                <a:srgbClr val="767171"/>
              </a:solidFill>
            </a:ln>
            <a:effectLst>
              <a:outerShdw blurRad="63500" dist="508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sp>
          <p:nvSpPr>
            <p:cNvPr id="40" name="Oval 39">
              <a:extLst>
                <a:ext uri="{FF2B5EF4-FFF2-40B4-BE49-F238E27FC236}">
                  <a16:creationId xmlns="" xmlns:a16="http://schemas.microsoft.com/office/drawing/2014/main" id="{DEFD5022-11E3-4CD4-BC2C-3597DDFD65A0}"/>
                </a:ext>
              </a:extLst>
            </p:cNvPr>
            <p:cNvSpPr/>
            <p:nvPr/>
          </p:nvSpPr>
          <p:spPr>
            <a:xfrm>
              <a:off x="1829546" y="2183003"/>
              <a:ext cx="1073422" cy="1073422"/>
            </a:xfrm>
            <a:prstGeom prst="ellipse">
              <a:avLst/>
            </a:prstGeom>
            <a:solidFill>
              <a:schemeClr val="bg1"/>
            </a:solidFill>
            <a:ln>
              <a:noFill/>
            </a:ln>
            <a:effectLst>
              <a:outerShdw blurRad="63500" dist="508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grpSp>
      <p:grpSp>
        <p:nvGrpSpPr>
          <p:cNvPr id="41" name="Group 40">
            <a:extLst>
              <a:ext uri="{FF2B5EF4-FFF2-40B4-BE49-F238E27FC236}">
                <a16:creationId xmlns="" xmlns:a16="http://schemas.microsoft.com/office/drawing/2014/main" id="{4EB5CBC5-379B-48AC-9A84-31D0A3D39132}"/>
              </a:ext>
            </a:extLst>
          </p:cNvPr>
          <p:cNvGrpSpPr/>
          <p:nvPr/>
        </p:nvGrpSpPr>
        <p:grpSpPr>
          <a:xfrm>
            <a:off x="10004209" y="2106983"/>
            <a:ext cx="954954" cy="954954"/>
            <a:chOff x="1683022" y="2050694"/>
            <a:chExt cx="1356392" cy="1356392"/>
          </a:xfrm>
        </p:grpSpPr>
        <p:sp>
          <p:nvSpPr>
            <p:cNvPr id="42" name="Oval 41">
              <a:extLst>
                <a:ext uri="{FF2B5EF4-FFF2-40B4-BE49-F238E27FC236}">
                  <a16:creationId xmlns="" xmlns:a16="http://schemas.microsoft.com/office/drawing/2014/main" id="{0780FF9B-A1B2-44D2-8AE5-AE821F4F309B}"/>
                </a:ext>
              </a:extLst>
            </p:cNvPr>
            <p:cNvSpPr/>
            <p:nvPr/>
          </p:nvSpPr>
          <p:spPr>
            <a:xfrm>
              <a:off x="1683022" y="2050694"/>
              <a:ext cx="1356392" cy="1356392"/>
            </a:xfrm>
            <a:prstGeom prst="ellipse">
              <a:avLst/>
            </a:prstGeom>
            <a:solidFill>
              <a:srgbClr val="252323"/>
            </a:solidFill>
            <a:ln>
              <a:noFill/>
            </a:ln>
            <a:effectLst>
              <a:outerShdw blurRad="63500" dist="508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sp>
          <p:nvSpPr>
            <p:cNvPr id="43" name="Oval 42">
              <a:extLst>
                <a:ext uri="{FF2B5EF4-FFF2-40B4-BE49-F238E27FC236}">
                  <a16:creationId xmlns="" xmlns:a16="http://schemas.microsoft.com/office/drawing/2014/main" id="{864F3087-262C-4F59-8842-DDAEA29AE27D}"/>
                </a:ext>
              </a:extLst>
            </p:cNvPr>
            <p:cNvSpPr/>
            <p:nvPr/>
          </p:nvSpPr>
          <p:spPr>
            <a:xfrm>
              <a:off x="1824507" y="2192179"/>
              <a:ext cx="1073422" cy="1073422"/>
            </a:xfrm>
            <a:prstGeom prst="ellipse">
              <a:avLst/>
            </a:prstGeom>
            <a:solidFill>
              <a:schemeClr val="bg1"/>
            </a:solidFill>
            <a:ln>
              <a:noFill/>
            </a:ln>
            <a:effectLst>
              <a:outerShdw blurRad="63500" dist="508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grpSp>
      <p:cxnSp>
        <p:nvCxnSpPr>
          <p:cNvPr id="82" name="Straight Connector 81">
            <a:extLst>
              <a:ext uri="{FF2B5EF4-FFF2-40B4-BE49-F238E27FC236}">
                <a16:creationId xmlns="" xmlns:a16="http://schemas.microsoft.com/office/drawing/2014/main" id="{599F66B0-918E-4ACC-BF2E-BC6C3F2018E6}"/>
              </a:ext>
            </a:extLst>
          </p:cNvPr>
          <p:cNvCxnSpPr>
            <a:cxnSpLocks/>
            <a:stCxn id="30" idx="4"/>
            <a:endCxn id="24" idx="0"/>
          </p:cNvCxnSpPr>
          <p:nvPr/>
        </p:nvCxnSpPr>
        <p:spPr>
          <a:xfrm>
            <a:off x="1710314" y="3061937"/>
            <a:ext cx="1" cy="295626"/>
          </a:xfrm>
          <a:prstGeom prst="line">
            <a:avLst/>
          </a:prstGeom>
          <a:ln>
            <a:solidFill>
              <a:srgbClr val="FF1AC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 xmlns:a16="http://schemas.microsoft.com/office/drawing/2014/main" id="{D4C80BC9-2A98-4110-96F7-DAB0368DAE8B}"/>
              </a:ext>
            </a:extLst>
          </p:cNvPr>
          <p:cNvCxnSpPr>
            <a:cxnSpLocks/>
            <a:stCxn id="42" idx="4"/>
            <a:endCxn id="26" idx="0"/>
          </p:cNvCxnSpPr>
          <p:nvPr/>
        </p:nvCxnSpPr>
        <p:spPr>
          <a:xfrm>
            <a:off x="10481686" y="3061937"/>
            <a:ext cx="0" cy="295626"/>
          </a:xfrm>
          <a:prstGeom prst="line">
            <a:avLst/>
          </a:prstGeom>
          <a:ln>
            <a:solidFill>
              <a:srgbClr val="252323"/>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 xmlns:a16="http://schemas.microsoft.com/office/drawing/2014/main" id="{3413B685-2652-456B-9843-3010834C7F65}"/>
              </a:ext>
            </a:extLst>
          </p:cNvPr>
          <p:cNvCxnSpPr>
            <a:cxnSpLocks/>
            <a:stCxn id="45" idx="4"/>
            <a:endCxn id="25" idx="0"/>
          </p:cNvCxnSpPr>
          <p:nvPr/>
        </p:nvCxnSpPr>
        <p:spPr>
          <a:xfrm flipH="1">
            <a:off x="6096000" y="3061937"/>
            <a:ext cx="1" cy="295626"/>
          </a:xfrm>
          <a:prstGeom prst="line">
            <a:avLst/>
          </a:prstGeom>
          <a:ln>
            <a:solidFill>
              <a:srgbClr val="0B0145"/>
            </a:solidFill>
          </a:ln>
        </p:spPr>
        <p:style>
          <a:lnRef idx="1">
            <a:schemeClr val="accent1"/>
          </a:lnRef>
          <a:fillRef idx="0">
            <a:schemeClr val="accent1"/>
          </a:fillRef>
          <a:effectRef idx="0">
            <a:schemeClr val="accent1"/>
          </a:effectRef>
          <a:fontRef idx="minor">
            <a:schemeClr val="tx1"/>
          </a:fontRef>
        </p:style>
      </p:cxnSp>
      <p:grpSp>
        <p:nvGrpSpPr>
          <p:cNvPr id="123" name="Group 122">
            <a:extLst>
              <a:ext uri="{FF2B5EF4-FFF2-40B4-BE49-F238E27FC236}">
                <a16:creationId xmlns="" xmlns:a16="http://schemas.microsoft.com/office/drawing/2014/main" id="{7459D6DD-F177-475E-81F2-D041408B64B4}"/>
              </a:ext>
            </a:extLst>
          </p:cNvPr>
          <p:cNvGrpSpPr/>
          <p:nvPr/>
        </p:nvGrpSpPr>
        <p:grpSpPr>
          <a:xfrm>
            <a:off x="7844933" y="4699573"/>
            <a:ext cx="954954" cy="954954"/>
            <a:chOff x="3425680" y="4576185"/>
            <a:chExt cx="954954" cy="954954"/>
          </a:xfrm>
        </p:grpSpPr>
        <p:grpSp>
          <p:nvGrpSpPr>
            <p:cNvPr id="33" name="Group 32">
              <a:extLst>
                <a:ext uri="{FF2B5EF4-FFF2-40B4-BE49-F238E27FC236}">
                  <a16:creationId xmlns="" xmlns:a16="http://schemas.microsoft.com/office/drawing/2014/main" id="{E0C62D1E-8ED7-47C9-9200-11A49B88B9B0}"/>
                </a:ext>
              </a:extLst>
            </p:cNvPr>
            <p:cNvGrpSpPr/>
            <p:nvPr/>
          </p:nvGrpSpPr>
          <p:grpSpPr>
            <a:xfrm>
              <a:off x="3425680" y="4576185"/>
              <a:ext cx="954954" cy="954954"/>
              <a:chOff x="1683022" y="2050694"/>
              <a:chExt cx="1356392" cy="1356392"/>
            </a:xfrm>
          </p:grpSpPr>
          <p:sp>
            <p:nvSpPr>
              <p:cNvPr id="34" name="Oval 33">
                <a:extLst>
                  <a:ext uri="{FF2B5EF4-FFF2-40B4-BE49-F238E27FC236}">
                    <a16:creationId xmlns="" xmlns:a16="http://schemas.microsoft.com/office/drawing/2014/main" id="{67B59AC8-1C56-4A52-AF46-C81A2294C555}"/>
                  </a:ext>
                </a:extLst>
              </p:cNvPr>
              <p:cNvSpPr/>
              <p:nvPr/>
            </p:nvSpPr>
            <p:spPr>
              <a:xfrm>
                <a:off x="1683022" y="2050694"/>
                <a:ext cx="1356392" cy="1356392"/>
              </a:xfrm>
              <a:prstGeom prst="ellipse">
                <a:avLst/>
              </a:prstGeom>
              <a:solidFill>
                <a:srgbClr val="4CC7C4"/>
              </a:solidFill>
              <a:ln>
                <a:noFill/>
              </a:ln>
              <a:effectLst>
                <a:outerShdw blurRad="63500" dist="508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sp>
            <p:nvSpPr>
              <p:cNvPr id="35" name="Oval 34">
                <a:extLst>
                  <a:ext uri="{FF2B5EF4-FFF2-40B4-BE49-F238E27FC236}">
                    <a16:creationId xmlns="" xmlns:a16="http://schemas.microsoft.com/office/drawing/2014/main" id="{18D02F5C-50AE-4FD1-B593-7DF087B6ED55}"/>
                  </a:ext>
                </a:extLst>
              </p:cNvPr>
              <p:cNvSpPr/>
              <p:nvPr/>
            </p:nvSpPr>
            <p:spPr>
              <a:xfrm>
                <a:off x="1824505" y="2194687"/>
                <a:ext cx="1073422" cy="1073422"/>
              </a:xfrm>
              <a:prstGeom prst="ellipse">
                <a:avLst/>
              </a:prstGeom>
              <a:solidFill>
                <a:schemeClr val="bg1"/>
              </a:solidFill>
              <a:ln>
                <a:noFill/>
              </a:ln>
              <a:effectLst>
                <a:outerShdw blurRad="63500" dist="508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grpSp>
        <p:grpSp>
          <p:nvGrpSpPr>
            <p:cNvPr id="92" name="Group 91">
              <a:extLst>
                <a:ext uri="{FF2B5EF4-FFF2-40B4-BE49-F238E27FC236}">
                  <a16:creationId xmlns="" xmlns:a16="http://schemas.microsoft.com/office/drawing/2014/main" id="{4B30507D-64F1-4CFD-B538-5D7E879F6F89}"/>
                </a:ext>
              </a:extLst>
            </p:cNvPr>
            <p:cNvGrpSpPr/>
            <p:nvPr/>
          </p:nvGrpSpPr>
          <p:grpSpPr>
            <a:xfrm>
              <a:off x="3722976" y="4887768"/>
              <a:ext cx="360363" cy="331788"/>
              <a:chOff x="6997700" y="2901951"/>
              <a:chExt cx="360363" cy="331788"/>
            </a:xfrm>
            <a:solidFill>
              <a:srgbClr val="1FD3FF"/>
            </a:solidFill>
          </p:grpSpPr>
          <p:sp>
            <p:nvSpPr>
              <p:cNvPr id="93" name="Freeform 164">
                <a:extLst>
                  <a:ext uri="{FF2B5EF4-FFF2-40B4-BE49-F238E27FC236}">
                    <a16:creationId xmlns="" xmlns:a16="http://schemas.microsoft.com/office/drawing/2014/main" id="{0AFA1F13-5B77-44EE-BFD6-E6C978C06A10}"/>
                  </a:ext>
                </a:extLst>
              </p:cNvPr>
              <p:cNvSpPr>
                <a:spLocks/>
              </p:cNvSpPr>
              <p:nvPr/>
            </p:nvSpPr>
            <p:spPr bwMode="auto">
              <a:xfrm>
                <a:off x="6997700" y="3162301"/>
                <a:ext cx="360363" cy="71438"/>
              </a:xfrm>
              <a:custGeom>
                <a:avLst/>
                <a:gdLst>
                  <a:gd name="T0" fmla="*/ 64 w 96"/>
                  <a:gd name="T1" fmla="*/ 0 h 19"/>
                  <a:gd name="T2" fmla="*/ 64 w 96"/>
                  <a:gd name="T3" fmla="*/ 3 h 19"/>
                  <a:gd name="T4" fmla="*/ 32 w 96"/>
                  <a:gd name="T5" fmla="*/ 3 h 19"/>
                  <a:gd name="T6" fmla="*/ 32 w 96"/>
                  <a:gd name="T7" fmla="*/ 0 h 19"/>
                  <a:gd name="T8" fmla="*/ 0 w 96"/>
                  <a:gd name="T9" fmla="*/ 9 h 19"/>
                  <a:gd name="T10" fmla="*/ 48 w 96"/>
                  <a:gd name="T11" fmla="*/ 19 h 19"/>
                  <a:gd name="T12" fmla="*/ 96 w 96"/>
                  <a:gd name="T13" fmla="*/ 9 h 19"/>
                  <a:gd name="T14" fmla="*/ 64 w 96"/>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19">
                    <a:moveTo>
                      <a:pt x="64" y="0"/>
                    </a:moveTo>
                    <a:cubicBezTo>
                      <a:pt x="64" y="3"/>
                      <a:pt x="64" y="3"/>
                      <a:pt x="64" y="3"/>
                    </a:cubicBezTo>
                    <a:cubicBezTo>
                      <a:pt x="32" y="3"/>
                      <a:pt x="32" y="3"/>
                      <a:pt x="32" y="3"/>
                    </a:cubicBezTo>
                    <a:cubicBezTo>
                      <a:pt x="32" y="0"/>
                      <a:pt x="32" y="0"/>
                      <a:pt x="32" y="0"/>
                    </a:cubicBezTo>
                    <a:cubicBezTo>
                      <a:pt x="18" y="0"/>
                      <a:pt x="0" y="3"/>
                      <a:pt x="0" y="9"/>
                    </a:cubicBezTo>
                    <a:cubicBezTo>
                      <a:pt x="0" y="19"/>
                      <a:pt x="43" y="19"/>
                      <a:pt x="48" y="19"/>
                    </a:cubicBezTo>
                    <a:cubicBezTo>
                      <a:pt x="53" y="19"/>
                      <a:pt x="96" y="19"/>
                      <a:pt x="96" y="9"/>
                    </a:cubicBezTo>
                    <a:cubicBezTo>
                      <a:pt x="96" y="3"/>
                      <a:pt x="78" y="0"/>
                      <a:pt x="64" y="0"/>
                    </a:cubicBezTo>
                    <a:close/>
                  </a:path>
                </a:pathLst>
              </a:custGeom>
              <a:solidFill>
                <a:srgbClr val="4CC7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94" name="Oval 165">
                <a:extLst>
                  <a:ext uri="{FF2B5EF4-FFF2-40B4-BE49-F238E27FC236}">
                    <a16:creationId xmlns="" xmlns:a16="http://schemas.microsoft.com/office/drawing/2014/main" id="{55AB4348-8E3A-4452-97BC-35E68E44203A}"/>
                  </a:ext>
                </a:extLst>
              </p:cNvPr>
              <p:cNvSpPr>
                <a:spLocks noChangeArrowheads="1"/>
              </p:cNvSpPr>
              <p:nvPr/>
            </p:nvSpPr>
            <p:spPr bwMode="auto">
              <a:xfrm>
                <a:off x="7132638" y="2901951"/>
                <a:ext cx="90488" cy="90488"/>
              </a:xfrm>
              <a:prstGeom prst="ellipse">
                <a:avLst/>
              </a:prstGeom>
              <a:solidFill>
                <a:srgbClr val="4CC7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95" name="Freeform 166">
                <a:extLst>
                  <a:ext uri="{FF2B5EF4-FFF2-40B4-BE49-F238E27FC236}">
                    <a16:creationId xmlns="" xmlns:a16="http://schemas.microsoft.com/office/drawing/2014/main" id="{F45CA8F7-61BE-4449-B5B1-A5A6AA191810}"/>
                  </a:ext>
                </a:extLst>
              </p:cNvPr>
              <p:cNvSpPr>
                <a:spLocks/>
              </p:cNvSpPr>
              <p:nvPr/>
            </p:nvSpPr>
            <p:spPr bwMode="auto">
              <a:xfrm>
                <a:off x="7132638" y="3008313"/>
                <a:ext cx="90488" cy="149225"/>
              </a:xfrm>
              <a:custGeom>
                <a:avLst/>
                <a:gdLst>
                  <a:gd name="T0" fmla="*/ 12 w 24"/>
                  <a:gd name="T1" fmla="*/ 0 h 40"/>
                  <a:gd name="T2" fmla="*/ 0 w 24"/>
                  <a:gd name="T3" fmla="*/ 12 h 40"/>
                  <a:gd name="T4" fmla="*/ 0 w 24"/>
                  <a:gd name="T5" fmla="*/ 40 h 40"/>
                  <a:gd name="T6" fmla="*/ 24 w 24"/>
                  <a:gd name="T7" fmla="*/ 40 h 40"/>
                  <a:gd name="T8" fmla="*/ 24 w 24"/>
                  <a:gd name="T9" fmla="*/ 12 h 40"/>
                  <a:gd name="T10" fmla="*/ 12 w 24"/>
                  <a:gd name="T11" fmla="*/ 0 h 40"/>
                </a:gdLst>
                <a:ahLst/>
                <a:cxnLst>
                  <a:cxn ang="0">
                    <a:pos x="T0" y="T1"/>
                  </a:cxn>
                  <a:cxn ang="0">
                    <a:pos x="T2" y="T3"/>
                  </a:cxn>
                  <a:cxn ang="0">
                    <a:pos x="T4" y="T5"/>
                  </a:cxn>
                  <a:cxn ang="0">
                    <a:pos x="T6" y="T7"/>
                  </a:cxn>
                  <a:cxn ang="0">
                    <a:pos x="T8" y="T9"/>
                  </a:cxn>
                  <a:cxn ang="0">
                    <a:pos x="T10" y="T11"/>
                  </a:cxn>
                </a:cxnLst>
                <a:rect l="0" t="0" r="r" b="b"/>
                <a:pathLst>
                  <a:path w="24" h="40">
                    <a:moveTo>
                      <a:pt x="12" y="0"/>
                    </a:moveTo>
                    <a:cubicBezTo>
                      <a:pt x="5" y="0"/>
                      <a:pt x="0" y="5"/>
                      <a:pt x="0" y="12"/>
                    </a:cubicBezTo>
                    <a:cubicBezTo>
                      <a:pt x="0" y="40"/>
                      <a:pt x="0" y="40"/>
                      <a:pt x="0" y="40"/>
                    </a:cubicBezTo>
                    <a:cubicBezTo>
                      <a:pt x="24" y="40"/>
                      <a:pt x="24" y="40"/>
                      <a:pt x="24" y="40"/>
                    </a:cubicBezTo>
                    <a:cubicBezTo>
                      <a:pt x="24" y="12"/>
                      <a:pt x="24" y="12"/>
                      <a:pt x="24" y="12"/>
                    </a:cubicBezTo>
                    <a:cubicBezTo>
                      <a:pt x="24" y="5"/>
                      <a:pt x="19" y="0"/>
                      <a:pt x="12" y="0"/>
                    </a:cubicBezTo>
                    <a:close/>
                  </a:path>
                </a:pathLst>
              </a:custGeom>
              <a:solidFill>
                <a:srgbClr val="4CC7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96" name="Oval 167">
                <a:extLst>
                  <a:ext uri="{FF2B5EF4-FFF2-40B4-BE49-F238E27FC236}">
                    <a16:creationId xmlns="" xmlns:a16="http://schemas.microsoft.com/office/drawing/2014/main" id="{45C13A7D-894B-49AC-B512-C1635CC770A3}"/>
                  </a:ext>
                </a:extLst>
              </p:cNvPr>
              <p:cNvSpPr>
                <a:spLocks noChangeArrowheads="1"/>
              </p:cNvSpPr>
              <p:nvPr/>
            </p:nvSpPr>
            <p:spPr bwMode="auto">
              <a:xfrm>
                <a:off x="7253288" y="2932113"/>
                <a:ext cx="60325" cy="60325"/>
              </a:xfrm>
              <a:prstGeom prst="ellipse">
                <a:avLst/>
              </a:prstGeom>
              <a:solidFill>
                <a:srgbClr val="4CC7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97" name="Freeform 168">
                <a:extLst>
                  <a:ext uri="{FF2B5EF4-FFF2-40B4-BE49-F238E27FC236}">
                    <a16:creationId xmlns="" xmlns:a16="http://schemas.microsoft.com/office/drawing/2014/main" id="{F25F4D98-B863-4617-9D9C-9514C4828021}"/>
                  </a:ext>
                </a:extLst>
              </p:cNvPr>
              <p:cNvSpPr>
                <a:spLocks/>
              </p:cNvSpPr>
              <p:nvPr/>
            </p:nvSpPr>
            <p:spPr bwMode="auto">
              <a:xfrm>
                <a:off x="7253288" y="3008313"/>
                <a:ext cx="60325" cy="120650"/>
              </a:xfrm>
              <a:custGeom>
                <a:avLst/>
                <a:gdLst>
                  <a:gd name="T0" fmla="*/ 8 w 16"/>
                  <a:gd name="T1" fmla="*/ 0 h 32"/>
                  <a:gd name="T2" fmla="*/ 0 w 16"/>
                  <a:gd name="T3" fmla="*/ 8 h 32"/>
                  <a:gd name="T4" fmla="*/ 0 w 16"/>
                  <a:gd name="T5" fmla="*/ 32 h 32"/>
                  <a:gd name="T6" fmla="*/ 16 w 16"/>
                  <a:gd name="T7" fmla="*/ 32 h 32"/>
                  <a:gd name="T8" fmla="*/ 16 w 16"/>
                  <a:gd name="T9" fmla="*/ 8 h 32"/>
                  <a:gd name="T10" fmla="*/ 8 w 16"/>
                  <a:gd name="T11" fmla="*/ 0 h 32"/>
                </a:gdLst>
                <a:ahLst/>
                <a:cxnLst>
                  <a:cxn ang="0">
                    <a:pos x="T0" y="T1"/>
                  </a:cxn>
                  <a:cxn ang="0">
                    <a:pos x="T2" y="T3"/>
                  </a:cxn>
                  <a:cxn ang="0">
                    <a:pos x="T4" y="T5"/>
                  </a:cxn>
                  <a:cxn ang="0">
                    <a:pos x="T6" y="T7"/>
                  </a:cxn>
                  <a:cxn ang="0">
                    <a:pos x="T8" y="T9"/>
                  </a:cxn>
                  <a:cxn ang="0">
                    <a:pos x="T10" y="T11"/>
                  </a:cxn>
                </a:cxnLst>
                <a:rect l="0" t="0" r="r" b="b"/>
                <a:pathLst>
                  <a:path w="16" h="32">
                    <a:moveTo>
                      <a:pt x="8" y="0"/>
                    </a:moveTo>
                    <a:cubicBezTo>
                      <a:pt x="4" y="0"/>
                      <a:pt x="0" y="4"/>
                      <a:pt x="0" y="8"/>
                    </a:cubicBezTo>
                    <a:cubicBezTo>
                      <a:pt x="0" y="32"/>
                      <a:pt x="0" y="32"/>
                      <a:pt x="0" y="32"/>
                    </a:cubicBezTo>
                    <a:cubicBezTo>
                      <a:pt x="16" y="32"/>
                      <a:pt x="16" y="32"/>
                      <a:pt x="16" y="32"/>
                    </a:cubicBezTo>
                    <a:cubicBezTo>
                      <a:pt x="16" y="8"/>
                      <a:pt x="16" y="8"/>
                      <a:pt x="16" y="8"/>
                    </a:cubicBezTo>
                    <a:cubicBezTo>
                      <a:pt x="16" y="4"/>
                      <a:pt x="12" y="0"/>
                      <a:pt x="8" y="0"/>
                    </a:cubicBezTo>
                    <a:close/>
                  </a:path>
                </a:pathLst>
              </a:custGeom>
              <a:solidFill>
                <a:srgbClr val="4CC7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98" name="Oval 169">
                <a:extLst>
                  <a:ext uri="{FF2B5EF4-FFF2-40B4-BE49-F238E27FC236}">
                    <a16:creationId xmlns="" xmlns:a16="http://schemas.microsoft.com/office/drawing/2014/main" id="{472E5888-DFB3-4698-8639-9FE491FC85FF}"/>
                  </a:ext>
                </a:extLst>
              </p:cNvPr>
              <p:cNvSpPr>
                <a:spLocks noChangeArrowheads="1"/>
              </p:cNvSpPr>
              <p:nvPr/>
            </p:nvSpPr>
            <p:spPr bwMode="auto">
              <a:xfrm>
                <a:off x="7042150" y="2932113"/>
                <a:ext cx="60325" cy="60325"/>
              </a:xfrm>
              <a:prstGeom prst="ellipse">
                <a:avLst/>
              </a:prstGeom>
              <a:solidFill>
                <a:srgbClr val="4CC7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99" name="Freeform 170">
                <a:extLst>
                  <a:ext uri="{FF2B5EF4-FFF2-40B4-BE49-F238E27FC236}">
                    <a16:creationId xmlns="" xmlns:a16="http://schemas.microsoft.com/office/drawing/2014/main" id="{18DC1336-BE6A-42F1-88A5-BBE4FEE45B80}"/>
                  </a:ext>
                </a:extLst>
              </p:cNvPr>
              <p:cNvSpPr>
                <a:spLocks/>
              </p:cNvSpPr>
              <p:nvPr/>
            </p:nvSpPr>
            <p:spPr bwMode="auto">
              <a:xfrm>
                <a:off x="7042150" y="3008313"/>
                <a:ext cx="60325" cy="120650"/>
              </a:xfrm>
              <a:custGeom>
                <a:avLst/>
                <a:gdLst>
                  <a:gd name="T0" fmla="*/ 8 w 16"/>
                  <a:gd name="T1" fmla="*/ 0 h 32"/>
                  <a:gd name="T2" fmla="*/ 0 w 16"/>
                  <a:gd name="T3" fmla="*/ 8 h 32"/>
                  <a:gd name="T4" fmla="*/ 0 w 16"/>
                  <a:gd name="T5" fmla="*/ 32 h 32"/>
                  <a:gd name="T6" fmla="*/ 16 w 16"/>
                  <a:gd name="T7" fmla="*/ 32 h 32"/>
                  <a:gd name="T8" fmla="*/ 16 w 16"/>
                  <a:gd name="T9" fmla="*/ 8 h 32"/>
                  <a:gd name="T10" fmla="*/ 8 w 16"/>
                  <a:gd name="T11" fmla="*/ 0 h 32"/>
                </a:gdLst>
                <a:ahLst/>
                <a:cxnLst>
                  <a:cxn ang="0">
                    <a:pos x="T0" y="T1"/>
                  </a:cxn>
                  <a:cxn ang="0">
                    <a:pos x="T2" y="T3"/>
                  </a:cxn>
                  <a:cxn ang="0">
                    <a:pos x="T4" y="T5"/>
                  </a:cxn>
                  <a:cxn ang="0">
                    <a:pos x="T6" y="T7"/>
                  </a:cxn>
                  <a:cxn ang="0">
                    <a:pos x="T8" y="T9"/>
                  </a:cxn>
                  <a:cxn ang="0">
                    <a:pos x="T10" y="T11"/>
                  </a:cxn>
                </a:cxnLst>
                <a:rect l="0" t="0" r="r" b="b"/>
                <a:pathLst>
                  <a:path w="16" h="32">
                    <a:moveTo>
                      <a:pt x="8" y="0"/>
                    </a:moveTo>
                    <a:cubicBezTo>
                      <a:pt x="4" y="0"/>
                      <a:pt x="0" y="4"/>
                      <a:pt x="0" y="8"/>
                    </a:cubicBezTo>
                    <a:cubicBezTo>
                      <a:pt x="0" y="32"/>
                      <a:pt x="0" y="32"/>
                      <a:pt x="0" y="32"/>
                    </a:cubicBezTo>
                    <a:cubicBezTo>
                      <a:pt x="16" y="32"/>
                      <a:pt x="16" y="32"/>
                      <a:pt x="16" y="32"/>
                    </a:cubicBezTo>
                    <a:cubicBezTo>
                      <a:pt x="16" y="8"/>
                      <a:pt x="16" y="8"/>
                      <a:pt x="16" y="8"/>
                    </a:cubicBezTo>
                    <a:cubicBezTo>
                      <a:pt x="16" y="4"/>
                      <a:pt x="12" y="0"/>
                      <a:pt x="8" y="0"/>
                    </a:cubicBezTo>
                    <a:close/>
                  </a:path>
                </a:pathLst>
              </a:custGeom>
              <a:solidFill>
                <a:srgbClr val="4CC7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grpSp>
      </p:grpSp>
      <p:grpSp>
        <p:nvGrpSpPr>
          <p:cNvPr id="32" name="Group 31">
            <a:extLst>
              <a:ext uri="{FF2B5EF4-FFF2-40B4-BE49-F238E27FC236}">
                <a16:creationId xmlns="" xmlns:a16="http://schemas.microsoft.com/office/drawing/2014/main" id="{59B8BE3B-4F77-41DD-8CAB-F20FF8620812}"/>
              </a:ext>
            </a:extLst>
          </p:cNvPr>
          <p:cNvGrpSpPr/>
          <p:nvPr/>
        </p:nvGrpSpPr>
        <p:grpSpPr>
          <a:xfrm>
            <a:off x="1232837" y="2106983"/>
            <a:ext cx="954954" cy="954954"/>
            <a:chOff x="1683022" y="2050694"/>
            <a:chExt cx="1356392" cy="1356392"/>
          </a:xfrm>
        </p:grpSpPr>
        <p:sp>
          <p:nvSpPr>
            <p:cNvPr id="30" name="Oval 29">
              <a:extLst>
                <a:ext uri="{FF2B5EF4-FFF2-40B4-BE49-F238E27FC236}">
                  <a16:creationId xmlns="" xmlns:a16="http://schemas.microsoft.com/office/drawing/2014/main" id="{A095CFF3-74F8-4B6E-93E8-8BD8FBD755D9}"/>
                </a:ext>
              </a:extLst>
            </p:cNvPr>
            <p:cNvSpPr/>
            <p:nvPr/>
          </p:nvSpPr>
          <p:spPr>
            <a:xfrm>
              <a:off x="1683022" y="2050694"/>
              <a:ext cx="1356392" cy="1356392"/>
            </a:xfrm>
            <a:prstGeom prst="ellipse">
              <a:avLst/>
            </a:prstGeom>
            <a:solidFill>
              <a:srgbClr val="E2583D"/>
            </a:solidFill>
            <a:ln>
              <a:solidFill>
                <a:srgbClr val="E2583D"/>
              </a:solidFill>
            </a:ln>
            <a:effectLst>
              <a:outerShdw blurRad="63500" dist="508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sp>
          <p:nvSpPr>
            <p:cNvPr id="31" name="Oval 30">
              <a:extLst>
                <a:ext uri="{FF2B5EF4-FFF2-40B4-BE49-F238E27FC236}">
                  <a16:creationId xmlns="" xmlns:a16="http://schemas.microsoft.com/office/drawing/2014/main" id="{5B4560E3-CED8-4555-9ADF-0D1827DF7662}"/>
                </a:ext>
              </a:extLst>
            </p:cNvPr>
            <p:cNvSpPr/>
            <p:nvPr/>
          </p:nvSpPr>
          <p:spPr>
            <a:xfrm>
              <a:off x="1824507" y="2192179"/>
              <a:ext cx="1073422" cy="1073422"/>
            </a:xfrm>
            <a:prstGeom prst="ellipse">
              <a:avLst/>
            </a:prstGeom>
            <a:solidFill>
              <a:schemeClr val="bg1"/>
            </a:solidFill>
            <a:ln>
              <a:solidFill>
                <a:srgbClr val="E2583D"/>
              </a:solidFill>
            </a:ln>
            <a:effectLst>
              <a:outerShdw blurRad="63500" dist="508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grpSp>
      <p:grpSp>
        <p:nvGrpSpPr>
          <p:cNvPr id="44" name="Group 43">
            <a:extLst>
              <a:ext uri="{FF2B5EF4-FFF2-40B4-BE49-F238E27FC236}">
                <a16:creationId xmlns="" xmlns:a16="http://schemas.microsoft.com/office/drawing/2014/main" id="{54972E73-E320-44A1-A34A-A9BD22ABE690}"/>
              </a:ext>
            </a:extLst>
          </p:cNvPr>
          <p:cNvGrpSpPr/>
          <p:nvPr/>
        </p:nvGrpSpPr>
        <p:grpSpPr>
          <a:xfrm>
            <a:off x="5618524" y="2106983"/>
            <a:ext cx="954954" cy="954954"/>
            <a:chOff x="1683022" y="2050694"/>
            <a:chExt cx="1356392" cy="1356392"/>
          </a:xfrm>
        </p:grpSpPr>
        <p:sp>
          <p:nvSpPr>
            <p:cNvPr id="45" name="Oval 44">
              <a:extLst>
                <a:ext uri="{FF2B5EF4-FFF2-40B4-BE49-F238E27FC236}">
                  <a16:creationId xmlns="" xmlns:a16="http://schemas.microsoft.com/office/drawing/2014/main" id="{38CCC2CA-5EAE-4FF4-821F-5021222BA000}"/>
                </a:ext>
              </a:extLst>
            </p:cNvPr>
            <p:cNvSpPr/>
            <p:nvPr/>
          </p:nvSpPr>
          <p:spPr>
            <a:xfrm>
              <a:off x="1683022" y="2050694"/>
              <a:ext cx="1356392" cy="1356392"/>
            </a:xfrm>
            <a:prstGeom prst="ellipse">
              <a:avLst/>
            </a:prstGeom>
            <a:solidFill>
              <a:srgbClr val="0B0145"/>
            </a:solidFill>
            <a:ln>
              <a:noFill/>
            </a:ln>
            <a:effectLst>
              <a:outerShdw blurRad="63500" dist="508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B0145"/>
                </a:solidFill>
              </a:endParaRPr>
            </a:p>
          </p:txBody>
        </p:sp>
        <p:sp>
          <p:nvSpPr>
            <p:cNvPr id="46" name="Oval 45">
              <a:extLst>
                <a:ext uri="{FF2B5EF4-FFF2-40B4-BE49-F238E27FC236}">
                  <a16:creationId xmlns="" xmlns:a16="http://schemas.microsoft.com/office/drawing/2014/main" id="{EA797006-A8BF-4C6A-8900-371051603030}"/>
                </a:ext>
              </a:extLst>
            </p:cNvPr>
            <p:cNvSpPr/>
            <p:nvPr/>
          </p:nvSpPr>
          <p:spPr>
            <a:xfrm>
              <a:off x="1824507" y="2192179"/>
              <a:ext cx="1073422" cy="1073422"/>
            </a:xfrm>
            <a:prstGeom prst="ellipse">
              <a:avLst/>
            </a:prstGeom>
            <a:solidFill>
              <a:schemeClr val="bg1"/>
            </a:solidFill>
            <a:ln>
              <a:noFill/>
            </a:ln>
            <a:effectLst>
              <a:outerShdw blurRad="63500" dist="508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grpSp>
      <p:sp>
        <p:nvSpPr>
          <p:cNvPr id="69" name="Freeform 68"/>
          <p:cNvSpPr/>
          <p:nvPr/>
        </p:nvSpPr>
        <p:spPr>
          <a:xfrm rot="10800000">
            <a:off x="63500" y="1275556"/>
            <a:ext cx="1244600" cy="393303"/>
          </a:xfrm>
          <a:custGeom>
            <a:avLst/>
            <a:gdLst>
              <a:gd name="connsiteX0" fmla="*/ 1244600 w 1244600"/>
              <a:gd name="connsiteY0" fmla="*/ 393303 h 393303"/>
              <a:gd name="connsiteX1" fmla="*/ 0 w 1244600"/>
              <a:gd name="connsiteY1" fmla="*/ 393303 h 393303"/>
              <a:gd name="connsiteX2" fmla="*/ 0 w 1244600"/>
              <a:gd name="connsiteY2" fmla="*/ 0 h 393303"/>
              <a:gd name="connsiteX3" fmla="*/ 853542 w 1244600"/>
              <a:gd name="connsiteY3" fmla="*/ 0 h 393303"/>
            </a:gdLst>
            <a:ahLst/>
            <a:cxnLst>
              <a:cxn ang="0">
                <a:pos x="connsiteX0" y="connsiteY0"/>
              </a:cxn>
              <a:cxn ang="0">
                <a:pos x="connsiteX1" y="connsiteY1"/>
              </a:cxn>
              <a:cxn ang="0">
                <a:pos x="connsiteX2" y="connsiteY2"/>
              </a:cxn>
              <a:cxn ang="0">
                <a:pos x="connsiteX3" y="connsiteY3"/>
              </a:cxn>
            </a:cxnLst>
            <a:rect l="l" t="t" r="r" b="b"/>
            <a:pathLst>
              <a:path w="1244600" h="393303">
                <a:moveTo>
                  <a:pt x="1244600" y="393303"/>
                </a:moveTo>
                <a:lnTo>
                  <a:pt x="0" y="393303"/>
                </a:lnTo>
                <a:lnTo>
                  <a:pt x="0" y="0"/>
                </a:lnTo>
                <a:lnTo>
                  <a:pt x="853542" y="0"/>
                </a:lnTo>
                <a:close/>
              </a:path>
            </a:pathLst>
          </a:custGeom>
          <a:solidFill>
            <a:srgbClr val="00339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white"/>
              </a:solidFill>
              <a:effectLst/>
              <a:uLnTx/>
              <a:uFillTx/>
              <a:latin typeface="Calibri" panose="020F0502020204030204"/>
            </a:endParaRPr>
          </a:p>
        </p:txBody>
      </p:sp>
      <p:sp>
        <p:nvSpPr>
          <p:cNvPr id="70" name="Parallelogram 69"/>
          <p:cNvSpPr/>
          <p:nvPr/>
        </p:nvSpPr>
        <p:spPr>
          <a:xfrm>
            <a:off x="254000" y="0"/>
            <a:ext cx="11938000" cy="1674019"/>
          </a:xfrm>
          <a:prstGeom prst="parallelogram">
            <a:avLst>
              <a:gd name="adj" fmla="val 49180"/>
            </a:avLst>
          </a:prstGeom>
          <a:solidFill>
            <a:sysClr val="window" lastClr="FFFFFF"/>
          </a:solidFill>
          <a:ln w="12700" cap="flat" cmpd="sng" algn="ctr">
            <a:noFill/>
            <a:prstDash val="solid"/>
            <a:miter lim="800000"/>
          </a:ln>
          <a:effectLst>
            <a:outerShdw blurRad="342900" dist="38100" dir="11700000" sx="99000" sy="99000" algn="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white"/>
              </a:solidFill>
              <a:effectLst/>
              <a:uLnTx/>
              <a:uFillTx/>
              <a:latin typeface="Calibri" panose="020F0502020204030204"/>
            </a:endParaRPr>
          </a:p>
        </p:txBody>
      </p:sp>
      <p:sp>
        <p:nvSpPr>
          <p:cNvPr id="71" name="Parallelogram 70"/>
          <p:cNvSpPr/>
          <p:nvPr/>
        </p:nvSpPr>
        <p:spPr>
          <a:xfrm>
            <a:off x="63500" y="205580"/>
            <a:ext cx="12039600" cy="1069976"/>
          </a:xfrm>
          <a:prstGeom prst="parallelogram">
            <a:avLst>
              <a:gd name="adj" fmla="val 47222"/>
            </a:avLst>
          </a:prstGeom>
          <a:gradFill>
            <a:gsLst>
              <a:gs pos="0">
                <a:srgbClr val="44546A">
                  <a:alpha val="85000"/>
                </a:srgbClr>
              </a:gs>
              <a:gs pos="100000">
                <a:srgbClr val="002E9C">
                  <a:alpha val="8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white"/>
              </a:solidFill>
              <a:effectLst/>
              <a:uLnTx/>
              <a:uFillTx/>
              <a:latin typeface="Calibri" panose="020F0502020204030204"/>
            </a:endParaRPr>
          </a:p>
        </p:txBody>
      </p:sp>
      <p:sp>
        <p:nvSpPr>
          <p:cNvPr id="72" name="TextBox 71"/>
          <p:cNvSpPr txBox="1"/>
          <p:nvPr/>
        </p:nvSpPr>
        <p:spPr>
          <a:xfrm>
            <a:off x="463164" y="195963"/>
            <a:ext cx="11265672" cy="646331"/>
          </a:xfrm>
          <a:prstGeom prst="rect">
            <a:avLst/>
          </a:prstGeom>
          <a:noFill/>
          <a:ln>
            <a:noFill/>
          </a:ln>
        </p:spPr>
        <p:txBody>
          <a:bodyPr wrap="square" rtlCol="0">
            <a:spAutoFit/>
          </a:bodyPr>
          <a:lstStyle/>
          <a:p>
            <a:pPr algn="ctr"/>
            <a:r>
              <a:rPr lang="en-US" sz="3600" b="1" spc="300" dirty="0" smtClean="0">
                <a:solidFill>
                  <a:prstClr val="white"/>
                </a:solidFill>
                <a:latin typeface="Century Gothic" panose="020B0502020202020204" pitchFamily="34" charset="0"/>
              </a:rPr>
              <a:t>STABILISATION AND RECOVERY REQUIRES</a:t>
            </a:r>
            <a:endParaRPr lang="en-GB" sz="3600" b="1" spc="300" dirty="0">
              <a:solidFill>
                <a:prstClr val="white"/>
              </a:solidFill>
              <a:latin typeface="Century Gothic" panose="020B0502020202020204" pitchFamily="34" charset="0"/>
            </a:endParaRPr>
          </a:p>
        </p:txBody>
      </p:sp>
      <p:sp>
        <p:nvSpPr>
          <p:cNvPr id="73" name="Slide Number Placeholder 2"/>
          <p:cNvSpPr>
            <a:spLocks noGrp="1"/>
          </p:cNvSpPr>
          <p:nvPr>
            <p:ph type="sldNum" sz="quarter" idx="4294967295"/>
          </p:nvPr>
        </p:nvSpPr>
        <p:spPr>
          <a:xfrm>
            <a:off x="4724400" y="6492875"/>
            <a:ext cx="2743200" cy="365125"/>
          </a:xfrm>
          <a:prstGeom prst="rect">
            <a:avLst/>
          </a:prstGeom>
        </p:spPr>
        <p:txBody>
          <a:bodyPr/>
          <a:lstStyle/>
          <a:p>
            <a:pPr algn="ctr"/>
            <a:fld id="{65835BCF-EE00-4FA3-BB81-81A37714F2E2}" type="slidenum">
              <a:rPr lang="en-GB" sz="1400" b="1">
                <a:solidFill>
                  <a:schemeClr val="tx1">
                    <a:tint val="75000"/>
                  </a:schemeClr>
                </a:solidFill>
                <a:latin typeface="Century Gothic" panose="020B0502020202020204" pitchFamily="34" charset="0"/>
              </a:rPr>
              <a:pPr algn="ctr"/>
              <a:t>15</a:t>
            </a:fld>
            <a:endParaRPr lang="en-GB" sz="1400" b="1" dirty="0">
              <a:solidFill>
                <a:schemeClr val="tx1">
                  <a:tint val="75000"/>
                </a:schemeClr>
              </a:solidFill>
              <a:latin typeface="Century Gothic" panose="020B0502020202020204" pitchFamily="34" charset="0"/>
            </a:endParaRPr>
          </a:p>
        </p:txBody>
      </p:sp>
      <p:grpSp>
        <p:nvGrpSpPr>
          <p:cNvPr id="74" name="Group 73"/>
          <p:cNvGrpSpPr/>
          <p:nvPr/>
        </p:nvGrpSpPr>
        <p:grpSpPr>
          <a:xfrm>
            <a:off x="10361828" y="2404361"/>
            <a:ext cx="360363" cy="361950"/>
            <a:chOff x="9161463" y="1803400"/>
            <a:chExt cx="360363" cy="361950"/>
          </a:xfrm>
          <a:solidFill>
            <a:srgbClr val="252323"/>
          </a:solidFill>
        </p:grpSpPr>
        <p:sp>
          <p:nvSpPr>
            <p:cNvPr id="75" name="Freeform 101"/>
            <p:cNvSpPr>
              <a:spLocks/>
            </p:cNvSpPr>
            <p:nvPr/>
          </p:nvSpPr>
          <p:spPr bwMode="auto">
            <a:xfrm>
              <a:off x="9161463" y="1965325"/>
              <a:ext cx="168275" cy="93663"/>
            </a:xfrm>
            <a:custGeom>
              <a:avLst/>
              <a:gdLst>
                <a:gd name="T0" fmla="*/ 40 w 45"/>
                <a:gd name="T1" fmla="*/ 25 h 25"/>
                <a:gd name="T2" fmla="*/ 40 w 45"/>
                <a:gd name="T3" fmla="*/ 25 h 25"/>
                <a:gd name="T4" fmla="*/ 45 w 45"/>
                <a:gd name="T5" fmla="*/ 11 h 25"/>
                <a:gd name="T6" fmla="*/ 40 w 45"/>
                <a:gd name="T7" fmla="*/ 11 h 25"/>
                <a:gd name="T8" fmla="*/ 0 w 45"/>
                <a:gd name="T9" fmla="*/ 0 h 25"/>
                <a:gd name="T10" fmla="*/ 0 w 45"/>
                <a:gd name="T11" fmla="*/ 11 h 25"/>
                <a:gd name="T12" fmla="*/ 40 w 45"/>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45" h="25">
                  <a:moveTo>
                    <a:pt x="40" y="25"/>
                  </a:moveTo>
                  <a:cubicBezTo>
                    <a:pt x="40" y="25"/>
                    <a:pt x="40" y="25"/>
                    <a:pt x="40" y="25"/>
                  </a:cubicBezTo>
                  <a:cubicBezTo>
                    <a:pt x="40" y="20"/>
                    <a:pt x="42" y="15"/>
                    <a:pt x="45" y="11"/>
                  </a:cubicBezTo>
                  <a:cubicBezTo>
                    <a:pt x="43" y="11"/>
                    <a:pt x="42" y="11"/>
                    <a:pt x="40" y="11"/>
                  </a:cubicBezTo>
                  <a:cubicBezTo>
                    <a:pt x="24" y="11"/>
                    <a:pt x="7" y="7"/>
                    <a:pt x="0" y="0"/>
                  </a:cubicBezTo>
                  <a:cubicBezTo>
                    <a:pt x="0" y="11"/>
                    <a:pt x="0" y="11"/>
                    <a:pt x="0" y="11"/>
                  </a:cubicBezTo>
                  <a:cubicBezTo>
                    <a:pt x="0" y="17"/>
                    <a:pt x="18" y="25"/>
                    <a:pt x="40"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000000"/>
                </a:solidFill>
                <a:latin typeface="Calibri"/>
              </a:endParaRPr>
            </a:p>
          </p:txBody>
        </p:sp>
        <p:sp>
          <p:nvSpPr>
            <p:cNvPr id="76" name="Freeform 102"/>
            <p:cNvSpPr>
              <a:spLocks/>
            </p:cNvSpPr>
            <p:nvPr/>
          </p:nvSpPr>
          <p:spPr bwMode="auto">
            <a:xfrm>
              <a:off x="9161463" y="1897063"/>
              <a:ext cx="300038" cy="95250"/>
            </a:xfrm>
            <a:custGeom>
              <a:avLst/>
              <a:gdLst>
                <a:gd name="T0" fmla="*/ 40 w 80"/>
                <a:gd name="T1" fmla="*/ 25 h 25"/>
                <a:gd name="T2" fmla="*/ 48 w 80"/>
                <a:gd name="T3" fmla="*/ 25 h 25"/>
                <a:gd name="T4" fmla="*/ 70 w 80"/>
                <a:gd name="T5" fmla="*/ 15 h 25"/>
                <a:gd name="T6" fmla="*/ 78 w 80"/>
                <a:gd name="T7" fmla="*/ 16 h 25"/>
                <a:gd name="T8" fmla="*/ 80 w 80"/>
                <a:gd name="T9" fmla="*/ 15 h 25"/>
                <a:gd name="T10" fmla="*/ 80 w 80"/>
                <a:gd name="T11" fmla="*/ 2 h 25"/>
                <a:gd name="T12" fmla="*/ 40 w 80"/>
                <a:gd name="T13" fmla="*/ 11 h 25"/>
                <a:gd name="T14" fmla="*/ 0 w 80"/>
                <a:gd name="T15" fmla="*/ 0 h 25"/>
                <a:gd name="T16" fmla="*/ 0 w 80"/>
                <a:gd name="T17" fmla="*/ 11 h 25"/>
                <a:gd name="T18" fmla="*/ 40 w 80"/>
                <a:gd name="T1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25">
                  <a:moveTo>
                    <a:pt x="40" y="25"/>
                  </a:moveTo>
                  <a:cubicBezTo>
                    <a:pt x="43" y="25"/>
                    <a:pt x="45" y="25"/>
                    <a:pt x="48" y="25"/>
                  </a:cubicBezTo>
                  <a:cubicBezTo>
                    <a:pt x="53" y="19"/>
                    <a:pt x="61" y="15"/>
                    <a:pt x="70" y="15"/>
                  </a:cubicBezTo>
                  <a:cubicBezTo>
                    <a:pt x="73" y="15"/>
                    <a:pt x="76" y="15"/>
                    <a:pt x="78" y="16"/>
                  </a:cubicBezTo>
                  <a:cubicBezTo>
                    <a:pt x="79" y="16"/>
                    <a:pt x="79" y="15"/>
                    <a:pt x="80" y="15"/>
                  </a:cubicBezTo>
                  <a:cubicBezTo>
                    <a:pt x="80" y="2"/>
                    <a:pt x="80" y="2"/>
                    <a:pt x="80" y="2"/>
                  </a:cubicBezTo>
                  <a:cubicBezTo>
                    <a:pt x="71" y="7"/>
                    <a:pt x="55" y="11"/>
                    <a:pt x="40" y="11"/>
                  </a:cubicBezTo>
                  <a:cubicBezTo>
                    <a:pt x="24" y="11"/>
                    <a:pt x="7" y="7"/>
                    <a:pt x="0" y="0"/>
                  </a:cubicBezTo>
                  <a:cubicBezTo>
                    <a:pt x="0" y="11"/>
                    <a:pt x="0" y="11"/>
                    <a:pt x="0" y="11"/>
                  </a:cubicBezTo>
                  <a:cubicBezTo>
                    <a:pt x="0" y="17"/>
                    <a:pt x="18" y="25"/>
                    <a:pt x="40"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000000"/>
                </a:solidFill>
                <a:latin typeface="Calibri"/>
              </a:endParaRPr>
            </a:p>
          </p:txBody>
        </p:sp>
        <p:sp>
          <p:nvSpPr>
            <p:cNvPr id="77" name="Freeform 103"/>
            <p:cNvSpPr>
              <a:spLocks/>
            </p:cNvSpPr>
            <p:nvPr/>
          </p:nvSpPr>
          <p:spPr bwMode="auto">
            <a:xfrm>
              <a:off x="9161463" y="1803400"/>
              <a:ext cx="300038" cy="120650"/>
            </a:xfrm>
            <a:custGeom>
              <a:avLst/>
              <a:gdLst>
                <a:gd name="T0" fmla="*/ 40 w 80"/>
                <a:gd name="T1" fmla="*/ 32 h 32"/>
                <a:gd name="T2" fmla="*/ 80 w 80"/>
                <a:gd name="T3" fmla="*/ 22 h 32"/>
                <a:gd name="T4" fmla="*/ 80 w 80"/>
                <a:gd name="T5" fmla="*/ 18 h 32"/>
                <a:gd name="T6" fmla="*/ 40 w 80"/>
                <a:gd name="T7" fmla="*/ 0 h 32"/>
                <a:gd name="T8" fmla="*/ 0 w 80"/>
                <a:gd name="T9" fmla="*/ 18 h 32"/>
                <a:gd name="T10" fmla="*/ 40 w 80"/>
                <a:gd name="T11" fmla="*/ 32 h 32"/>
              </a:gdLst>
              <a:ahLst/>
              <a:cxnLst>
                <a:cxn ang="0">
                  <a:pos x="T0" y="T1"/>
                </a:cxn>
                <a:cxn ang="0">
                  <a:pos x="T2" y="T3"/>
                </a:cxn>
                <a:cxn ang="0">
                  <a:pos x="T4" y="T5"/>
                </a:cxn>
                <a:cxn ang="0">
                  <a:pos x="T6" y="T7"/>
                </a:cxn>
                <a:cxn ang="0">
                  <a:pos x="T8" y="T9"/>
                </a:cxn>
                <a:cxn ang="0">
                  <a:pos x="T10" y="T11"/>
                </a:cxn>
              </a:cxnLst>
              <a:rect l="0" t="0" r="r" b="b"/>
              <a:pathLst>
                <a:path w="80" h="32">
                  <a:moveTo>
                    <a:pt x="40" y="32"/>
                  </a:moveTo>
                  <a:cubicBezTo>
                    <a:pt x="58" y="32"/>
                    <a:pt x="74" y="27"/>
                    <a:pt x="80" y="22"/>
                  </a:cubicBezTo>
                  <a:cubicBezTo>
                    <a:pt x="80" y="18"/>
                    <a:pt x="80" y="18"/>
                    <a:pt x="80" y="18"/>
                  </a:cubicBezTo>
                  <a:cubicBezTo>
                    <a:pt x="80" y="8"/>
                    <a:pt x="62" y="0"/>
                    <a:pt x="40" y="0"/>
                  </a:cubicBezTo>
                  <a:cubicBezTo>
                    <a:pt x="18" y="0"/>
                    <a:pt x="0" y="8"/>
                    <a:pt x="0" y="18"/>
                  </a:cubicBezTo>
                  <a:cubicBezTo>
                    <a:pt x="0" y="24"/>
                    <a:pt x="18" y="32"/>
                    <a:pt x="40"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000000"/>
                </a:solidFill>
                <a:latin typeface="Calibri"/>
              </a:endParaRPr>
            </a:p>
          </p:txBody>
        </p:sp>
        <p:sp>
          <p:nvSpPr>
            <p:cNvPr id="78" name="Freeform 104"/>
            <p:cNvSpPr>
              <a:spLocks/>
            </p:cNvSpPr>
            <p:nvPr/>
          </p:nvSpPr>
          <p:spPr bwMode="auto">
            <a:xfrm>
              <a:off x="9161463" y="2033588"/>
              <a:ext cx="173038" cy="101600"/>
            </a:xfrm>
            <a:custGeom>
              <a:avLst/>
              <a:gdLst>
                <a:gd name="T0" fmla="*/ 40 w 46"/>
                <a:gd name="T1" fmla="*/ 11 h 27"/>
                <a:gd name="T2" fmla="*/ 0 w 46"/>
                <a:gd name="T3" fmla="*/ 0 h 27"/>
                <a:gd name="T4" fmla="*/ 0 w 46"/>
                <a:gd name="T5" fmla="*/ 9 h 27"/>
                <a:gd name="T6" fmla="*/ 40 w 46"/>
                <a:gd name="T7" fmla="*/ 27 h 27"/>
                <a:gd name="T8" fmla="*/ 46 w 46"/>
                <a:gd name="T9" fmla="*/ 27 h 27"/>
                <a:gd name="T10" fmla="*/ 40 w 46"/>
                <a:gd name="T11" fmla="*/ 11 h 27"/>
                <a:gd name="T12" fmla="*/ 40 w 46"/>
                <a:gd name="T13" fmla="*/ 11 h 27"/>
              </a:gdLst>
              <a:ahLst/>
              <a:cxnLst>
                <a:cxn ang="0">
                  <a:pos x="T0" y="T1"/>
                </a:cxn>
                <a:cxn ang="0">
                  <a:pos x="T2" y="T3"/>
                </a:cxn>
                <a:cxn ang="0">
                  <a:pos x="T4" y="T5"/>
                </a:cxn>
                <a:cxn ang="0">
                  <a:pos x="T6" y="T7"/>
                </a:cxn>
                <a:cxn ang="0">
                  <a:pos x="T8" y="T9"/>
                </a:cxn>
                <a:cxn ang="0">
                  <a:pos x="T10" y="T11"/>
                </a:cxn>
                <a:cxn ang="0">
                  <a:pos x="T12" y="T13"/>
                </a:cxn>
              </a:cxnLst>
              <a:rect l="0" t="0" r="r" b="b"/>
              <a:pathLst>
                <a:path w="46" h="27">
                  <a:moveTo>
                    <a:pt x="40" y="11"/>
                  </a:moveTo>
                  <a:cubicBezTo>
                    <a:pt x="24" y="11"/>
                    <a:pt x="7" y="7"/>
                    <a:pt x="0" y="0"/>
                  </a:cubicBezTo>
                  <a:cubicBezTo>
                    <a:pt x="0" y="9"/>
                    <a:pt x="0" y="9"/>
                    <a:pt x="0" y="9"/>
                  </a:cubicBezTo>
                  <a:cubicBezTo>
                    <a:pt x="0" y="19"/>
                    <a:pt x="18" y="27"/>
                    <a:pt x="40" y="27"/>
                  </a:cubicBezTo>
                  <a:cubicBezTo>
                    <a:pt x="42" y="27"/>
                    <a:pt x="44" y="27"/>
                    <a:pt x="46" y="27"/>
                  </a:cubicBezTo>
                  <a:cubicBezTo>
                    <a:pt x="43" y="22"/>
                    <a:pt x="40" y="17"/>
                    <a:pt x="40" y="11"/>
                  </a:cubicBezTo>
                  <a:cubicBezTo>
                    <a:pt x="40" y="11"/>
                    <a:pt x="40" y="11"/>
                    <a:pt x="4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000000"/>
                </a:solidFill>
                <a:latin typeface="Calibri"/>
              </a:endParaRPr>
            </a:p>
          </p:txBody>
        </p:sp>
        <p:sp>
          <p:nvSpPr>
            <p:cNvPr id="79" name="Freeform 105"/>
            <p:cNvSpPr>
              <a:spLocks noEditPoints="1"/>
            </p:cNvSpPr>
            <p:nvPr/>
          </p:nvSpPr>
          <p:spPr bwMode="auto">
            <a:xfrm>
              <a:off x="9326563" y="1968500"/>
              <a:ext cx="195263" cy="196850"/>
            </a:xfrm>
            <a:custGeom>
              <a:avLst/>
              <a:gdLst>
                <a:gd name="T0" fmla="*/ 26 w 52"/>
                <a:gd name="T1" fmla="*/ 0 h 52"/>
                <a:gd name="T2" fmla="*/ 0 w 52"/>
                <a:gd name="T3" fmla="*/ 26 h 52"/>
                <a:gd name="T4" fmla="*/ 26 w 52"/>
                <a:gd name="T5" fmla="*/ 52 h 52"/>
                <a:gd name="T6" fmla="*/ 52 w 52"/>
                <a:gd name="T7" fmla="*/ 26 h 52"/>
                <a:gd name="T8" fmla="*/ 26 w 52"/>
                <a:gd name="T9" fmla="*/ 0 h 52"/>
                <a:gd name="T10" fmla="*/ 32 w 52"/>
                <a:gd name="T11" fmla="*/ 30 h 52"/>
                <a:gd name="T12" fmla="*/ 22 w 52"/>
                <a:gd name="T13" fmla="*/ 30 h 52"/>
                <a:gd name="T14" fmla="*/ 22 w 52"/>
                <a:gd name="T15" fmla="*/ 13 h 52"/>
                <a:gd name="T16" fmla="*/ 24 w 52"/>
                <a:gd name="T17" fmla="*/ 11 h 52"/>
                <a:gd name="T18" fmla="*/ 26 w 52"/>
                <a:gd name="T19" fmla="*/ 13 h 52"/>
                <a:gd name="T20" fmla="*/ 26 w 52"/>
                <a:gd name="T21" fmla="*/ 26 h 52"/>
                <a:gd name="T22" fmla="*/ 32 w 52"/>
                <a:gd name="T23" fmla="*/ 26 h 52"/>
                <a:gd name="T24" fmla="*/ 35 w 52"/>
                <a:gd name="T25" fmla="*/ 28 h 52"/>
                <a:gd name="T26" fmla="*/ 32 w 52"/>
                <a:gd name="T27" fmla="*/ 3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52">
                  <a:moveTo>
                    <a:pt x="26" y="0"/>
                  </a:moveTo>
                  <a:cubicBezTo>
                    <a:pt x="12" y="0"/>
                    <a:pt x="0" y="12"/>
                    <a:pt x="0" y="26"/>
                  </a:cubicBezTo>
                  <a:cubicBezTo>
                    <a:pt x="0" y="40"/>
                    <a:pt x="12" y="52"/>
                    <a:pt x="26" y="52"/>
                  </a:cubicBezTo>
                  <a:cubicBezTo>
                    <a:pt x="40" y="52"/>
                    <a:pt x="52" y="40"/>
                    <a:pt x="52" y="26"/>
                  </a:cubicBezTo>
                  <a:cubicBezTo>
                    <a:pt x="52" y="12"/>
                    <a:pt x="40" y="0"/>
                    <a:pt x="26" y="0"/>
                  </a:cubicBezTo>
                  <a:close/>
                  <a:moveTo>
                    <a:pt x="32" y="30"/>
                  </a:moveTo>
                  <a:cubicBezTo>
                    <a:pt x="22" y="30"/>
                    <a:pt x="22" y="30"/>
                    <a:pt x="22" y="30"/>
                  </a:cubicBezTo>
                  <a:cubicBezTo>
                    <a:pt x="22" y="13"/>
                    <a:pt x="22" y="13"/>
                    <a:pt x="22" y="13"/>
                  </a:cubicBezTo>
                  <a:cubicBezTo>
                    <a:pt x="22" y="12"/>
                    <a:pt x="23" y="11"/>
                    <a:pt x="24" y="11"/>
                  </a:cubicBezTo>
                  <a:cubicBezTo>
                    <a:pt x="25" y="11"/>
                    <a:pt x="26" y="12"/>
                    <a:pt x="26" y="13"/>
                  </a:cubicBezTo>
                  <a:cubicBezTo>
                    <a:pt x="26" y="26"/>
                    <a:pt x="26" y="26"/>
                    <a:pt x="26" y="26"/>
                  </a:cubicBezTo>
                  <a:cubicBezTo>
                    <a:pt x="32" y="26"/>
                    <a:pt x="32" y="26"/>
                    <a:pt x="32" y="26"/>
                  </a:cubicBezTo>
                  <a:cubicBezTo>
                    <a:pt x="34" y="26"/>
                    <a:pt x="35" y="27"/>
                    <a:pt x="35" y="28"/>
                  </a:cubicBezTo>
                  <a:cubicBezTo>
                    <a:pt x="35" y="29"/>
                    <a:pt x="34" y="30"/>
                    <a:pt x="32"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solidFill>
                  <a:srgbClr val="000000"/>
                </a:solidFill>
                <a:latin typeface="Calibri"/>
              </a:endParaRPr>
            </a:p>
          </p:txBody>
        </p:sp>
      </p:grpSp>
      <p:grpSp>
        <p:nvGrpSpPr>
          <p:cNvPr id="80" name="Group 79"/>
          <p:cNvGrpSpPr/>
          <p:nvPr/>
        </p:nvGrpSpPr>
        <p:grpSpPr>
          <a:xfrm>
            <a:off x="5930158" y="2395827"/>
            <a:ext cx="360363" cy="301626"/>
            <a:chOff x="2670175" y="2916238"/>
            <a:chExt cx="360363" cy="301626"/>
          </a:xfrm>
          <a:solidFill>
            <a:srgbClr val="0B0145"/>
          </a:solidFill>
        </p:grpSpPr>
        <p:sp>
          <p:nvSpPr>
            <p:cNvPr id="81" name="Freeform 80"/>
            <p:cNvSpPr>
              <a:spLocks/>
            </p:cNvSpPr>
            <p:nvPr/>
          </p:nvSpPr>
          <p:spPr bwMode="auto">
            <a:xfrm>
              <a:off x="2970213" y="3067051"/>
              <a:ext cx="60325" cy="136525"/>
            </a:xfrm>
            <a:custGeom>
              <a:avLst/>
              <a:gdLst>
                <a:gd name="T0" fmla="*/ 14 w 16"/>
                <a:gd name="T1" fmla="*/ 0 h 36"/>
                <a:gd name="T2" fmla="*/ 2 w 16"/>
                <a:gd name="T3" fmla="*/ 0 h 36"/>
                <a:gd name="T4" fmla="*/ 0 w 16"/>
                <a:gd name="T5" fmla="*/ 2 h 36"/>
                <a:gd name="T6" fmla="*/ 0 w 16"/>
                <a:gd name="T7" fmla="*/ 34 h 36"/>
                <a:gd name="T8" fmla="*/ 2 w 16"/>
                <a:gd name="T9" fmla="*/ 36 h 36"/>
                <a:gd name="T10" fmla="*/ 14 w 16"/>
                <a:gd name="T11" fmla="*/ 36 h 36"/>
                <a:gd name="T12" fmla="*/ 16 w 16"/>
                <a:gd name="T13" fmla="*/ 34 h 36"/>
                <a:gd name="T14" fmla="*/ 16 w 16"/>
                <a:gd name="T15" fmla="*/ 2 h 36"/>
                <a:gd name="T16" fmla="*/ 14 w 16"/>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36">
                  <a:moveTo>
                    <a:pt x="14" y="0"/>
                  </a:moveTo>
                  <a:cubicBezTo>
                    <a:pt x="2" y="0"/>
                    <a:pt x="2" y="0"/>
                    <a:pt x="2" y="0"/>
                  </a:cubicBezTo>
                  <a:cubicBezTo>
                    <a:pt x="1" y="0"/>
                    <a:pt x="0" y="1"/>
                    <a:pt x="0" y="2"/>
                  </a:cubicBezTo>
                  <a:cubicBezTo>
                    <a:pt x="0" y="34"/>
                    <a:pt x="0" y="34"/>
                    <a:pt x="0" y="34"/>
                  </a:cubicBezTo>
                  <a:cubicBezTo>
                    <a:pt x="0" y="35"/>
                    <a:pt x="1" y="36"/>
                    <a:pt x="2" y="36"/>
                  </a:cubicBezTo>
                  <a:cubicBezTo>
                    <a:pt x="14" y="36"/>
                    <a:pt x="14" y="36"/>
                    <a:pt x="14" y="36"/>
                  </a:cubicBezTo>
                  <a:cubicBezTo>
                    <a:pt x="15" y="36"/>
                    <a:pt x="16" y="35"/>
                    <a:pt x="16" y="34"/>
                  </a:cubicBezTo>
                  <a:cubicBezTo>
                    <a:pt x="16" y="2"/>
                    <a:pt x="16" y="2"/>
                    <a:pt x="16" y="2"/>
                  </a:cubicBezTo>
                  <a:cubicBezTo>
                    <a:pt x="16" y="1"/>
                    <a:pt x="15" y="0"/>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3" name="Freeform 82"/>
            <p:cNvSpPr>
              <a:spLocks/>
            </p:cNvSpPr>
            <p:nvPr/>
          </p:nvSpPr>
          <p:spPr bwMode="auto">
            <a:xfrm>
              <a:off x="2714625" y="2916238"/>
              <a:ext cx="225425" cy="196850"/>
            </a:xfrm>
            <a:custGeom>
              <a:avLst/>
              <a:gdLst>
                <a:gd name="T0" fmla="*/ 58 w 60"/>
                <a:gd name="T1" fmla="*/ 0 h 52"/>
                <a:gd name="T2" fmla="*/ 42 w 60"/>
                <a:gd name="T3" fmla="*/ 0 h 52"/>
                <a:gd name="T4" fmla="*/ 42 w 60"/>
                <a:gd name="T5" fmla="*/ 34 h 52"/>
                <a:gd name="T6" fmla="*/ 30 w 60"/>
                <a:gd name="T7" fmla="*/ 24 h 52"/>
                <a:gd name="T8" fmla="*/ 18 w 60"/>
                <a:gd name="T9" fmla="*/ 34 h 52"/>
                <a:gd name="T10" fmla="*/ 18 w 60"/>
                <a:gd name="T11" fmla="*/ 0 h 52"/>
                <a:gd name="T12" fmla="*/ 2 w 60"/>
                <a:gd name="T13" fmla="*/ 0 h 52"/>
                <a:gd name="T14" fmla="*/ 0 w 60"/>
                <a:gd name="T15" fmla="*/ 2 h 52"/>
                <a:gd name="T16" fmla="*/ 0 w 60"/>
                <a:gd name="T17" fmla="*/ 48 h 52"/>
                <a:gd name="T18" fmla="*/ 4 w 60"/>
                <a:gd name="T19" fmla="*/ 48 h 52"/>
                <a:gd name="T20" fmla="*/ 15 w 60"/>
                <a:gd name="T21" fmla="*/ 52 h 52"/>
                <a:gd name="T22" fmla="*/ 22 w 60"/>
                <a:gd name="T23" fmla="*/ 48 h 52"/>
                <a:gd name="T24" fmla="*/ 35 w 60"/>
                <a:gd name="T25" fmla="*/ 48 h 52"/>
                <a:gd name="T26" fmla="*/ 36 w 60"/>
                <a:gd name="T27" fmla="*/ 47 h 52"/>
                <a:gd name="T28" fmla="*/ 54 w 60"/>
                <a:gd name="T29" fmla="*/ 40 h 52"/>
                <a:gd name="T30" fmla="*/ 60 w 60"/>
                <a:gd name="T31" fmla="*/ 40 h 52"/>
                <a:gd name="T32" fmla="*/ 60 w 60"/>
                <a:gd name="T33" fmla="*/ 2 h 52"/>
                <a:gd name="T34" fmla="*/ 58 w 60"/>
                <a:gd name="T3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 h="52">
                  <a:moveTo>
                    <a:pt x="58" y="0"/>
                  </a:moveTo>
                  <a:cubicBezTo>
                    <a:pt x="42" y="0"/>
                    <a:pt x="42" y="0"/>
                    <a:pt x="42" y="0"/>
                  </a:cubicBezTo>
                  <a:cubicBezTo>
                    <a:pt x="42" y="34"/>
                    <a:pt x="42" y="34"/>
                    <a:pt x="42" y="34"/>
                  </a:cubicBezTo>
                  <a:cubicBezTo>
                    <a:pt x="30" y="24"/>
                    <a:pt x="30" y="24"/>
                    <a:pt x="30" y="24"/>
                  </a:cubicBezTo>
                  <a:cubicBezTo>
                    <a:pt x="18" y="34"/>
                    <a:pt x="18" y="34"/>
                    <a:pt x="18" y="34"/>
                  </a:cubicBezTo>
                  <a:cubicBezTo>
                    <a:pt x="18" y="0"/>
                    <a:pt x="18" y="0"/>
                    <a:pt x="18" y="0"/>
                  </a:cubicBezTo>
                  <a:cubicBezTo>
                    <a:pt x="2" y="0"/>
                    <a:pt x="2" y="0"/>
                    <a:pt x="2" y="0"/>
                  </a:cubicBezTo>
                  <a:cubicBezTo>
                    <a:pt x="1" y="0"/>
                    <a:pt x="0" y="1"/>
                    <a:pt x="0" y="2"/>
                  </a:cubicBezTo>
                  <a:cubicBezTo>
                    <a:pt x="0" y="48"/>
                    <a:pt x="0" y="48"/>
                    <a:pt x="0" y="48"/>
                  </a:cubicBezTo>
                  <a:cubicBezTo>
                    <a:pt x="1" y="48"/>
                    <a:pt x="2" y="48"/>
                    <a:pt x="4" y="48"/>
                  </a:cubicBezTo>
                  <a:cubicBezTo>
                    <a:pt x="15" y="52"/>
                    <a:pt x="15" y="52"/>
                    <a:pt x="15" y="52"/>
                  </a:cubicBezTo>
                  <a:cubicBezTo>
                    <a:pt x="16" y="50"/>
                    <a:pt x="19" y="48"/>
                    <a:pt x="22" y="48"/>
                  </a:cubicBezTo>
                  <a:cubicBezTo>
                    <a:pt x="35" y="48"/>
                    <a:pt x="35" y="48"/>
                    <a:pt x="35" y="48"/>
                  </a:cubicBezTo>
                  <a:cubicBezTo>
                    <a:pt x="35" y="48"/>
                    <a:pt x="35" y="48"/>
                    <a:pt x="36" y="47"/>
                  </a:cubicBezTo>
                  <a:cubicBezTo>
                    <a:pt x="39" y="45"/>
                    <a:pt x="46" y="40"/>
                    <a:pt x="54" y="40"/>
                  </a:cubicBezTo>
                  <a:cubicBezTo>
                    <a:pt x="60" y="40"/>
                    <a:pt x="60" y="40"/>
                    <a:pt x="60" y="40"/>
                  </a:cubicBezTo>
                  <a:cubicBezTo>
                    <a:pt x="60" y="2"/>
                    <a:pt x="60" y="2"/>
                    <a:pt x="60" y="2"/>
                  </a:cubicBezTo>
                  <a:cubicBezTo>
                    <a:pt x="60" y="1"/>
                    <a:pt x="59" y="0"/>
                    <a:pt x="5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5" name="Freeform 84"/>
            <p:cNvSpPr>
              <a:spLocks/>
            </p:cNvSpPr>
            <p:nvPr/>
          </p:nvSpPr>
          <p:spPr bwMode="auto">
            <a:xfrm>
              <a:off x="2670175" y="3082926"/>
              <a:ext cx="285750" cy="134938"/>
            </a:xfrm>
            <a:custGeom>
              <a:avLst/>
              <a:gdLst>
                <a:gd name="T0" fmla="*/ 76 w 76"/>
                <a:gd name="T1" fmla="*/ 0 h 36"/>
                <a:gd name="T2" fmla="*/ 66 w 76"/>
                <a:gd name="T3" fmla="*/ 0 h 36"/>
                <a:gd name="T4" fmla="*/ 50 w 76"/>
                <a:gd name="T5" fmla="*/ 6 h 36"/>
                <a:gd name="T6" fmla="*/ 48 w 76"/>
                <a:gd name="T7" fmla="*/ 8 h 36"/>
                <a:gd name="T8" fmla="*/ 46 w 76"/>
                <a:gd name="T9" fmla="*/ 8 h 36"/>
                <a:gd name="T10" fmla="*/ 34 w 76"/>
                <a:gd name="T11" fmla="*/ 8 h 36"/>
                <a:gd name="T12" fmla="*/ 32 w 76"/>
                <a:gd name="T13" fmla="*/ 8 h 36"/>
                <a:gd name="T14" fmla="*/ 32 w 76"/>
                <a:gd name="T15" fmla="*/ 8 h 36"/>
                <a:gd name="T16" fmla="*/ 31 w 76"/>
                <a:gd name="T17" fmla="*/ 9 h 36"/>
                <a:gd name="T18" fmla="*/ 30 w 76"/>
                <a:gd name="T19" fmla="*/ 12 h 36"/>
                <a:gd name="T20" fmla="*/ 34 w 76"/>
                <a:gd name="T21" fmla="*/ 16 h 36"/>
                <a:gd name="T22" fmla="*/ 56 w 76"/>
                <a:gd name="T23" fmla="*/ 16 h 36"/>
                <a:gd name="T24" fmla="*/ 58 w 76"/>
                <a:gd name="T25" fmla="*/ 18 h 36"/>
                <a:gd name="T26" fmla="*/ 56 w 76"/>
                <a:gd name="T27" fmla="*/ 20 h 36"/>
                <a:gd name="T28" fmla="*/ 34 w 76"/>
                <a:gd name="T29" fmla="*/ 20 h 36"/>
                <a:gd name="T30" fmla="*/ 26 w 76"/>
                <a:gd name="T31" fmla="*/ 12 h 36"/>
                <a:gd name="T32" fmla="*/ 26 w 76"/>
                <a:gd name="T33" fmla="*/ 12 h 36"/>
                <a:gd name="T34" fmla="*/ 15 w 76"/>
                <a:gd name="T35" fmla="*/ 8 h 36"/>
                <a:gd name="T36" fmla="*/ 1 w 76"/>
                <a:gd name="T37" fmla="*/ 13 h 36"/>
                <a:gd name="T38" fmla="*/ 0 w 76"/>
                <a:gd name="T39" fmla="*/ 15 h 36"/>
                <a:gd name="T40" fmla="*/ 1 w 76"/>
                <a:gd name="T41" fmla="*/ 16 h 36"/>
                <a:gd name="T42" fmla="*/ 21 w 76"/>
                <a:gd name="T43" fmla="*/ 26 h 36"/>
                <a:gd name="T44" fmla="*/ 45 w 76"/>
                <a:gd name="T45" fmla="*/ 36 h 36"/>
                <a:gd name="T46" fmla="*/ 67 w 76"/>
                <a:gd name="T47" fmla="*/ 30 h 36"/>
                <a:gd name="T48" fmla="*/ 76 w 76"/>
                <a:gd name="T49" fmla="*/ 27 h 36"/>
                <a:gd name="T50" fmla="*/ 76 w 76"/>
                <a:gd name="T5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6" h="36">
                  <a:moveTo>
                    <a:pt x="76" y="0"/>
                  </a:moveTo>
                  <a:cubicBezTo>
                    <a:pt x="66" y="0"/>
                    <a:pt x="66" y="0"/>
                    <a:pt x="66" y="0"/>
                  </a:cubicBezTo>
                  <a:cubicBezTo>
                    <a:pt x="59" y="0"/>
                    <a:pt x="53" y="4"/>
                    <a:pt x="50" y="6"/>
                  </a:cubicBezTo>
                  <a:cubicBezTo>
                    <a:pt x="49" y="7"/>
                    <a:pt x="48" y="8"/>
                    <a:pt x="48" y="8"/>
                  </a:cubicBezTo>
                  <a:cubicBezTo>
                    <a:pt x="46" y="8"/>
                    <a:pt x="46" y="8"/>
                    <a:pt x="46" y="8"/>
                  </a:cubicBezTo>
                  <a:cubicBezTo>
                    <a:pt x="34" y="8"/>
                    <a:pt x="34" y="8"/>
                    <a:pt x="34" y="8"/>
                  </a:cubicBezTo>
                  <a:cubicBezTo>
                    <a:pt x="33" y="8"/>
                    <a:pt x="33" y="8"/>
                    <a:pt x="32" y="8"/>
                  </a:cubicBezTo>
                  <a:cubicBezTo>
                    <a:pt x="32" y="8"/>
                    <a:pt x="32" y="8"/>
                    <a:pt x="32" y="8"/>
                  </a:cubicBezTo>
                  <a:cubicBezTo>
                    <a:pt x="32" y="9"/>
                    <a:pt x="31" y="9"/>
                    <a:pt x="31" y="9"/>
                  </a:cubicBezTo>
                  <a:cubicBezTo>
                    <a:pt x="30" y="10"/>
                    <a:pt x="30" y="11"/>
                    <a:pt x="30" y="12"/>
                  </a:cubicBezTo>
                  <a:cubicBezTo>
                    <a:pt x="30" y="14"/>
                    <a:pt x="31" y="16"/>
                    <a:pt x="34" y="16"/>
                  </a:cubicBezTo>
                  <a:cubicBezTo>
                    <a:pt x="56" y="16"/>
                    <a:pt x="56" y="16"/>
                    <a:pt x="56" y="16"/>
                  </a:cubicBezTo>
                  <a:cubicBezTo>
                    <a:pt x="57" y="16"/>
                    <a:pt x="58" y="17"/>
                    <a:pt x="58" y="18"/>
                  </a:cubicBezTo>
                  <a:cubicBezTo>
                    <a:pt x="58" y="19"/>
                    <a:pt x="57" y="20"/>
                    <a:pt x="56" y="20"/>
                  </a:cubicBezTo>
                  <a:cubicBezTo>
                    <a:pt x="34" y="20"/>
                    <a:pt x="34" y="20"/>
                    <a:pt x="34" y="20"/>
                  </a:cubicBezTo>
                  <a:cubicBezTo>
                    <a:pt x="29" y="20"/>
                    <a:pt x="26" y="16"/>
                    <a:pt x="26" y="12"/>
                  </a:cubicBezTo>
                  <a:cubicBezTo>
                    <a:pt x="26" y="12"/>
                    <a:pt x="26" y="12"/>
                    <a:pt x="26" y="12"/>
                  </a:cubicBezTo>
                  <a:cubicBezTo>
                    <a:pt x="15" y="8"/>
                    <a:pt x="15" y="8"/>
                    <a:pt x="15" y="8"/>
                  </a:cubicBezTo>
                  <a:cubicBezTo>
                    <a:pt x="9" y="7"/>
                    <a:pt x="5" y="8"/>
                    <a:pt x="1" y="13"/>
                  </a:cubicBezTo>
                  <a:cubicBezTo>
                    <a:pt x="0" y="13"/>
                    <a:pt x="0" y="14"/>
                    <a:pt x="0" y="15"/>
                  </a:cubicBezTo>
                  <a:cubicBezTo>
                    <a:pt x="0" y="15"/>
                    <a:pt x="1" y="16"/>
                    <a:pt x="1" y="16"/>
                  </a:cubicBezTo>
                  <a:cubicBezTo>
                    <a:pt x="9" y="20"/>
                    <a:pt x="16" y="24"/>
                    <a:pt x="21" y="26"/>
                  </a:cubicBezTo>
                  <a:cubicBezTo>
                    <a:pt x="33" y="33"/>
                    <a:pt x="39" y="36"/>
                    <a:pt x="45" y="36"/>
                  </a:cubicBezTo>
                  <a:cubicBezTo>
                    <a:pt x="51" y="36"/>
                    <a:pt x="56" y="34"/>
                    <a:pt x="67" y="30"/>
                  </a:cubicBezTo>
                  <a:cubicBezTo>
                    <a:pt x="70" y="29"/>
                    <a:pt x="73" y="28"/>
                    <a:pt x="76" y="27"/>
                  </a:cubicBezTo>
                  <a:lnTo>
                    <a:pt x="7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cxnSp>
        <p:nvCxnSpPr>
          <p:cNvPr id="111" name="Straight Connector 110">
            <a:extLst>
              <a:ext uri="{FF2B5EF4-FFF2-40B4-BE49-F238E27FC236}">
                <a16:creationId xmlns="" xmlns:a16="http://schemas.microsoft.com/office/drawing/2014/main" id="{2606E25B-7257-44F5-959D-59496998682D}"/>
              </a:ext>
            </a:extLst>
          </p:cNvPr>
          <p:cNvCxnSpPr>
            <a:cxnSpLocks/>
          </p:cNvCxnSpPr>
          <p:nvPr/>
        </p:nvCxnSpPr>
        <p:spPr>
          <a:xfrm flipH="1">
            <a:off x="3909493" y="4281727"/>
            <a:ext cx="1" cy="324000"/>
          </a:xfrm>
          <a:prstGeom prst="line">
            <a:avLst/>
          </a:prstGeom>
          <a:ln>
            <a:solidFill>
              <a:srgbClr val="76717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 xmlns:a16="http://schemas.microsoft.com/office/drawing/2014/main" id="{DFAEB471-689E-42A7-B8E2-D9AF9E414A7B}"/>
              </a:ext>
            </a:extLst>
          </p:cNvPr>
          <p:cNvCxnSpPr>
            <a:cxnSpLocks/>
          </p:cNvCxnSpPr>
          <p:nvPr/>
        </p:nvCxnSpPr>
        <p:spPr>
          <a:xfrm>
            <a:off x="8288843" y="4281726"/>
            <a:ext cx="6071" cy="432000"/>
          </a:xfrm>
          <a:prstGeom prst="line">
            <a:avLst/>
          </a:prstGeom>
          <a:ln>
            <a:solidFill>
              <a:srgbClr val="4CC7C4"/>
            </a:solidFill>
          </a:ln>
        </p:spPr>
        <p:style>
          <a:lnRef idx="1">
            <a:schemeClr val="accent1"/>
          </a:lnRef>
          <a:fillRef idx="0">
            <a:schemeClr val="accent1"/>
          </a:fillRef>
          <a:effectRef idx="0">
            <a:schemeClr val="accent1"/>
          </a:effectRef>
          <a:fontRef idx="minor">
            <a:schemeClr val="tx1"/>
          </a:fontRef>
        </p:style>
      </p:cxnSp>
      <p:grpSp>
        <p:nvGrpSpPr>
          <p:cNvPr id="113" name="Group 112"/>
          <p:cNvGrpSpPr/>
          <p:nvPr/>
        </p:nvGrpSpPr>
        <p:grpSpPr>
          <a:xfrm>
            <a:off x="3789729" y="4911991"/>
            <a:ext cx="295732" cy="295733"/>
            <a:chOff x="5554663" y="2887663"/>
            <a:chExt cx="360362" cy="360363"/>
          </a:xfrm>
          <a:solidFill>
            <a:srgbClr val="767171"/>
          </a:solidFill>
        </p:grpSpPr>
        <p:sp>
          <p:nvSpPr>
            <p:cNvPr id="114" name="Freeform 152"/>
            <p:cNvSpPr>
              <a:spLocks/>
            </p:cNvSpPr>
            <p:nvPr/>
          </p:nvSpPr>
          <p:spPr bwMode="auto">
            <a:xfrm>
              <a:off x="5784850" y="3052763"/>
              <a:ext cx="130175" cy="150813"/>
            </a:xfrm>
            <a:custGeom>
              <a:avLst/>
              <a:gdLst>
                <a:gd name="T0" fmla="*/ 35 w 35"/>
                <a:gd name="T1" fmla="*/ 37 h 40"/>
                <a:gd name="T2" fmla="*/ 24 w 35"/>
                <a:gd name="T3" fmla="*/ 22 h 40"/>
                <a:gd name="T4" fmla="*/ 29 w 35"/>
                <a:gd name="T5" fmla="*/ 12 h 40"/>
                <a:gd name="T6" fmla="*/ 17 w 35"/>
                <a:gd name="T7" fmla="*/ 0 h 40"/>
                <a:gd name="T8" fmla="*/ 5 w 35"/>
                <a:gd name="T9" fmla="*/ 12 h 40"/>
                <a:gd name="T10" fmla="*/ 10 w 35"/>
                <a:gd name="T11" fmla="*/ 22 h 40"/>
                <a:gd name="T12" fmla="*/ 0 w 35"/>
                <a:gd name="T13" fmla="*/ 32 h 40"/>
                <a:gd name="T14" fmla="*/ 7 w 35"/>
                <a:gd name="T15" fmla="*/ 40 h 40"/>
                <a:gd name="T16" fmla="*/ 33 w 35"/>
                <a:gd name="T17" fmla="*/ 40 h 40"/>
                <a:gd name="T18" fmla="*/ 33 w 35"/>
                <a:gd name="T19" fmla="*/ 40 h 40"/>
                <a:gd name="T20" fmla="*/ 35 w 35"/>
                <a:gd name="T21" fmla="*/ 38 h 40"/>
                <a:gd name="T22" fmla="*/ 35 w 35"/>
                <a:gd name="T23" fmla="*/ 3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40">
                  <a:moveTo>
                    <a:pt x="35" y="37"/>
                  </a:moveTo>
                  <a:cubicBezTo>
                    <a:pt x="35" y="30"/>
                    <a:pt x="30" y="24"/>
                    <a:pt x="24" y="22"/>
                  </a:cubicBezTo>
                  <a:cubicBezTo>
                    <a:pt x="27" y="19"/>
                    <a:pt x="29" y="16"/>
                    <a:pt x="29" y="12"/>
                  </a:cubicBezTo>
                  <a:cubicBezTo>
                    <a:pt x="29" y="5"/>
                    <a:pt x="24" y="0"/>
                    <a:pt x="17" y="0"/>
                  </a:cubicBezTo>
                  <a:cubicBezTo>
                    <a:pt x="10" y="0"/>
                    <a:pt x="5" y="5"/>
                    <a:pt x="5" y="12"/>
                  </a:cubicBezTo>
                  <a:cubicBezTo>
                    <a:pt x="5" y="16"/>
                    <a:pt x="7" y="19"/>
                    <a:pt x="10" y="22"/>
                  </a:cubicBezTo>
                  <a:cubicBezTo>
                    <a:pt x="5" y="24"/>
                    <a:pt x="2" y="28"/>
                    <a:pt x="0" y="32"/>
                  </a:cubicBezTo>
                  <a:cubicBezTo>
                    <a:pt x="3" y="34"/>
                    <a:pt x="5" y="37"/>
                    <a:pt x="7" y="40"/>
                  </a:cubicBezTo>
                  <a:cubicBezTo>
                    <a:pt x="33" y="40"/>
                    <a:pt x="33" y="40"/>
                    <a:pt x="33" y="40"/>
                  </a:cubicBezTo>
                  <a:cubicBezTo>
                    <a:pt x="33" y="40"/>
                    <a:pt x="33" y="40"/>
                    <a:pt x="33" y="40"/>
                  </a:cubicBezTo>
                  <a:cubicBezTo>
                    <a:pt x="34" y="40"/>
                    <a:pt x="35" y="39"/>
                    <a:pt x="35" y="38"/>
                  </a:cubicBezTo>
                  <a:cubicBezTo>
                    <a:pt x="35" y="38"/>
                    <a:pt x="35" y="38"/>
                    <a:pt x="35"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srgbClr val="000000"/>
                </a:solidFill>
                <a:effectLst/>
                <a:uLnTx/>
                <a:uFillTx/>
                <a:latin typeface="Calibri"/>
              </a:endParaRPr>
            </a:p>
          </p:txBody>
        </p:sp>
        <p:sp>
          <p:nvSpPr>
            <p:cNvPr id="120" name="Freeform 153"/>
            <p:cNvSpPr>
              <a:spLocks/>
            </p:cNvSpPr>
            <p:nvPr/>
          </p:nvSpPr>
          <p:spPr bwMode="auto">
            <a:xfrm>
              <a:off x="5554663" y="3052763"/>
              <a:ext cx="131763" cy="150813"/>
            </a:xfrm>
            <a:custGeom>
              <a:avLst/>
              <a:gdLst>
                <a:gd name="T0" fmla="*/ 35 w 35"/>
                <a:gd name="T1" fmla="*/ 32 h 40"/>
                <a:gd name="T2" fmla="*/ 25 w 35"/>
                <a:gd name="T3" fmla="*/ 22 h 40"/>
                <a:gd name="T4" fmla="*/ 30 w 35"/>
                <a:gd name="T5" fmla="*/ 12 h 40"/>
                <a:gd name="T6" fmla="*/ 18 w 35"/>
                <a:gd name="T7" fmla="*/ 0 h 40"/>
                <a:gd name="T8" fmla="*/ 6 w 35"/>
                <a:gd name="T9" fmla="*/ 12 h 40"/>
                <a:gd name="T10" fmla="*/ 11 w 35"/>
                <a:gd name="T11" fmla="*/ 22 h 40"/>
                <a:gd name="T12" fmla="*/ 0 w 35"/>
                <a:gd name="T13" fmla="*/ 38 h 40"/>
                <a:gd name="T14" fmla="*/ 2 w 35"/>
                <a:gd name="T15" fmla="*/ 40 h 40"/>
                <a:gd name="T16" fmla="*/ 28 w 35"/>
                <a:gd name="T17" fmla="*/ 40 h 40"/>
                <a:gd name="T18" fmla="*/ 35 w 35"/>
                <a:gd name="T19" fmla="*/ 3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40">
                  <a:moveTo>
                    <a:pt x="35" y="32"/>
                  </a:moveTo>
                  <a:cubicBezTo>
                    <a:pt x="33" y="27"/>
                    <a:pt x="30" y="24"/>
                    <a:pt x="25" y="22"/>
                  </a:cubicBezTo>
                  <a:cubicBezTo>
                    <a:pt x="28" y="19"/>
                    <a:pt x="30" y="16"/>
                    <a:pt x="30" y="12"/>
                  </a:cubicBezTo>
                  <a:cubicBezTo>
                    <a:pt x="30" y="5"/>
                    <a:pt x="25" y="0"/>
                    <a:pt x="18" y="0"/>
                  </a:cubicBezTo>
                  <a:cubicBezTo>
                    <a:pt x="11" y="0"/>
                    <a:pt x="6" y="5"/>
                    <a:pt x="6" y="12"/>
                  </a:cubicBezTo>
                  <a:cubicBezTo>
                    <a:pt x="6" y="16"/>
                    <a:pt x="8" y="19"/>
                    <a:pt x="11" y="22"/>
                  </a:cubicBezTo>
                  <a:cubicBezTo>
                    <a:pt x="4" y="24"/>
                    <a:pt x="0" y="31"/>
                    <a:pt x="0" y="38"/>
                  </a:cubicBezTo>
                  <a:cubicBezTo>
                    <a:pt x="0" y="39"/>
                    <a:pt x="1" y="40"/>
                    <a:pt x="2" y="40"/>
                  </a:cubicBezTo>
                  <a:cubicBezTo>
                    <a:pt x="28" y="40"/>
                    <a:pt x="28" y="40"/>
                    <a:pt x="28" y="40"/>
                  </a:cubicBezTo>
                  <a:cubicBezTo>
                    <a:pt x="30" y="37"/>
                    <a:pt x="32" y="34"/>
                    <a:pt x="35"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srgbClr val="000000"/>
                </a:solidFill>
                <a:effectLst/>
                <a:uLnTx/>
                <a:uFillTx/>
                <a:latin typeface="Calibri"/>
              </a:endParaRPr>
            </a:p>
          </p:txBody>
        </p:sp>
        <p:sp>
          <p:nvSpPr>
            <p:cNvPr id="121" name="Freeform 154"/>
            <p:cNvSpPr>
              <a:spLocks/>
            </p:cNvSpPr>
            <p:nvPr/>
          </p:nvSpPr>
          <p:spPr bwMode="auto">
            <a:xfrm>
              <a:off x="5667375" y="3098801"/>
              <a:ext cx="136525" cy="149225"/>
            </a:xfrm>
            <a:custGeom>
              <a:avLst/>
              <a:gdLst>
                <a:gd name="T0" fmla="*/ 36 w 36"/>
                <a:gd name="T1" fmla="*/ 37 h 40"/>
                <a:gd name="T2" fmla="*/ 25 w 36"/>
                <a:gd name="T3" fmla="*/ 22 h 40"/>
                <a:gd name="T4" fmla="*/ 30 w 36"/>
                <a:gd name="T5" fmla="*/ 12 h 40"/>
                <a:gd name="T6" fmla="*/ 18 w 36"/>
                <a:gd name="T7" fmla="*/ 0 h 40"/>
                <a:gd name="T8" fmla="*/ 6 w 36"/>
                <a:gd name="T9" fmla="*/ 12 h 40"/>
                <a:gd name="T10" fmla="*/ 11 w 36"/>
                <a:gd name="T11" fmla="*/ 22 h 40"/>
                <a:gd name="T12" fmla="*/ 0 w 36"/>
                <a:gd name="T13" fmla="*/ 38 h 40"/>
                <a:gd name="T14" fmla="*/ 2 w 36"/>
                <a:gd name="T15" fmla="*/ 40 h 40"/>
                <a:gd name="T16" fmla="*/ 34 w 36"/>
                <a:gd name="T17" fmla="*/ 40 h 40"/>
                <a:gd name="T18" fmla="*/ 34 w 36"/>
                <a:gd name="T19" fmla="*/ 40 h 40"/>
                <a:gd name="T20" fmla="*/ 36 w 36"/>
                <a:gd name="T21" fmla="*/ 38 h 40"/>
                <a:gd name="T22" fmla="*/ 36 w 36"/>
                <a:gd name="T23" fmla="*/ 3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40">
                  <a:moveTo>
                    <a:pt x="36" y="37"/>
                  </a:moveTo>
                  <a:cubicBezTo>
                    <a:pt x="36" y="30"/>
                    <a:pt x="31" y="24"/>
                    <a:pt x="25" y="22"/>
                  </a:cubicBezTo>
                  <a:cubicBezTo>
                    <a:pt x="28" y="19"/>
                    <a:pt x="30" y="16"/>
                    <a:pt x="30" y="12"/>
                  </a:cubicBezTo>
                  <a:cubicBezTo>
                    <a:pt x="30" y="5"/>
                    <a:pt x="25" y="0"/>
                    <a:pt x="18" y="0"/>
                  </a:cubicBezTo>
                  <a:cubicBezTo>
                    <a:pt x="11" y="0"/>
                    <a:pt x="6" y="5"/>
                    <a:pt x="6" y="12"/>
                  </a:cubicBezTo>
                  <a:cubicBezTo>
                    <a:pt x="6" y="16"/>
                    <a:pt x="8" y="19"/>
                    <a:pt x="11" y="22"/>
                  </a:cubicBezTo>
                  <a:cubicBezTo>
                    <a:pt x="4" y="24"/>
                    <a:pt x="0" y="31"/>
                    <a:pt x="0" y="38"/>
                  </a:cubicBezTo>
                  <a:cubicBezTo>
                    <a:pt x="0" y="39"/>
                    <a:pt x="1" y="40"/>
                    <a:pt x="2" y="40"/>
                  </a:cubicBezTo>
                  <a:cubicBezTo>
                    <a:pt x="34" y="40"/>
                    <a:pt x="34" y="40"/>
                    <a:pt x="34" y="40"/>
                  </a:cubicBezTo>
                  <a:cubicBezTo>
                    <a:pt x="34" y="40"/>
                    <a:pt x="34" y="40"/>
                    <a:pt x="34" y="40"/>
                  </a:cubicBezTo>
                  <a:cubicBezTo>
                    <a:pt x="35" y="40"/>
                    <a:pt x="36" y="39"/>
                    <a:pt x="36" y="38"/>
                  </a:cubicBezTo>
                  <a:cubicBezTo>
                    <a:pt x="36" y="38"/>
                    <a:pt x="36" y="38"/>
                    <a:pt x="36"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srgbClr val="000000"/>
                </a:solidFill>
                <a:effectLst/>
                <a:uLnTx/>
                <a:uFillTx/>
                <a:latin typeface="Calibri"/>
              </a:endParaRPr>
            </a:p>
          </p:txBody>
        </p:sp>
        <p:sp>
          <p:nvSpPr>
            <p:cNvPr id="125" name="Freeform 155"/>
            <p:cNvSpPr>
              <a:spLocks noEditPoints="1"/>
            </p:cNvSpPr>
            <p:nvPr/>
          </p:nvSpPr>
          <p:spPr bwMode="auto">
            <a:xfrm>
              <a:off x="5630863" y="2887663"/>
              <a:ext cx="209550" cy="195263"/>
            </a:xfrm>
            <a:custGeom>
              <a:avLst/>
              <a:gdLst>
                <a:gd name="T0" fmla="*/ 50 w 56"/>
                <a:gd name="T1" fmla="*/ 0 h 52"/>
                <a:gd name="T2" fmla="*/ 6 w 56"/>
                <a:gd name="T3" fmla="*/ 0 h 52"/>
                <a:gd name="T4" fmla="*/ 0 w 56"/>
                <a:gd name="T5" fmla="*/ 6 h 52"/>
                <a:gd name="T6" fmla="*/ 0 w 56"/>
                <a:gd name="T7" fmla="*/ 34 h 52"/>
                <a:gd name="T8" fmla="*/ 6 w 56"/>
                <a:gd name="T9" fmla="*/ 40 h 52"/>
                <a:gd name="T10" fmla="*/ 9 w 56"/>
                <a:gd name="T11" fmla="*/ 40 h 52"/>
                <a:gd name="T12" fmla="*/ 21 w 56"/>
                <a:gd name="T13" fmla="*/ 51 h 52"/>
                <a:gd name="T14" fmla="*/ 22 w 56"/>
                <a:gd name="T15" fmla="*/ 52 h 52"/>
                <a:gd name="T16" fmla="*/ 23 w 56"/>
                <a:gd name="T17" fmla="*/ 52 h 52"/>
                <a:gd name="T18" fmla="*/ 24 w 56"/>
                <a:gd name="T19" fmla="*/ 50 h 52"/>
                <a:gd name="T20" fmla="*/ 24 w 56"/>
                <a:gd name="T21" fmla="*/ 40 h 52"/>
                <a:gd name="T22" fmla="*/ 50 w 56"/>
                <a:gd name="T23" fmla="*/ 40 h 52"/>
                <a:gd name="T24" fmla="*/ 56 w 56"/>
                <a:gd name="T25" fmla="*/ 34 h 52"/>
                <a:gd name="T26" fmla="*/ 56 w 56"/>
                <a:gd name="T27" fmla="*/ 6 h 52"/>
                <a:gd name="T28" fmla="*/ 50 w 56"/>
                <a:gd name="T29" fmla="*/ 0 h 52"/>
                <a:gd name="T30" fmla="*/ 42 w 56"/>
                <a:gd name="T31" fmla="*/ 28 h 52"/>
                <a:gd name="T32" fmla="*/ 14 w 56"/>
                <a:gd name="T33" fmla="*/ 28 h 52"/>
                <a:gd name="T34" fmla="*/ 12 w 56"/>
                <a:gd name="T35" fmla="*/ 26 h 52"/>
                <a:gd name="T36" fmla="*/ 14 w 56"/>
                <a:gd name="T37" fmla="*/ 24 h 52"/>
                <a:gd name="T38" fmla="*/ 42 w 56"/>
                <a:gd name="T39" fmla="*/ 24 h 52"/>
                <a:gd name="T40" fmla="*/ 44 w 56"/>
                <a:gd name="T41" fmla="*/ 26 h 52"/>
                <a:gd name="T42" fmla="*/ 42 w 56"/>
                <a:gd name="T43" fmla="*/ 28 h 52"/>
                <a:gd name="T44" fmla="*/ 42 w 56"/>
                <a:gd name="T45" fmla="*/ 20 h 52"/>
                <a:gd name="T46" fmla="*/ 14 w 56"/>
                <a:gd name="T47" fmla="*/ 20 h 52"/>
                <a:gd name="T48" fmla="*/ 12 w 56"/>
                <a:gd name="T49" fmla="*/ 18 h 52"/>
                <a:gd name="T50" fmla="*/ 14 w 56"/>
                <a:gd name="T51" fmla="*/ 16 h 52"/>
                <a:gd name="T52" fmla="*/ 42 w 56"/>
                <a:gd name="T53" fmla="*/ 16 h 52"/>
                <a:gd name="T54" fmla="*/ 44 w 56"/>
                <a:gd name="T55" fmla="*/ 18 h 52"/>
                <a:gd name="T56" fmla="*/ 42 w 56"/>
                <a:gd name="T57" fmla="*/ 20 h 52"/>
                <a:gd name="T58" fmla="*/ 42 w 56"/>
                <a:gd name="T59" fmla="*/ 12 h 52"/>
                <a:gd name="T60" fmla="*/ 14 w 56"/>
                <a:gd name="T61" fmla="*/ 12 h 52"/>
                <a:gd name="T62" fmla="*/ 12 w 56"/>
                <a:gd name="T63" fmla="*/ 10 h 52"/>
                <a:gd name="T64" fmla="*/ 14 w 56"/>
                <a:gd name="T65" fmla="*/ 8 h 52"/>
                <a:gd name="T66" fmla="*/ 42 w 56"/>
                <a:gd name="T67" fmla="*/ 8 h 52"/>
                <a:gd name="T68" fmla="*/ 44 w 56"/>
                <a:gd name="T69" fmla="*/ 10 h 52"/>
                <a:gd name="T70" fmla="*/ 42 w 56"/>
                <a:gd name="T71" fmla="*/ 1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 h="52">
                  <a:moveTo>
                    <a:pt x="50" y="0"/>
                  </a:moveTo>
                  <a:cubicBezTo>
                    <a:pt x="6" y="0"/>
                    <a:pt x="6" y="0"/>
                    <a:pt x="6" y="0"/>
                  </a:cubicBezTo>
                  <a:cubicBezTo>
                    <a:pt x="3" y="0"/>
                    <a:pt x="0" y="3"/>
                    <a:pt x="0" y="6"/>
                  </a:cubicBezTo>
                  <a:cubicBezTo>
                    <a:pt x="0" y="34"/>
                    <a:pt x="0" y="34"/>
                    <a:pt x="0" y="34"/>
                  </a:cubicBezTo>
                  <a:cubicBezTo>
                    <a:pt x="0" y="37"/>
                    <a:pt x="3" y="40"/>
                    <a:pt x="6" y="40"/>
                  </a:cubicBezTo>
                  <a:cubicBezTo>
                    <a:pt x="9" y="40"/>
                    <a:pt x="9" y="40"/>
                    <a:pt x="9" y="40"/>
                  </a:cubicBezTo>
                  <a:cubicBezTo>
                    <a:pt x="21" y="51"/>
                    <a:pt x="21" y="51"/>
                    <a:pt x="21" y="51"/>
                  </a:cubicBezTo>
                  <a:cubicBezTo>
                    <a:pt x="21" y="52"/>
                    <a:pt x="21" y="52"/>
                    <a:pt x="22" y="52"/>
                  </a:cubicBezTo>
                  <a:cubicBezTo>
                    <a:pt x="22" y="52"/>
                    <a:pt x="23" y="52"/>
                    <a:pt x="23" y="52"/>
                  </a:cubicBezTo>
                  <a:cubicBezTo>
                    <a:pt x="24" y="52"/>
                    <a:pt x="24" y="51"/>
                    <a:pt x="24" y="50"/>
                  </a:cubicBezTo>
                  <a:cubicBezTo>
                    <a:pt x="24" y="40"/>
                    <a:pt x="24" y="40"/>
                    <a:pt x="24" y="40"/>
                  </a:cubicBezTo>
                  <a:cubicBezTo>
                    <a:pt x="50" y="40"/>
                    <a:pt x="50" y="40"/>
                    <a:pt x="50" y="40"/>
                  </a:cubicBezTo>
                  <a:cubicBezTo>
                    <a:pt x="53" y="40"/>
                    <a:pt x="56" y="37"/>
                    <a:pt x="56" y="34"/>
                  </a:cubicBezTo>
                  <a:cubicBezTo>
                    <a:pt x="56" y="6"/>
                    <a:pt x="56" y="6"/>
                    <a:pt x="56" y="6"/>
                  </a:cubicBezTo>
                  <a:cubicBezTo>
                    <a:pt x="56" y="3"/>
                    <a:pt x="53" y="0"/>
                    <a:pt x="50" y="0"/>
                  </a:cubicBezTo>
                  <a:close/>
                  <a:moveTo>
                    <a:pt x="42" y="28"/>
                  </a:moveTo>
                  <a:cubicBezTo>
                    <a:pt x="14" y="28"/>
                    <a:pt x="14" y="28"/>
                    <a:pt x="14" y="28"/>
                  </a:cubicBezTo>
                  <a:cubicBezTo>
                    <a:pt x="13" y="28"/>
                    <a:pt x="12" y="27"/>
                    <a:pt x="12" y="26"/>
                  </a:cubicBezTo>
                  <a:cubicBezTo>
                    <a:pt x="12" y="25"/>
                    <a:pt x="13" y="24"/>
                    <a:pt x="14" y="24"/>
                  </a:cubicBezTo>
                  <a:cubicBezTo>
                    <a:pt x="42" y="24"/>
                    <a:pt x="42" y="24"/>
                    <a:pt x="42" y="24"/>
                  </a:cubicBezTo>
                  <a:cubicBezTo>
                    <a:pt x="43" y="24"/>
                    <a:pt x="44" y="25"/>
                    <a:pt x="44" y="26"/>
                  </a:cubicBezTo>
                  <a:cubicBezTo>
                    <a:pt x="44" y="27"/>
                    <a:pt x="43" y="28"/>
                    <a:pt x="42" y="28"/>
                  </a:cubicBezTo>
                  <a:close/>
                  <a:moveTo>
                    <a:pt x="42" y="20"/>
                  </a:moveTo>
                  <a:cubicBezTo>
                    <a:pt x="14" y="20"/>
                    <a:pt x="14" y="20"/>
                    <a:pt x="14" y="20"/>
                  </a:cubicBezTo>
                  <a:cubicBezTo>
                    <a:pt x="13" y="20"/>
                    <a:pt x="12" y="19"/>
                    <a:pt x="12" y="18"/>
                  </a:cubicBezTo>
                  <a:cubicBezTo>
                    <a:pt x="12" y="17"/>
                    <a:pt x="13" y="16"/>
                    <a:pt x="14" y="16"/>
                  </a:cubicBezTo>
                  <a:cubicBezTo>
                    <a:pt x="42" y="16"/>
                    <a:pt x="42" y="16"/>
                    <a:pt x="42" y="16"/>
                  </a:cubicBezTo>
                  <a:cubicBezTo>
                    <a:pt x="43" y="16"/>
                    <a:pt x="44" y="17"/>
                    <a:pt x="44" y="18"/>
                  </a:cubicBezTo>
                  <a:cubicBezTo>
                    <a:pt x="44" y="19"/>
                    <a:pt x="43" y="20"/>
                    <a:pt x="42" y="20"/>
                  </a:cubicBezTo>
                  <a:close/>
                  <a:moveTo>
                    <a:pt x="42" y="12"/>
                  </a:moveTo>
                  <a:cubicBezTo>
                    <a:pt x="14" y="12"/>
                    <a:pt x="14" y="12"/>
                    <a:pt x="14" y="12"/>
                  </a:cubicBezTo>
                  <a:cubicBezTo>
                    <a:pt x="13" y="12"/>
                    <a:pt x="12" y="11"/>
                    <a:pt x="12" y="10"/>
                  </a:cubicBezTo>
                  <a:cubicBezTo>
                    <a:pt x="12" y="9"/>
                    <a:pt x="13" y="8"/>
                    <a:pt x="14" y="8"/>
                  </a:cubicBezTo>
                  <a:cubicBezTo>
                    <a:pt x="42" y="8"/>
                    <a:pt x="42" y="8"/>
                    <a:pt x="42" y="8"/>
                  </a:cubicBezTo>
                  <a:cubicBezTo>
                    <a:pt x="43" y="8"/>
                    <a:pt x="44" y="9"/>
                    <a:pt x="44" y="10"/>
                  </a:cubicBezTo>
                  <a:cubicBezTo>
                    <a:pt x="44" y="11"/>
                    <a:pt x="43" y="12"/>
                    <a:pt x="4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srgbClr val="000000"/>
                </a:solidFill>
                <a:effectLst/>
                <a:uLnTx/>
                <a:uFillTx/>
                <a:latin typeface="Calibri"/>
              </a:endParaRPr>
            </a:p>
          </p:txBody>
        </p:sp>
      </p:grpSp>
      <p:grpSp>
        <p:nvGrpSpPr>
          <p:cNvPr id="126" name="Group 125"/>
          <p:cNvGrpSpPr/>
          <p:nvPr/>
        </p:nvGrpSpPr>
        <p:grpSpPr>
          <a:xfrm>
            <a:off x="1469634" y="2387126"/>
            <a:ext cx="489737" cy="411843"/>
            <a:chOff x="9166226" y="3952875"/>
            <a:chExt cx="360363" cy="360363"/>
          </a:xfrm>
          <a:solidFill>
            <a:srgbClr val="E2583D"/>
          </a:solidFill>
        </p:grpSpPr>
        <p:sp>
          <p:nvSpPr>
            <p:cNvPr id="127" name="Freeform 24"/>
            <p:cNvSpPr>
              <a:spLocks/>
            </p:cNvSpPr>
            <p:nvPr/>
          </p:nvSpPr>
          <p:spPr bwMode="auto">
            <a:xfrm>
              <a:off x="9166226" y="4071938"/>
              <a:ext cx="360363" cy="241300"/>
            </a:xfrm>
            <a:custGeom>
              <a:avLst/>
              <a:gdLst>
                <a:gd name="T0" fmla="*/ 94 w 96"/>
                <a:gd name="T1" fmla="*/ 60 h 64"/>
                <a:gd name="T2" fmla="*/ 92 w 96"/>
                <a:gd name="T3" fmla="*/ 60 h 64"/>
                <a:gd name="T4" fmla="*/ 92 w 96"/>
                <a:gd name="T5" fmla="*/ 2 h 64"/>
                <a:gd name="T6" fmla="*/ 90 w 96"/>
                <a:gd name="T7" fmla="*/ 0 h 64"/>
                <a:gd name="T8" fmla="*/ 78 w 96"/>
                <a:gd name="T9" fmla="*/ 0 h 64"/>
                <a:gd name="T10" fmla="*/ 76 w 96"/>
                <a:gd name="T11" fmla="*/ 2 h 64"/>
                <a:gd name="T12" fmla="*/ 76 w 96"/>
                <a:gd name="T13" fmla="*/ 60 h 64"/>
                <a:gd name="T14" fmla="*/ 68 w 96"/>
                <a:gd name="T15" fmla="*/ 60 h 64"/>
                <a:gd name="T16" fmla="*/ 68 w 96"/>
                <a:gd name="T17" fmla="*/ 30 h 64"/>
                <a:gd name="T18" fmla="*/ 66 w 96"/>
                <a:gd name="T19" fmla="*/ 28 h 64"/>
                <a:gd name="T20" fmla="*/ 54 w 96"/>
                <a:gd name="T21" fmla="*/ 28 h 64"/>
                <a:gd name="T22" fmla="*/ 52 w 96"/>
                <a:gd name="T23" fmla="*/ 30 h 64"/>
                <a:gd name="T24" fmla="*/ 52 w 96"/>
                <a:gd name="T25" fmla="*/ 60 h 64"/>
                <a:gd name="T26" fmla="*/ 44 w 96"/>
                <a:gd name="T27" fmla="*/ 60 h 64"/>
                <a:gd name="T28" fmla="*/ 44 w 96"/>
                <a:gd name="T29" fmla="*/ 22 h 64"/>
                <a:gd name="T30" fmla="*/ 42 w 96"/>
                <a:gd name="T31" fmla="*/ 20 h 64"/>
                <a:gd name="T32" fmla="*/ 30 w 96"/>
                <a:gd name="T33" fmla="*/ 20 h 64"/>
                <a:gd name="T34" fmla="*/ 28 w 96"/>
                <a:gd name="T35" fmla="*/ 22 h 64"/>
                <a:gd name="T36" fmla="*/ 28 w 96"/>
                <a:gd name="T37" fmla="*/ 60 h 64"/>
                <a:gd name="T38" fmla="*/ 20 w 96"/>
                <a:gd name="T39" fmla="*/ 60 h 64"/>
                <a:gd name="T40" fmla="*/ 20 w 96"/>
                <a:gd name="T41" fmla="*/ 42 h 64"/>
                <a:gd name="T42" fmla="*/ 18 w 96"/>
                <a:gd name="T43" fmla="*/ 40 h 64"/>
                <a:gd name="T44" fmla="*/ 6 w 96"/>
                <a:gd name="T45" fmla="*/ 40 h 64"/>
                <a:gd name="T46" fmla="*/ 4 w 96"/>
                <a:gd name="T47" fmla="*/ 42 h 64"/>
                <a:gd name="T48" fmla="*/ 4 w 96"/>
                <a:gd name="T49" fmla="*/ 60 h 64"/>
                <a:gd name="T50" fmla="*/ 2 w 96"/>
                <a:gd name="T51" fmla="*/ 60 h 64"/>
                <a:gd name="T52" fmla="*/ 0 w 96"/>
                <a:gd name="T53" fmla="*/ 62 h 64"/>
                <a:gd name="T54" fmla="*/ 2 w 96"/>
                <a:gd name="T55" fmla="*/ 64 h 64"/>
                <a:gd name="T56" fmla="*/ 94 w 96"/>
                <a:gd name="T57" fmla="*/ 64 h 64"/>
                <a:gd name="T58" fmla="*/ 96 w 96"/>
                <a:gd name="T59" fmla="*/ 62 h 64"/>
                <a:gd name="T60" fmla="*/ 94 w 96"/>
                <a:gd name="T61"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6" h="64">
                  <a:moveTo>
                    <a:pt x="94" y="60"/>
                  </a:moveTo>
                  <a:cubicBezTo>
                    <a:pt x="92" y="60"/>
                    <a:pt x="92" y="60"/>
                    <a:pt x="92" y="60"/>
                  </a:cubicBezTo>
                  <a:cubicBezTo>
                    <a:pt x="92" y="2"/>
                    <a:pt x="92" y="2"/>
                    <a:pt x="92" y="2"/>
                  </a:cubicBezTo>
                  <a:cubicBezTo>
                    <a:pt x="92" y="1"/>
                    <a:pt x="91" y="0"/>
                    <a:pt x="90" y="0"/>
                  </a:cubicBezTo>
                  <a:cubicBezTo>
                    <a:pt x="78" y="0"/>
                    <a:pt x="78" y="0"/>
                    <a:pt x="78" y="0"/>
                  </a:cubicBezTo>
                  <a:cubicBezTo>
                    <a:pt x="77" y="0"/>
                    <a:pt x="76" y="1"/>
                    <a:pt x="76" y="2"/>
                  </a:cubicBezTo>
                  <a:cubicBezTo>
                    <a:pt x="76" y="60"/>
                    <a:pt x="76" y="60"/>
                    <a:pt x="76" y="60"/>
                  </a:cubicBezTo>
                  <a:cubicBezTo>
                    <a:pt x="68" y="60"/>
                    <a:pt x="68" y="60"/>
                    <a:pt x="68" y="60"/>
                  </a:cubicBezTo>
                  <a:cubicBezTo>
                    <a:pt x="68" y="30"/>
                    <a:pt x="68" y="30"/>
                    <a:pt x="68" y="30"/>
                  </a:cubicBezTo>
                  <a:cubicBezTo>
                    <a:pt x="68" y="29"/>
                    <a:pt x="67" y="28"/>
                    <a:pt x="66" y="28"/>
                  </a:cubicBezTo>
                  <a:cubicBezTo>
                    <a:pt x="54" y="28"/>
                    <a:pt x="54" y="28"/>
                    <a:pt x="54" y="28"/>
                  </a:cubicBezTo>
                  <a:cubicBezTo>
                    <a:pt x="53" y="28"/>
                    <a:pt x="52" y="29"/>
                    <a:pt x="52" y="30"/>
                  </a:cubicBezTo>
                  <a:cubicBezTo>
                    <a:pt x="52" y="60"/>
                    <a:pt x="52" y="60"/>
                    <a:pt x="52" y="60"/>
                  </a:cubicBezTo>
                  <a:cubicBezTo>
                    <a:pt x="44" y="60"/>
                    <a:pt x="44" y="60"/>
                    <a:pt x="44" y="60"/>
                  </a:cubicBezTo>
                  <a:cubicBezTo>
                    <a:pt x="44" y="22"/>
                    <a:pt x="44" y="22"/>
                    <a:pt x="44" y="22"/>
                  </a:cubicBezTo>
                  <a:cubicBezTo>
                    <a:pt x="44" y="21"/>
                    <a:pt x="43" y="20"/>
                    <a:pt x="42" y="20"/>
                  </a:cubicBezTo>
                  <a:cubicBezTo>
                    <a:pt x="30" y="20"/>
                    <a:pt x="30" y="20"/>
                    <a:pt x="30" y="20"/>
                  </a:cubicBezTo>
                  <a:cubicBezTo>
                    <a:pt x="29" y="20"/>
                    <a:pt x="28" y="21"/>
                    <a:pt x="28" y="22"/>
                  </a:cubicBezTo>
                  <a:cubicBezTo>
                    <a:pt x="28" y="60"/>
                    <a:pt x="28" y="60"/>
                    <a:pt x="28" y="60"/>
                  </a:cubicBezTo>
                  <a:cubicBezTo>
                    <a:pt x="20" y="60"/>
                    <a:pt x="20" y="60"/>
                    <a:pt x="20" y="60"/>
                  </a:cubicBezTo>
                  <a:cubicBezTo>
                    <a:pt x="20" y="42"/>
                    <a:pt x="20" y="42"/>
                    <a:pt x="20" y="42"/>
                  </a:cubicBezTo>
                  <a:cubicBezTo>
                    <a:pt x="20" y="41"/>
                    <a:pt x="19" y="40"/>
                    <a:pt x="18" y="40"/>
                  </a:cubicBezTo>
                  <a:cubicBezTo>
                    <a:pt x="6" y="40"/>
                    <a:pt x="6" y="40"/>
                    <a:pt x="6" y="40"/>
                  </a:cubicBezTo>
                  <a:cubicBezTo>
                    <a:pt x="5" y="40"/>
                    <a:pt x="4" y="41"/>
                    <a:pt x="4" y="42"/>
                  </a:cubicBezTo>
                  <a:cubicBezTo>
                    <a:pt x="4" y="60"/>
                    <a:pt x="4" y="60"/>
                    <a:pt x="4" y="60"/>
                  </a:cubicBezTo>
                  <a:cubicBezTo>
                    <a:pt x="2" y="60"/>
                    <a:pt x="2" y="60"/>
                    <a:pt x="2" y="60"/>
                  </a:cubicBezTo>
                  <a:cubicBezTo>
                    <a:pt x="1" y="60"/>
                    <a:pt x="0" y="61"/>
                    <a:pt x="0" y="62"/>
                  </a:cubicBezTo>
                  <a:cubicBezTo>
                    <a:pt x="0" y="63"/>
                    <a:pt x="1" y="64"/>
                    <a:pt x="2" y="64"/>
                  </a:cubicBezTo>
                  <a:cubicBezTo>
                    <a:pt x="94" y="64"/>
                    <a:pt x="94" y="64"/>
                    <a:pt x="94" y="64"/>
                  </a:cubicBezTo>
                  <a:cubicBezTo>
                    <a:pt x="95" y="64"/>
                    <a:pt x="96" y="63"/>
                    <a:pt x="96" y="62"/>
                  </a:cubicBezTo>
                  <a:cubicBezTo>
                    <a:pt x="96" y="61"/>
                    <a:pt x="95" y="60"/>
                    <a:pt x="94"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000000"/>
                </a:solidFill>
                <a:effectLst/>
                <a:uLnTx/>
                <a:uFillTx/>
                <a:latin typeface="Calibri"/>
              </a:endParaRPr>
            </a:p>
          </p:txBody>
        </p:sp>
        <p:sp>
          <p:nvSpPr>
            <p:cNvPr id="128" name="Freeform 25"/>
            <p:cNvSpPr>
              <a:spLocks/>
            </p:cNvSpPr>
            <p:nvPr/>
          </p:nvSpPr>
          <p:spPr bwMode="auto">
            <a:xfrm>
              <a:off x="9188451" y="3952875"/>
              <a:ext cx="315913" cy="195263"/>
            </a:xfrm>
            <a:custGeom>
              <a:avLst/>
              <a:gdLst>
                <a:gd name="T0" fmla="*/ 6 w 84"/>
                <a:gd name="T1" fmla="*/ 52 h 52"/>
                <a:gd name="T2" fmla="*/ 12 w 84"/>
                <a:gd name="T3" fmla="*/ 46 h 52"/>
                <a:gd name="T4" fmla="*/ 12 w 84"/>
                <a:gd name="T5" fmla="*/ 44 h 52"/>
                <a:gd name="T6" fmla="*/ 27 w 84"/>
                <a:gd name="T7" fmla="*/ 31 h 52"/>
                <a:gd name="T8" fmla="*/ 30 w 84"/>
                <a:gd name="T9" fmla="*/ 32 h 52"/>
                <a:gd name="T10" fmla="*/ 35 w 84"/>
                <a:gd name="T11" fmla="*/ 30 h 52"/>
                <a:gd name="T12" fmla="*/ 48 w 84"/>
                <a:gd name="T13" fmla="*/ 34 h 52"/>
                <a:gd name="T14" fmla="*/ 54 w 84"/>
                <a:gd name="T15" fmla="*/ 40 h 52"/>
                <a:gd name="T16" fmla="*/ 60 w 84"/>
                <a:gd name="T17" fmla="*/ 34 h 52"/>
                <a:gd name="T18" fmla="*/ 59 w 84"/>
                <a:gd name="T19" fmla="*/ 31 h 52"/>
                <a:gd name="T20" fmla="*/ 76 w 84"/>
                <a:gd name="T21" fmla="*/ 12 h 52"/>
                <a:gd name="T22" fmla="*/ 78 w 84"/>
                <a:gd name="T23" fmla="*/ 12 h 52"/>
                <a:gd name="T24" fmla="*/ 84 w 84"/>
                <a:gd name="T25" fmla="*/ 6 h 52"/>
                <a:gd name="T26" fmla="*/ 78 w 84"/>
                <a:gd name="T27" fmla="*/ 0 h 52"/>
                <a:gd name="T28" fmla="*/ 72 w 84"/>
                <a:gd name="T29" fmla="*/ 6 h 52"/>
                <a:gd name="T30" fmla="*/ 73 w 84"/>
                <a:gd name="T31" fmla="*/ 9 h 52"/>
                <a:gd name="T32" fmla="*/ 56 w 84"/>
                <a:gd name="T33" fmla="*/ 28 h 52"/>
                <a:gd name="T34" fmla="*/ 54 w 84"/>
                <a:gd name="T35" fmla="*/ 28 h 52"/>
                <a:gd name="T36" fmla="*/ 49 w 84"/>
                <a:gd name="T37" fmla="*/ 30 h 52"/>
                <a:gd name="T38" fmla="*/ 36 w 84"/>
                <a:gd name="T39" fmla="*/ 26 h 52"/>
                <a:gd name="T40" fmla="*/ 30 w 84"/>
                <a:gd name="T41" fmla="*/ 20 h 52"/>
                <a:gd name="T42" fmla="*/ 24 w 84"/>
                <a:gd name="T43" fmla="*/ 26 h 52"/>
                <a:gd name="T44" fmla="*/ 24 w 84"/>
                <a:gd name="T45" fmla="*/ 28 h 52"/>
                <a:gd name="T46" fmla="*/ 9 w 84"/>
                <a:gd name="T47" fmla="*/ 41 h 52"/>
                <a:gd name="T48" fmla="*/ 6 w 84"/>
                <a:gd name="T49" fmla="*/ 40 h 52"/>
                <a:gd name="T50" fmla="*/ 0 w 84"/>
                <a:gd name="T51" fmla="*/ 46 h 52"/>
                <a:gd name="T52" fmla="*/ 6 w 84"/>
                <a:gd name="T53"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4" h="52">
                  <a:moveTo>
                    <a:pt x="6" y="52"/>
                  </a:moveTo>
                  <a:cubicBezTo>
                    <a:pt x="9" y="52"/>
                    <a:pt x="12" y="49"/>
                    <a:pt x="12" y="46"/>
                  </a:cubicBezTo>
                  <a:cubicBezTo>
                    <a:pt x="12" y="45"/>
                    <a:pt x="12" y="45"/>
                    <a:pt x="12" y="44"/>
                  </a:cubicBezTo>
                  <a:cubicBezTo>
                    <a:pt x="27" y="31"/>
                    <a:pt x="27" y="31"/>
                    <a:pt x="27" y="31"/>
                  </a:cubicBezTo>
                  <a:cubicBezTo>
                    <a:pt x="28" y="32"/>
                    <a:pt x="29" y="32"/>
                    <a:pt x="30" y="32"/>
                  </a:cubicBezTo>
                  <a:cubicBezTo>
                    <a:pt x="32" y="32"/>
                    <a:pt x="34" y="31"/>
                    <a:pt x="35" y="30"/>
                  </a:cubicBezTo>
                  <a:cubicBezTo>
                    <a:pt x="48" y="34"/>
                    <a:pt x="48" y="34"/>
                    <a:pt x="48" y="34"/>
                  </a:cubicBezTo>
                  <a:cubicBezTo>
                    <a:pt x="48" y="37"/>
                    <a:pt x="51" y="40"/>
                    <a:pt x="54" y="40"/>
                  </a:cubicBezTo>
                  <a:cubicBezTo>
                    <a:pt x="57" y="40"/>
                    <a:pt x="60" y="37"/>
                    <a:pt x="60" y="34"/>
                  </a:cubicBezTo>
                  <a:cubicBezTo>
                    <a:pt x="60" y="33"/>
                    <a:pt x="60" y="32"/>
                    <a:pt x="59" y="31"/>
                  </a:cubicBezTo>
                  <a:cubicBezTo>
                    <a:pt x="76" y="12"/>
                    <a:pt x="76" y="12"/>
                    <a:pt x="76" y="12"/>
                  </a:cubicBezTo>
                  <a:cubicBezTo>
                    <a:pt x="77" y="12"/>
                    <a:pt x="77" y="12"/>
                    <a:pt x="78" y="12"/>
                  </a:cubicBezTo>
                  <a:cubicBezTo>
                    <a:pt x="81" y="12"/>
                    <a:pt x="84" y="9"/>
                    <a:pt x="84" y="6"/>
                  </a:cubicBezTo>
                  <a:cubicBezTo>
                    <a:pt x="84" y="3"/>
                    <a:pt x="81" y="0"/>
                    <a:pt x="78" y="0"/>
                  </a:cubicBezTo>
                  <a:cubicBezTo>
                    <a:pt x="75" y="0"/>
                    <a:pt x="72" y="3"/>
                    <a:pt x="72" y="6"/>
                  </a:cubicBezTo>
                  <a:cubicBezTo>
                    <a:pt x="72" y="7"/>
                    <a:pt x="72" y="8"/>
                    <a:pt x="73" y="9"/>
                  </a:cubicBezTo>
                  <a:cubicBezTo>
                    <a:pt x="56" y="28"/>
                    <a:pt x="56" y="28"/>
                    <a:pt x="56" y="28"/>
                  </a:cubicBezTo>
                  <a:cubicBezTo>
                    <a:pt x="55" y="28"/>
                    <a:pt x="55" y="28"/>
                    <a:pt x="54" y="28"/>
                  </a:cubicBezTo>
                  <a:cubicBezTo>
                    <a:pt x="52" y="28"/>
                    <a:pt x="50" y="29"/>
                    <a:pt x="49" y="30"/>
                  </a:cubicBezTo>
                  <a:cubicBezTo>
                    <a:pt x="36" y="26"/>
                    <a:pt x="36" y="26"/>
                    <a:pt x="36" y="26"/>
                  </a:cubicBezTo>
                  <a:cubicBezTo>
                    <a:pt x="36" y="23"/>
                    <a:pt x="33" y="20"/>
                    <a:pt x="30" y="20"/>
                  </a:cubicBezTo>
                  <a:cubicBezTo>
                    <a:pt x="27" y="20"/>
                    <a:pt x="24" y="23"/>
                    <a:pt x="24" y="26"/>
                  </a:cubicBezTo>
                  <a:cubicBezTo>
                    <a:pt x="24" y="27"/>
                    <a:pt x="24" y="27"/>
                    <a:pt x="24" y="28"/>
                  </a:cubicBezTo>
                  <a:cubicBezTo>
                    <a:pt x="9" y="41"/>
                    <a:pt x="9" y="41"/>
                    <a:pt x="9" y="41"/>
                  </a:cubicBezTo>
                  <a:cubicBezTo>
                    <a:pt x="8" y="40"/>
                    <a:pt x="7" y="40"/>
                    <a:pt x="6" y="40"/>
                  </a:cubicBezTo>
                  <a:cubicBezTo>
                    <a:pt x="3" y="40"/>
                    <a:pt x="0" y="43"/>
                    <a:pt x="0" y="46"/>
                  </a:cubicBezTo>
                  <a:cubicBezTo>
                    <a:pt x="0" y="49"/>
                    <a:pt x="3" y="52"/>
                    <a:pt x="6"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000000"/>
                </a:solidFill>
                <a:effectLst/>
                <a:uLnTx/>
                <a:uFillTx/>
                <a:latin typeface="Calibri"/>
              </a:endParaRPr>
            </a:p>
          </p:txBody>
        </p:sp>
      </p:grpSp>
    </p:spTree>
    <p:extLst>
      <p:ext uri="{BB962C8B-B14F-4D97-AF65-F5344CB8AC3E}">
        <p14:creationId xmlns:p14="http://schemas.microsoft.com/office/powerpoint/2010/main" val="3539226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13"/>
          <p:cNvSpPr/>
          <p:nvPr/>
        </p:nvSpPr>
        <p:spPr>
          <a:xfrm rot="10800000">
            <a:off x="63500" y="1275556"/>
            <a:ext cx="1244600" cy="393303"/>
          </a:xfrm>
          <a:custGeom>
            <a:avLst/>
            <a:gdLst>
              <a:gd name="connsiteX0" fmla="*/ 1244600 w 1244600"/>
              <a:gd name="connsiteY0" fmla="*/ 393303 h 393303"/>
              <a:gd name="connsiteX1" fmla="*/ 0 w 1244600"/>
              <a:gd name="connsiteY1" fmla="*/ 393303 h 393303"/>
              <a:gd name="connsiteX2" fmla="*/ 0 w 1244600"/>
              <a:gd name="connsiteY2" fmla="*/ 0 h 393303"/>
              <a:gd name="connsiteX3" fmla="*/ 853542 w 1244600"/>
              <a:gd name="connsiteY3" fmla="*/ 0 h 393303"/>
            </a:gdLst>
            <a:ahLst/>
            <a:cxnLst>
              <a:cxn ang="0">
                <a:pos x="connsiteX0" y="connsiteY0"/>
              </a:cxn>
              <a:cxn ang="0">
                <a:pos x="connsiteX1" y="connsiteY1"/>
              </a:cxn>
              <a:cxn ang="0">
                <a:pos x="connsiteX2" y="connsiteY2"/>
              </a:cxn>
              <a:cxn ang="0">
                <a:pos x="connsiteX3" y="connsiteY3"/>
              </a:cxn>
            </a:cxnLst>
            <a:rect l="l" t="t" r="r" b="b"/>
            <a:pathLst>
              <a:path w="1244600" h="393303">
                <a:moveTo>
                  <a:pt x="1244600" y="393303"/>
                </a:moveTo>
                <a:lnTo>
                  <a:pt x="0" y="393303"/>
                </a:lnTo>
                <a:lnTo>
                  <a:pt x="0" y="0"/>
                </a:lnTo>
                <a:lnTo>
                  <a:pt x="853542" y="0"/>
                </a:ln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Parallelogram 5"/>
          <p:cNvSpPr/>
          <p:nvPr/>
        </p:nvSpPr>
        <p:spPr>
          <a:xfrm>
            <a:off x="254000" y="0"/>
            <a:ext cx="11938000" cy="1674019"/>
          </a:xfrm>
          <a:prstGeom prst="parallelogram">
            <a:avLst>
              <a:gd name="adj" fmla="val 49180"/>
            </a:avLst>
          </a:prstGeom>
          <a:solidFill>
            <a:schemeClr val="bg1"/>
          </a:solidFill>
          <a:ln>
            <a:noFill/>
          </a:ln>
          <a:effectLst>
            <a:outerShdw blurRad="342900" dist="38100" dir="11700000" sx="99000" sy="99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Parallelogram 7"/>
          <p:cNvSpPr/>
          <p:nvPr/>
        </p:nvSpPr>
        <p:spPr>
          <a:xfrm>
            <a:off x="63500" y="205580"/>
            <a:ext cx="12039600" cy="1069976"/>
          </a:xfrm>
          <a:prstGeom prst="parallelogram">
            <a:avLst>
              <a:gd name="adj" fmla="val 47222"/>
            </a:avLst>
          </a:prstGeom>
          <a:gradFill>
            <a:gsLst>
              <a:gs pos="0">
                <a:schemeClr val="tx2">
                  <a:alpha val="85000"/>
                </a:schemeClr>
              </a:gs>
              <a:gs pos="100000">
                <a:srgbClr val="002E9C">
                  <a:alpha val="8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p:cNvSpPr txBox="1"/>
          <p:nvPr/>
        </p:nvSpPr>
        <p:spPr>
          <a:xfrm>
            <a:off x="450464" y="230761"/>
            <a:ext cx="11265672" cy="646331"/>
          </a:xfrm>
          <a:prstGeom prst="rect">
            <a:avLst/>
          </a:prstGeom>
          <a:noFill/>
          <a:ln>
            <a:noFill/>
          </a:ln>
        </p:spPr>
        <p:txBody>
          <a:bodyPr wrap="square" rtlCol="0">
            <a:spAutoFit/>
          </a:bodyPr>
          <a:lstStyle/>
          <a:p>
            <a:pPr algn="ctr"/>
            <a:r>
              <a:rPr lang="en-US" sz="3600" b="1" spc="300" dirty="0">
                <a:solidFill>
                  <a:schemeClr val="bg1"/>
                </a:solidFill>
                <a:latin typeface="Century Gothic" panose="020B0502020202020204" pitchFamily="34" charset="0"/>
              </a:rPr>
              <a:t>IMPLICATIONS AND STRATEGIC IMPERATIVES</a:t>
            </a: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2974" y="5993098"/>
            <a:ext cx="2149026" cy="739204"/>
          </a:xfrm>
          <a:prstGeom prst="rect">
            <a:avLst/>
          </a:prstGeom>
        </p:spPr>
      </p:pic>
      <p:sp>
        <p:nvSpPr>
          <p:cNvPr id="2" name="Slide Number Placeholder 1"/>
          <p:cNvSpPr>
            <a:spLocks noGrp="1"/>
          </p:cNvSpPr>
          <p:nvPr>
            <p:ph type="sldNum" sz="quarter" idx="12"/>
          </p:nvPr>
        </p:nvSpPr>
        <p:spPr/>
        <p:txBody>
          <a:bodyPr/>
          <a:lstStyle/>
          <a:p>
            <a:fld id="{65835BCF-EE00-4FA3-BB81-81A37714F2E2}" type="slidenum">
              <a:rPr lang="en-GB" smtClean="0"/>
              <a:t>16</a:t>
            </a:fld>
            <a:endParaRPr lang="en-GB" dirty="0"/>
          </a:p>
        </p:txBody>
      </p:sp>
      <p:sp>
        <p:nvSpPr>
          <p:cNvPr id="3" name="TextBox 2"/>
          <p:cNvSpPr txBox="1"/>
          <p:nvPr/>
        </p:nvSpPr>
        <p:spPr>
          <a:xfrm>
            <a:off x="383075" y="2067324"/>
            <a:ext cx="11425850" cy="1989391"/>
          </a:xfrm>
          <a:prstGeom prst="rect">
            <a:avLst/>
          </a:prstGeom>
          <a:noFill/>
        </p:spPr>
        <p:txBody>
          <a:bodyPr wrap="square" rtlCol="0">
            <a:spAutoFit/>
          </a:bodyPr>
          <a:lstStyle/>
          <a:p>
            <a:pPr marL="285750" indent="-285750" algn="just">
              <a:lnSpc>
                <a:spcPct val="110000"/>
              </a:lnSpc>
              <a:spcBef>
                <a:spcPts val="1200"/>
              </a:spcBef>
              <a:spcAft>
                <a:spcPts val="600"/>
              </a:spcAft>
              <a:buClr>
                <a:schemeClr val="accent1">
                  <a:lumMod val="50000"/>
                </a:schemeClr>
              </a:buClr>
              <a:buFont typeface="Wingdings" panose="05000000000000000000" pitchFamily="2" charset="2"/>
              <a:buChar char="m"/>
            </a:pPr>
            <a:r>
              <a:rPr lang="en-US" sz="2000" dirty="0">
                <a:solidFill>
                  <a:prstClr val="black"/>
                </a:solidFill>
                <a:latin typeface="Segoe UI Light"/>
              </a:rPr>
              <a:t>Maintain an equitable share of resourcing in line with Constitutional and intergovernmental </a:t>
            </a:r>
            <a:r>
              <a:rPr lang="en-US" sz="2000" dirty="0" smtClean="0">
                <a:solidFill>
                  <a:prstClr val="black"/>
                </a:solidFill>
                <a:latin typeface="Segoe UI Light"/>
              </a:rPr>
              <a:t>mandates. Support </a:t>
            </a:r>
            <a:r>
              <a:rPr lang="en-US" sz="2000" dirty="0">
                <a:solidFill>
                  <a:prstClr val="black"/>
                </a:solidFill>
                <a:latin typeface="Segoe UI Light"/>
              </a:rPr>
              <a:t>to stabilise local government </a:t>
            </a:r>
            <a:r>
              <a:rPr lang="en-US" sz="2000" dirty="0" smtClean="0">
                <a:solidFill>
                  <a:prstClr val="black"/>
                </a:solidFill>
                <a:latin typeface="Segoe UI Light"/>
              </a:rPr>
              <a:t>finances.</a:t>
            </a:r>
            <a:endParaRPr lang="en-US" sz="2000" dirty="0">
              <a:solidFill>
                <a:prstClr val="black"/>
              </a:solidFill>
              <a:latin typeface="Segoe UI Light"/>
            </a:endParaRPr>
          </a:p>
          <a:p>
            <a:pPr marL="285750" indent="-285750" algn="just">
              <a:lnSpc>
                <a:spcPct val="110000"/>
              </a:lnSpc>
              <a:spcBef>
                <a:spcPts val="1200"/>
              </a:spcBef>
              <a:spcAft>
                <a:spcPts val="600"/>
              </a:spcAft>
              <a:buClr>
                <a:schemeClr val="accent1">
                  <a:lumMod val="50000"/>
                </a:schemeClr>
              </a:buClr>
              <a:buFont typeface="Wingdings" panose="05000000000000000000" pitchFamily="2" charset="2"/>
              <a:buChar char="m"/>
            </a:pPr>
            <a:r>
              <a:rPr lang="en-US" sz="2000" dirty="0" smtClean="0">
                <a:solidFill>
                  <a:prstClr val="black"/>
                </a:solidFill>
                <a:latin typeface="Segoe UI Light"/>
              </a:rPr>
              <a:t>Continue </a:t>
            </a:r>
            <a:r>
              <a:rPr lang="en-US" sz="2000" dirty="0">
                <a:solidFill>
                  <a:prstClr val="black"/>
                </a:solidFill>
                <a:latin typeface="Segoe UI Light"/>
              </a:rPr>
              <a:t>to fund public </a:t>
            </a:r>
            <a:r>
              <a:rPr lang="en-US" sz="2000" dirty="0" smtClean="0">
                <a:solidFill>
                  <a:prstClr val="black"/>
                </a:solidFill>
                <a:latin typeface="Segoe UI Light"/>
              </a:rPr>
              <a:t>goods:  In </a:t>
            </a:r>
            <a:r>
              <a:rPr lang="en-US" sz="2000" dirty="0">
                <a:solidFill>
                  <a:prstClr val="black"/>
                </a:solidFill>
                <a:latin typeface="Segoe UI Light"/>
              </a:rPr>
              <a:t>the context of severe fiscal constraints, need to prevent regression </a:t>
            </a:r>
            <a:r>
              <a:rPr lang="en-US" sz="2000" dirty="0" smtClean="0">
                <a:solidFill>
                  <a:prstClr val="black"/>
                </a:solidFill>
                <a:latin typeface="Segoe UI Light"/>
              </a:rPr>
              <a:t>in developmental </a:t>
            </a:r>
            <a:r>
              <a:rPr lang="en-US" sz="2000" dirty="0">
                <a:solidFill>
                  <a:prstClr val="black"/>
                </a:solidFill>
                <a:latin typeface="Segoe UI Light"/>
              </a:rPr>
              <a:t>outcomes achieved by key social and basic service delivery sectors, including education, </a:t>
            </a:r>
            <a:r>
              <a:rPr lang="en-US" sz="2000" dirty="0" smtClean="0">
                <a:solidFill>
                  <a:prstClr val="black"/>
                </a:solidFill>
                <a:latin typeface="Segoe UI Light"/>
              </a:rPr>
              <a:t>social development</a:t>
            </a:r>
            <a:r>
              <a:rPr lang="en-US" sz="2000" dirty="0">
                <a:solidFill>
                  <a:prstClr val="black"/>
                </a:solidFill>
                <a:latin typeface="Segoe UI Light"/>
              </a:rPr>
              <a:t>, health, basic services and peace security </a:t>
            </a:r>
            <a:r>
              <a:rPr lang="en-US" sz="2000" dirty="0" smtClean="0">
                <a:latin typeface="Segoe UI Light"/>
              </a:rPr>
              <a:t>(~71% </a:t>
            </a:r>
            <a:r>
              <a:rPr lang="en-US" sz="2000" dirty="0">
                <a:latin typeface="Segoe UI Light"/>
              </a:rPr>
              <a:t>of current budget)</a:t>
            </a:r>
            <a:endParaRPr lang="en-GB" sz="2000" dirty="0">
              <a:latin typeface="Segoe UI Light"/>
            </a:endParaRPr>
          </a:p>
        </p:txBody>
      </p:sp>
    </p:spTree>
    <p:extLst>
      <p:ext uri="{BB962C8B-B14F-4D97-AF65-F5344CB8AC3E}">
        <p14:creationId xmlns:p14="http://schemas.microsoft.com/office/powerpoint/2010/main" val="38534821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40000"/>
                <a:lumOff val="60000"/>
              </a:schemeClr>
            </a:gs>
            <a:gs pos="100000">
              <a:schemeClr val="tx2">
                <a:lumMod val="75000"/>
              </a:schemeClr>
            </a:gs>
          </a:gsLst>
          <a:lin ang="2700000" scaled="0"/>
        </a:gradFill>
        <a:effectLst/>
      </p:bgPr>
    </p:bg>
    <p:spTree>
      <p:nvGrpSpPr>
        <p:cNvPr id="1" name=""/>
        <p:cNvGrpSpPr/>
        <p:nvPr/>
      </p:nvGrpSpPr>
      <p:grpSpPr>
        <a:xfrm>
          <a:off x="0" y="0"/>
          <a:ext cx="0" cy="0"/>
          <a:chOff x="0" y="0"/>
          <a:chExt cx="0" cy="0"/>
        </a:xfrm>
      </p:grpSpPr>
      <p:cxnSp>
        <p:nvCxnSpPr>
          <p:cNvPr id="18" name="Straight Connector 17"/>
          <p:cNvCxnSpPr/>
          <p:nvPr/>
        </p:nvCxnSpPr>
        <p:spPr>
          <a:xfrm flipH="1">
            <a:off x="1790308" y="1379389"/>
            <a:ext cx="75464" cy="54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a:xfrm>
            <a:off x="5980494" y="6543428"/>
            <a:ext cx="2743200" cy="365125"/>
          </a:xfrm>
        </p:spPr>
        <p:txBody>
          <a:bodyPr/>
          <a:lstStyle/>
          <a:p>
            <a:fld id="{65835BCF-EE00-4FA3-BB81-81A37714F2E2}" type="slidenum">
              <a:rPr lang="en-GB" smtClean="0"/>
              <a:t>17</a:t>
            </a:fld>
            <a:endParaRPr lang="en-GB" dirty="0"/>
          </a:p>
        </p:txBody>
      </p:sp>
      <p:sp>
        <p:nvSpPr>
          <p:cNvPr id="10" name="Freeform 9"/>
          <p:cNvSpPr/>
          <p:nvPr/>
        </p:nvSpPr>
        <p:spPr>
          <a:xfrm rot="5400000">
            <a:off x="716031" y="1616604"/>
            <a:ext cx="2311200" cy="2375998"/>
          </a:xfrm>
          <a:custGeom>
            <a:avLst/>
            <a:gdLst>
              <a:gd name="connsiteX0" fmla="*/ 159250 w 2311200"/>
              <a:gd name="connsiteY0" fmla="*/ 1184399 h 2375998"/>
              <a:gd name="connsiteX1" fmla="*/ 346450 w 2311200"/>
              <a:gd name="connsiteY1" fmla="*/ 1371599 h 2375998"/>
              <a:gd name="connsiteX2" fmla="*/ 533650 w 2311200"/>
              <a:gd name="connsiteY2" fmla="*/ 1184399 h 2375998"/>
              <a:gd name="connsiteX3" fmla="*/ 346450 w 2311200"/>
              <a:gd name="connsiteY3" fmla="*/ 997199 h 2375998"/>
              <a:gd name="connsiteX4" fmla="*/ 159250 w 2311200"/>
              <a:gd name="connsiteY4" fmla="*/ 1184399 h 2375998"/>
              <a:gd name="connsiteX5" fmla="*/ 0 w 2311200"/>
              <a:gd name="connsiteY5" fmla="*/ 1187999 h 2375998"/>
              <a:gd name="connsiteX6" fmla="*/ 577800 w 2311200"/>
              <a:gd name="connsiteY6" fmla="*/ 0 h 2375998"/>
              <a:gd name="connsiteX7" fmla="*/ 1733400 w 2311200"/>
              <a:gd name="connsiteY7" fmla="*/ 0 h 2375998"/>
              <a:gd name="connsiteX8" fmla="*/ 2311200 w 2311200"/>
              <a:gd name="connsiteY8" fmla="*/ 1187999 h 2375998"/>
              <a:gd name="connsiteX9" fmla="*/ 1733400 w 2311200"/>
              <a:gd name="connsiteY9" fmla="*/ 2375998 h 2375998"/>
              <a:gd name="connsiteX10" fmla="*/ 577800 w 2311200"/>
              <a:gd name="connsiteY10" fmla="*/ 2375998 h 2375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1200" h="2375998">
                <a:moveTo>
                  <a:pt x="159250" y="1184399"/>
                </a:moveTo>
                <a:cubicBezTo>
                  <a:pt x="159250" y="1287787"/>
                  <a:pt x="243062" y="1371599"/>
                  <a:pt x="346450" y="1371599"/>
                </a:cubicBezTo>
                <a:cubicBezTo>
                  <a:pt x="449838" y="1371599"/>
                  <a:pt x="533650" y="1287787"/>
                  <a:pt x="533650" y="1184399"/>
                </a:cubicBezTo>
                <a:cubicBezTo>
                  <a:pt x="533650" y="1081011"/>
                  <a:pt x="449838" y="997199"/>
                  <a:pt x="346450" y="997199"/>
                </a:cubicBezTo>
                <a:cubicBezTo>
                  <a:pt x="243062" y="997199"/>
                  <a:pt x="159250" y="1081011"/>
                  <a:pt x="159250" y="1184399"/>
                </a:cubicBezTo>
                <a:close/>
                <a:moveTo>
                  <a:pt x="0" y="1187999"/>
                </a:moveTo>
                <a:lnTo>
                  <a:pt x="577800" y="0"/>
                </a:lnTo>
                <a:lnTo>
                  <a:pt x="1733400" y="0"/>
                </a:lnTo>
                <a:lnTo>
                  <a:pt x="2311200" y="1187999"/>
                </a:lnTo>
                <a:lnTo>
                  <a:pt x="1733400" y="2375998"/>
                </a:lnTo>
                <a:lnTo>
                  <a:pt x="577800" y="2375998"/>
                </a:lnTo>
                <a:close/>
              </a:path>
            </a:pathLst>
          </a:custGeom>
          <a:gradFill>
            <a:gsLst>
              <a:gs pos="0">
                <a:srgbClr val="EB927D"/>
              </a:gs>
              <a:gs pos="100000">
                <a:srgbClr val="C00000"/>
              </a:gs>
            </a:gsLst>
            <a:lin ang="18000000" scaled="0"/>
          </a:gradFill>
          <a:ln w="38100">
            <a:solidFill>
              <a:schemeClr val="bg1"/>
            </a:solidFill>
          </a:ln>
          <a:effectLst>
            <a:outerShdw blurRad="152400" dist="63500" dir="2700000" algn="tl"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7" name="Straight Connector 6"/>
          <p:cNvCxnSpPr/>
          <p:nvPr/>
        </p:nvCxnSpPr>
        <p:spPr>
          <a:xfrm>
            <a:off x="1864011" y="0"/>
            <a:ext cx="0" cy="1387011"/>
          </a:xfrm>
          <a:prstGeom prst="line">
            <a:avLst/>
          </a:prstGeom>
          <a:ln w="28575">
            <a:solidFill>
              <a:schemeClr val="tx1"/>
            </a:solidFill>
          </a:ln>
          <a:effectLst>
            <a:outerShdw blurRad="152400" dist="63500" dir="2700000" algn="tl" rotWithShape="0">
              <a:prstClr val="black">
                <a:alpha val="54000"/>
              </a:prstClr>
            </a:outerShdw>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864011" y="1387011"/>
            <a:ext cx="106832" cy="568380"/>
          </a:xfrm>
          <a:prstGeom prst="line">
            <a:avLst/>
          </a:prstGeom>
          <a:ln w="28575">
            <a:solidFill>
              <a:schemeClr val="tx1"/>
            </a:solidFill>
          </a:ln>
          <a:effectLst>
            <a:outerShdw blurRad="152400" dist="63500" dir="2700000" algn="tl" rotWithShape="0">
              <a:prstClr val="black">
                <a:alpha val="54000"/>
              </a:prstClr>
            </a:outerShdw>
          </a:effectLst>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flipV="1">
            <a:off x="1780782" y="1919389"/>
            <a:ext cx="190941" cy="3600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770603" y="1379389"/>
            <a:ext cx="18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Arc 37"/>
          <p:cNvSpPr/>
          <p:nvPr/>
        </p:nvSpPr>
        <p:spPr>
          <a:xfrm>
            <a:off x="1633366" y="1307182"/>
            <a:ext cx="229765" cy="152038"/>
          </a:xfrm>
          <a:prstGeom prst="arc">
            <a:avLst>
              <a:gd name="adj1" fmla="val 16801801"/>
              <a:gd name="adj2" fmla="val 476001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39" name="Oval 38"/>
          <p:cNvSpPr/>
          <p:nvPr/>
        </p:nvSpPr>
        <p:spPr>
          <a:xfrm>
            <a:off x="2301445" y="1740024"/>
            <a:ext cx="504000" cy="504000"/>
          </a:xfrm>
          <a:prstGeom prst="ellipse">
            <a:avLst/>
          </a:prstGeom>
          <a:gradFill>
            <a:gsLst>
              <a:gs pos="0">
                <a:schemeClr val="bg1">
                  <a:lumMod val="85000"/>
                </a:schemeClr>
              </a:gs>
              <a:gs pos="100000">
                <a:schemeClr val="bg1">
                  <a:lumMod val="65000"/>
                </a:schemeClr>
              </a:gs>
            </a:gsLst>
            <a:lin ang="18000000" scaled="0"/>
          </a:gradFill>
          <a:ln>
            <a:noFill/>
          </a:ln>
          <a:effectLst>
            <a:outerShdw blurRad="63500" dist="63500" dir="2700000" algn="tl" rotWithShape="0">
              <a:prstClr val="black">
                <a:alpha val="40000"/>
              </a:prstClr>
            </a:outerShdw>
          </a:effectLst>
          <a:scene3d>
            <a:camera prst="orthographicFront"/>
            <a:lightRig rig="threePt" dir="t"/>
          </a:scene3d>
          <a:sp3d>
            <a:bevelT w="152400" h="254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40" name="Straight Connector 39"/>
          <p:cNvCxnSpPr/>
          <p:nvPr/>
        </p:nvCxnSpPr>
        <p:spPr>
          <a:xfrm flipH="1">
            <a:off x="5924136" y="1412009"/>
            <a:ext cx="75464" cy="54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Freeform 40"/>
          <p:cNvSpPr/>
          <p:nvPr/>
        </p:nvSpPr>
        <p:spPr>
          <a:xfrm rot="5400000">
            <a:off x="4849859" y="1649224"/>
            <a:ext cx="2311200" cy="2375998"/>
          </a:xfrm>
          <a:custGeom>
            <a:avLst/>
            <a:gdLst>
              <a:gd name="connsiteX0" fmla="*/ 159250 w 2311200"/>
              <a:gd name="connsiteY0" fmla="*/ 1184399 h 2375998"/>
              <a:gd name="connsiteX1" fmla="*/ 346450 w 2311200"/>
              <a:gd name="connsiteY1" fmla="*/ 1371599 h 2375998"/>
              <a:gd name="connsiteX2" fmla="*/ 533650 w 2311200"/>
              <a:gd name="connsiteY2" fmla="*/ 1184399 h 2375998"/>
              <a:gd name="connsiteX3" fmla="*/ 346450 w 2311200"/>
              <a:gd name="connsiteY3" fmla="*/ 997199 h 2375998"/>
              <a:gd name="connsiteX4" fmla="*/ 159250 w 2311200"/>
              <a:gd name="connsiteY4" fmla="*/ 1184399 h 2375998"/>
              <a:gd name="connsiteX5" fmla="*/ 0 w 2311200"/>
              <a:gd name="connsiteY5" fmla="*/ 1187999 h 2375998"/>
              <a:gd name="connsiteX6" fmla="*/ 577800 w 2311200"/>
              <a:gd name="connsiteY6" fmla="*/ 0 h 2375998"/>
              <a:gd name="connsiteX7" fmla="*/ 1733400 w 2311200"/>
              <a:gd name="connsiteY7" fmla="*/ 0 h 2375998"/>
              <a:gd name="connsiteX8" fmla="*/ 2311200 w 2311200"/>
              <a:gd name="connsiteY8" fmla="*/ 1187999 h 2375998"/>
              <a:gd name="connsiteX9" fmla="*/ 1733400 w 2311200"/>
              <a:gd name="connsiteY9" fmla="*/ 2375998 h 2375998"/>
              <a:gd name="connsiteX10" fmla="*/ 577800 w 2311200"/>
              <a:gd name="connsiteY10" fmla="*/ 2375998 h 2375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1200" h="2375998">
                <a:moveTo>
                  <a:pt x="159250" y="1184399"/>
                </a:moveTo>
                <a:cubicBezTo>
                  <a:pt x="159250" y="1287787"/>
                  <a:pt x="243062" y="1371599"/>
                  <a:pt x="346450" y="1371599"/>
                </a:cubicBezTo>
                <a:cubicBezTo>
                  <a:pt x="449838" y="1371599"/>
                  <a:pt x="533650" y="1287787"/>
                  <a:pt x="533650" y="1184399"/>
                </a:cubicBezTo>
                <a:cubicBezTo>
                  <a:pt x="533650" y="1081011"/>
                  <a:pt x="449838" y="997199"/>
                  <a:pt x="346450" y="997199"/>
                </a:cubicBezTo>
                <a:cubicBezTo>
                  <a:pt x="243062" y="997199"/>
                  <a:pt x="159250" y="1081011"/>
                  <a:pt x="159250" y="1184399"/>
                </a:cubicBezTo>
                <a:close/>
                <a:moveTo>
                  <a:pt x="0" y="1187999"/>
                </a:moveTo>
                <a:lnTo>
                  <a:pt x="577800" y="0"/>
                </a:lnTo>
                <a:lnTo>
                  <a:pt x="1733400" y="0"/>
                </a:lnTo>
                <a:lnTo>
                  <a:pt x="2311200" y="1187999"/>
                </a:lnTo>
                <a:lnTo>
                  <a:pt x="1733400" y="2375998"/>
                </a:lnTo>
                <a:lnTo>
                  <a:pt x="577800" y="2375998"/>
                </a:lnTo>
                <a:close/>
              </a:path>
            </a:pathLst>
          </a:custGeom>
          <a:gradFill>
            <a:gsLst>
              <a:gs pos="0">
                <a:schemeClr val="accent4">
                  <a:lumMod val="40000"/>
                  <a:lumOff val="60000"/>
                </a:schemeClr>
              </a:gs>
              <a:gs pos="100000">
                <a:srgbClr val="FF6600"/>
              </a:gs>
            </a:gsLst>
            <a:lin ang="18000000" scaled="0"/>
          </a:gradFill>
          <a:ln w="38100">
            <a:solidFill>
              <a:schemeClr val="bg1"/>
            </a:solidFill>
          </a:ln>
          <a:effectLst>
            <a:outerShdw blurRad="152400" dist="63500" dir="2700000" algn="tl"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42" name="Straight Connector 41"/>
          <p:cNvCxnSpPr/>
          <p:nvPr/>
        </p:nvCxnSpPr>
        <p:spPr>
          <a:xfrm>
            <a:off x="5997839" y="32620"/>
            <a:ext cx="0" cy="1387011"/>
          </a:xfrm>
          <a:prstGeom prst="line">
            <a:avLst/>
          </a:prstGeom>
          <a:ln w="28575">
            <a:solidFill>
              <a:schemeClr val="tx1"/>
            </a:solidFill>
          </a:ln>
          <a:effectLst>
            <a:outerShdw blurRad="152400" dist="63500" dir="2700000" algn="tl" rotWithShape="0">
              <a:prstClr val="black">
                <a:alpha val="54000"/>
              </a:prstClr>
            </a:outerShdw>
          </a:effectLst>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997839" y="1419631"/>
            <a:ext cx="106832" cy="568380"/>
          </a:xfrm>
          <a:prstGeom prst="line">
            <a:avLst/>
          </a:prstGeom>
          <a:ln w="28575">
            <a:solidFill>
              <a:schemeClr val="tx1"/>
            </a:solidFill>
          </a:ln>
          <a:effectLst>
            <a:outerShdw blurRad="152400" dist="63500" dir="2700000" algn="tl" rotWithShape="0">
              <a:prstClr val="black">
                <a:alpha val="54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flipV="1">
            <a:off x="5914610" y="1952009"/>
            <a:ext cx="190941" cy="3600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904431" y="1412009"/>
            <a:ext cx="18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Arc 45"/>
          <p:cNvSpPr/>
          <p:nvPr/>
        </p:nvSpPr>
        <p:spPr>
          <a:xfrm>
            <a:off x="5767194" y="1339802"/>
            <a:ext cx="229765" cy="152038"/>
          </a:xfrm>
          <a:prstGeom prst="arc">
            <a:avLst>
              <a:gd name="adj1" fmla="val 16801801"/>
              <a:gd name="adj2" fmla="val 476001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47" name="Oval 46"/>
          <p:cNvSpPr/>
          <p:nvPr/>
        </p:nvSpPr>
        <p:spPr>
          <a:xfrm>
            <a:off x="6435273" y="1772644"/>
            <a:ext cx="504000" cy="504000"/>
          </a:xfrm>
          <a:prstGeom prst="ellipse">
            <a:avLst/>
          </a:prstGeom>
          <a:gradFill>
            <a:gsLst>
              <a:gs pos="0">
                <a:schemeClr val="bg1">
                  <a:lumMod val="85000"/>
                </a:schemeClr>
              </a:gs>
              <a:gs pos="100000">
                <a:schemeClr val="bg1">
                  <a:lumMod val="65000"/>
                </a:schemeClr>
              </a:gs>
            </a:gsLst>
            <a:lin ang="18000000" scaled="0"/>
          </a:gradFill>
          <a:ln>
            <a:noFill/>
          </a:ln>
          <a:effectLst>
            <a:outerShdw blurRad="63500" dist="63500" dir="2700000" algn="tl" rotWithShape="0">
              <a:prstClr val="black">
                <a:alpha val="40000"/>
              </a:prstClr>
            </a:outerShdw>
          </a:effectLst>
          <a:scene3d>
            <a:camera prst="orthographicFront"/>
            <a:lightRig rig="threePt" dir="t"/>
          </a:scene3d>
          <a:sp3d>
            <a:bevelT w="152400" h="254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48" name="Straight Connector 47"/>
          <p:cNvCxnSpPr/>
          <p:nvPr/>
        </p:nvCxnSpPr>
        <p:spPr>
          <a:xfrm flipH="1">
            <a:off x="10102361" y="1362086"/>
            <a:ext cx="75464" cy="54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Freeform 48"/>
          <p:cNvSpPr/>
          <p:nvPr/>
        </p:nvSpPr>
        <p:spPr>
          <a:xfrm rot="5400000">
            <a:off x="9028084" y="1599301"/>
            <a:ext cx="2311200" cy="2375998"/>
          </a:xfrm>
          <a:custGeom>
            <a:avLst/>
            <a:gdLst>
              <a:gd name="connsiteX0" fmla="*/ 159250 w 2311200"/>
              <a:gd name="connsiteY0" fmla="*/ 1184399 h 2375998"/>
              <a:gd name="connsiteX1" fmla="*/ 346450 w 2311200"/>
              <a:gd name="connsiteY1" fmla="*/ 1371599 h 2375998"/>
              <a:gd name="connsiteX2" fmla="*/ 533650 w 2311200"/>
              <a:gd name="connsiteY2" fmla="*/ 1184399 h 2375998"/>
              <a:gd name="connsiteX3" fmla="*/ 346450 w 2311200"/>
              <a:gd name="connsiteY3" fmla="*/ 997199 h 2375998"/>
              <a:gd name="connsiteX4" fmla="*/ 159250 w 2311200"/>
              <a:gd name="connsiteY4" fmla="*/ 1184399 h 2375998"/>
              <a:gd name="connsiteX5" fmla="*/ 0 w 2311200"/>
              <a:gd name="connsiteY5" fmla="*/ 1187999 h 2375998"/>
              <a:gd name="connsiteX6" fmla="*/ 577800 w 2311200"/>
              <a:gd name="connsiteY6" fmla="*/ 0 h 2375998"/>
              <a:gd name="connsiteX7" fmla="*/ 1733400 w 2311200"/>
              <a:gd name="connsiteY7" fmla="*/ 0 h 2375998"/>
              <a:gd name="connsiteX8" fmla="*/ 2311200 w 2311200"/>
              <a:gd name="connsiteY8" fmla="*/ 1187999 h 2375998"/>
              <a:gd name="connsiteX9" fmla="*/ 1733400 w 2311200"/>
              <a:gd name="connsiteY9" fmla="*/ 2375998 h 2375998"/>
              <a:gd name="connsiteX10" fmla="*/ 577800 w 2311200"/>
              <a:gd name="connsiteY10" fmla="*/ 2375998 h 2375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1200" h="2375998">
                <a:moveTo>
                  <a:pt x="159250" y="1184399"/>
                </a:moveTo>
                <a:cubicBezTo>
                  <a:pt x="159250" y="1287787"/>
                  <a:pt x="243062" y="1371599"/>
                  <a:pt x="346450" y="1371599"/>
                </a:cubicBezTo>
                <a:cubicBezTo>
                  <a:pt x="449838" y="1371599"/>
                  <a:pt x="533650" y="1287787"/>
                  <a:pt x="533650" y="1184399"/>
                </a:cubicBezTo>
                <a:cubicBezTo>
                  <a:pt x="533650" y="1081011"/>
                  <a:pt x="449838" y="997199"/>
                  <a:pt x="346450" y="997199"/>
                </a:cubicBezTo>
                <a:cubicBezTo>
                  <a:pt x="243062" y="997199"/>
                  <a:pt x="159250" y="1081011"/>
                  <a:pt x="159250" y="1184399"/>
                </a:cubicBezTo>
                <a:close/>
                <a:moveTo>
                  <a:pt x="0" y="1187999"/>
                </a:moveTo>
                <a:lnTo>
                  <a:pt x="577800" y="0"/>
                </a:lnTo>
                <a:lnTo>
                  <a:pt x="1733400" y="0"/>
                </a:lnTo>
                <a:lnTo>
                  <a:pt x="2311200" y="1187999"/>
                </a:lnTo>
                <a:lnTo>
                  <a:pt x="1733400" y="2375998"/>
                </a:lnTo>
                <a:lnTo>
                  <a:pt x="577800" y="2375998"/>
                </a:lnTo>
                <a:close/>
              </a:path>
            </a:pathLst>
          </a:custGeom>
          <a:gradFill>
            <a:gsLst>
              <a:gs pos="0">
                <a:schemeClr val="accent6">
                  <a:lumMod val="40000"/>
                  <a:lumOff val="60000"/>
                </a:schemeClr>
              </a:gs>
              <a:gs pos="100000">
                <a:schemeClr val="accent6">
                  <a:lumMod val="75000"/>
                </a:schemeClr>
              </a:gs>
            </a:gsLst>
            <a:lin ang="18000000" scaled="0"/>
          </a:gradFill>
          <a:ln w="38100">
            <a:solidFill>
              <a:schemeClr val="bg1"/>
            </a:solidFill>
          </a:ln>
          <a:effectLst>
            <a:outerShdw blurRad="152400" dist="63500" dir="2700000" algn="tl"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0" name="Straight Connector 49"/>
          <p:cNvCxnSpPr/>
          <p:nvPr/>
        </p:nvCxnSpPr>
        <p:spPr>
          <a:xfrm>
            <a:off x="10176064" y="-17303"/>
            <a:ext cx="0" cy="1387011"/>
          </a:xfrm>
          <a:prstGeom prst="line">
            <a:avLst/>
          </a:prstGeom>
          <a:ln w="28575">
            <a:solidFill>
              <a:schemeClr val="tx1"/>
            </a:solidFill>
          </a:ln>
          <a:effectLst>
            <a:outerShdw blurRad="152400" dist="63500" dir="2700000" algn="tl" rotWithShape="0">
              <a:prstClr val="black">
                <a:alpha val="54000"/>
              </a:prstClr>
            </a:outerShdw>
          </a:effectLst>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0176064" y="1369708"/>
            <a:ext cx="106832" cy="568380"/>
          </a:xfrm>
          <a:prstGeom prst="line">
            <a:avLst/>
          </a:prstGeom>
          <a:ln w="28575">
            <a:solidFill>
              <a:schemeClr val="tx1"/>
            </a:solidFill>
          </a:ln>
          <a:effectLst>
            <a:outerShdw blurRad="152400" dist="63500" dir="2700000" algn="tl" rotWithShape="0">
              <a:prstClr val="black">
                <a:alpha val="54000"/>
              </a:prstClr>
            </a:outerShdw>
          </a:effectLst>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flipV="1">
            <a:off x="10092835" y="1902086"/>
            <a:ext cx="190941" cy="3600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0082656" y="1362086"/>
            <a:ext cx="18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Arc 53"/>
          <p:cNvSpPr/>
          <p:nvPr/>
        </p:nvSpPr>
        <p:spPr>
          <a:xfrm>
            <a:off x="9945419" y="1289879"/>
            <a:ext cx="229765" cy="152038"/>
          </a:xfrm>
          <a:prstGeom prst="arc">
            <a:avLst>
              <a:gd name="adj1" fmla="val 16801801"/>
              <a:gd name="adj2" fmla="val 476001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55" name="Oval 54"/>
          <p:cNvSpPr/>
          <p:nvPr/>
        </p:nvSpPr>
        <p:spPr>
          <a:xfrm>
            <a:off x="10613498" y="1722721"/>
            <a:ext cx="504000" cy="504000"/>
          </a:xfrm>
          <a:prstGeom prst="ellipse">
            <a:avLst/>
          </a:prstGeom>
          <a:gradFill>
            <a:gsLst>
              <a:gs pos="0">
                <a:schemeClr val="bg1">
                  <a:lumMod val="85000"/>
                </a:schemeClr>
              </a:gs>
              <a:gs pos="100000">
                <a:schemeClr val="bg1">
                  <a:lumMod val="65000"/>
                </a:schemeClr>
              </a:gs>
            </a:gsLst>
            <a:lin ang="18000000" scaled="0"/>
          </a:gradFill>
          <a:ln>
            <a:noFill/>
          </a:ln>
          <a:effectLst>
            <a:outerShdw blurRad="63500" dist="63500" dir="2700000" algn="tl" rotWithShape="0">
              <a:prstClr val="black">
                <a:alpha val="40000"/>
              </a:prstClr>
            </a:outerShdw>
          </a:effectLst>
          <a:scene3d>
            <a:camera prst="orthographicFront"/>
            <a:lightRig rig="threePt" dir="t"/>
          </a:scene3d>
          <a:sp3d>
            <a:bevelT w="152400" h="254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63" name="Straight Connector 62"/>
          <p:cNvCxnSpPr/>
          <p:nvPr/>
        </p:nvCxnSpPr>
        <p:spPr>
          <a:xfrm flipH="1">
            <a:off x="3785368" y="3781610"/>
            <a:ext cx="75464" cy="54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Freeform 63"/>
          <p:cNvSpPr/>
          <p:nvPr/>
        </p:nvSpPr>
        <p:spPr>
          <a:xfrm rot="5400000">
            <a:off x="2711091" y="4018825"/>
            <a:ext cx="2311200" cy="2375998"/>
          </a:xfrm>
          <a:custGeom>
            <a:avLst/>
            <a:gdLst>
              <a:gd name="connsiteX0" fmla="*/ 159250 w 2311200"/>
              <a:gd name="connsiteY0" fmla="*/ 1184399 h 2375998"/>
              <a:gd name="connsiteX1" fmla="*/ 346450 w 2311200"/>
              <a:gd name="connsiteY1" fmla="*/ 1371599 h 2375998"/>
              <a:gd name="connsiteX2" fmla="*/ 533650 w 2311200"/>
              <a:gd name="connsiteY2" fmla="*/ 1184399 h 2375998"/>
              <a:gd name="connsiteX3" fmla="*/ 346450 w 2311200"/>
              <a:gd name="connsiteY3" fmla="*/ 997199 h 2375998"/>
              <a:gd name="connsiteX4" fmla="*/ 159250 w 2311200"/>
              <a:gd name="connsiteY4" fmla="*/ 1184399 h 2375998"/>
              <a:gd name="connsiteX5" fmla="*/ 0 w 2311200"/>
              <a:gd name="connsiteY5" fmla="*/ 1187999 h 2375998"/>
              <a:gd name="connsiteX6" fmla="*/ 577800 w 2311200"/>
              <a:gd name="connsiteY6" fmla="*/ 0 h 2375998"/>
              <a:gd name="connsiteX7" fmla="*/ 1733400 w 2311200"/>
              <a:gd name="connsiteY7" fmla="*/ 0 h 2375998"/>
              <a:gd name="connsiteX8" fmla="*/ 2311200 w 2311200"/>
              <a:gd name="connsiteY8" fmla="*/ 1187999 h 2375998"/>
              <a:gd name="connsiteX9" fmla="*/ 1733400 w 2311200"/>
              <a:gd name="connsiteY9" fmla="*/ 2375998 h 2375998"/>
              <a:gd name="connsiteX10" fmla="*/ 577800 w 2311200"/>
              <a:gd name="connsiteY10" fmla="*/ 2375998 h 2375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1200" h="2375998">
                <a:moveTo>
                  <a:pt x="159250" y="1184399"/>
                </a:moveTo>
                <a:cubicBezTo>
                  <a:pt x="159250" y="1287787"/>
                  <a:pt x="243062" y="1371599"/>
                  <a:pt x="346450" y="1371599"/>
                </a:cubicBezTo>
                <a:cubicBezTo>
                  <a:pt x="449838" y="1371599"/>
                  <a:pt x="533650" y="1287787"/>
                  <a:pt x="533650" y="1184399"/>
                </a:cubicBezTo>
                <a:cubicBezTo>
                  <a:pt x="533650" y="1081011"/>
                  <a:pt x="449838" y="997199"/>
                  <a:pt x="346450" y="997199"/>
                </a:cubicBezTo>
                <a:cubicBezTo>
                  <a:pt x="243062" y="997199"/>
                  <a:pt x="159250" y="1081011"/>
                  <a:pt x="159250" y="1184399"/>
                </a:cubicBezTo>
                <a:close/>
                <a:moveTo>
                  <a:pt x="0" y="1187999"/>
                </a:moveTo>
                <a:lnTo>
                  <a:pt x="577800" y="0"/>
                </a:lnTo>
                <a:lnTo>
                  <a:pt x="1733400" y="0"/>
                </a:lnTo>
                <a:lnTo>
                  <a:pt x="2311200" y="1187999"/>
                </a:lnTo>
                <a:lnTo>
                  <a:pt x="1733400" y="2375998"/>
                </a:lnTo>
                <a:lnTo>
                  <a:pt x="577800" y="2375998"/>
                </a:lnTo>
                <a:close/>
              </a:path>
            </a:pathLst>
          </a:custGeom>
          <a:gradFill>
            <a:gsLst>
              <a:gs pos="0">
                <a:schemeClr val="accent1">
                  <a:lumMod val="40000"/>
                  <a:lumOff val="60000"/>
                </a:schemeClr>
              </a:gs>
              <a:gs pos="100000">
                <a:schemeClr val="accent5">
                  <a:lumMod val="75000"/>
                </a:schemeClr>
              </a:gs>
            </a:gsLst>
            <a:lin ang="18000000" scaled="0"/>
          </a:gradFill>
          <a:ln w="38100">
            <a:solidFill>
              <a:schemeClr val="bg1"/>
            </a:solidFill>
          </a:ln>
          <a:effectLst>
            <a:outerShdw blurRad="152400" dist="63500" dir="2700000" algn="tl"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65" name="Straight Connector 64"/>
          <p:cNvCxnSpPr/>
          <p:nvPr/>
        </p:nvCxnSpPr>
        <p:spPr>
          <a:xfrm>
            <a:off x="3849051" y="0"/>
            <a:ext cx="10020" cy="3789232"/>
          </a:xfrm>
          <a:prstGeom prst="line">
            <a:avLst/>
          </a:prstGeom>
          <a:ln w="28575">
            <a:solidFill>
              <a:schemeClr val="tx1"/>
            </a:solidFill>
          </a:ln>
          <a:effectLst>
            <a:outerShdw blurRad="152400" dist="63500" dir="2700000" algn="tl" rotWithShape="0">
              <a:prstClr val="black">
                <a:alpha val="54000"/>
              </a:prstClr>
            </a:outerShdw>
          </a:effectLst>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3859071" y="3789232"/>
            <a:ext cx="106832" cy="568380"/>
          </a:xfrm>
          <a:prstGeom prst="line">
            <a:avLst/>
          </a:prstGeom>
          <a:ln w="28575">
            <a:solidFill>
              <a:schemeClr val="tx1"/>
            </a:solidFill>
          </a:ln>
          <a:effectLst>
            <a:outerShdw blurRad="152400" dist="63500" dir="2700000" algn="tl" rotWithShape="0">
              <a:prstClr val="black">
                <a:alpha val="54000"/>
              </a:prstClr>
            </a:outerShdw>
          </a:effectLst>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flipV="1">
            <a:off x="3775842" y="4321610"/>
            <a:ext cx="190941" cy="3600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765663" y="3781610"/>
            <a:ext cx="18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Arc 68"/>
          <p:cNvSpPr/>
          <p:nvPr/>
        </p:nvSpPr>
        <p:spPr>
          <a:xfrm>
            <a:off x="3628426" y="3709403"/>
            <a:ext cx="229765" cy="152038"/>
          </a:xfrm>
          <a:prstGeom prst="arc">
            <a:avLst>
              <a:gd name="adj1" fmla="val 16801801"/>
              <a:gd name="adj2" fmla="val 476001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70" name="Oval 69"/>
          <p:cNvSpPr/>
          <p:nvPr/>
        </p:nvSpPr>
        <p:spPr>
          <a:xfrm>
            <a:off x="4296505" y="4142245"/>
            <a:ext cx="504000" cy="504000"/>
          </a:xfrm>
          <a:prstGeom prst="ellipse">
            <a:avLst/>
          </a:prstGeom>
          <a:gradFill>
            <a:gsLst>
              <a:gs pos="0">
                <a:schemeClr val="bg1">
                  <a:lumMod val="85000"/>
                </a:schemeClr>
              </a:gs>
              <a:gs pos="100000">
                <a:schemeClr val="bg1">
                  <a:lumMod val="65000"/>
                </a:schemeClr>
              </a:gs>
            </a:gsLst>
            <a:lin ang="18000000" scaled="0"/>
          </a:gradFill>
          <a:ln>
            <a:noFill/>
          </a:ln>
          <a:effectLst>
            <a:outerShdw blurRad="63500" dist="63500" dir="2700000" algn="tl" rotWithShape="0">
              <a:prstClr val="black">
                <a:alpha val="40000"/>
              </a:prstClr>
            </a:outerShdw>
          </a:effectLst>
          <a:scene3d>
            <a:camera prst="orthographicFront"/>
            <a:lightRig rig="threePt" dir="t"/>
          </a:scene3d>
          <a:sp3d>
            <a:bevelT w="152400" h="254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71" name="Straight Connector 70"/>
          <p:cNvCxnSpPr/>
          <p:nvPr/>
        </p:nvCxnSpPr>
        <p:spPr>
          <a:xfrm flipH="1">
            <a:off x="7936396" y="3781610"/>
            <a:ext cx="75464" cy="54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Freeform 71"/>
          <p:cNvSpPr/>
          <p:nvPr/>
        </p:nvSpPr>
        <p:spPr>
          <a:xfrm rot="5400000">
            <a:off x="6862119" y="4018825"/>
            <a:ext cx="2311200" cy="2375998"/>
          </a:xfrm>
          <a:custGeom>
            <a:avLst/>
            <a:gdLst>
              <a:gd name="connsiteX0" fmla="*/ 159250 w 2311200"/>
              <a:gd name="connsiteY0" fmla="*/ 1184399 h 2375998"/>
              <a:gd name="connsiteX1" fmla="*/ 346450 w 2311200"/>
              <a:gd name="connsiteY1" fmla="*/ 1371599 h 2375998"/>
              <a:gd name="connsiteX2" fmla="*/ 533650 w 2311200"/>
              <a:gd name="connsiteY2" fmla="*/ 1184399 h 2375998"/>
              <a:gd name="connsiteX3" fmla="*/ 346450 w 2311200"/>
              <a:gd name="connsiteY3" fmla="*/ 997199 h 2375998"/>
              <a:gd name="connsiteX4" fmla="*/ 159250 w 2311200"/>
              <a:gd name="connsiteY4" fmla="*/ 1184399 h 2375998"/>
              <a:gd name="connsiteX5" fmla="*/ 0 w 2311200"/>
              <a:gd name="connsiteY5" fmla="*/ 1187999 h 2375998"/>
              <a:gd name="connsiteX6" fmla="*/ 577800 w 2311200"/>
              <a:gd name="connsiteY6" fmla="*/ 0 h 2375998"/>
              <a:gd name="connsiteX7" fmla="*/ 1733400 w 2311200"/>
              <a:gd name="connsiteY7" fmla="*/ 0 h 2375998"/>
              <a:gd name="connsiteX8" fmla="*/ 2311200 w 2311200"/>
              <a:gd name="connsiteY8" fmla="*/ 1187999 h 2375998"/>
              <a:gd name="connsiteX9" fmla="*/ 1733400 w 2311200"/>
              <a:gd name="connsiteY9" fmla="*/ 2375998 h 2375998"/>
              <a:gd name="connsiteX10" fmla="*/ 577800 w 2311200"/>
              <a:gd name="connsiteY10" fmla="*/ 2375998 h 2375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1200" h="2375998">
                <a:moveTo>
                  <a:pt x="159250" y="1184399"/>
                </a:moveTo>
                <a:cubicBezTo>
                  <a:pt x="159250" y="1287787"/>
                  <a:pt x="243062" y="1371599"/>
                  <a:pt x="346450" y="1371599"/>
                </a:cubicBezTo>
                <a:cubicBezTo>
                  <a:pt x="449838" y="1371599"/>
                  <a:pt x="533650" y="1287787"/>
                  <a:pt x="533650" y="1184399"/>
                </a:cubicBezTo>
                <a:cubicBezTo>
                  <a:pt x="533650" y="1081011"/>
                  <a:pt x="449838" y="997199"/>
                  <a:pt x="346450" y="997199"/>
                </a:cubicBezTo>
                <a:cubicBezTo>
                  <a:pt x="243062" y="997199"/>
                  <a:pt x="159250" y="1081011"/>
                  <a:pt x="159250" y="1184399"/>
                </a:cubicBezTo>
                <a:close/>
                <a:moveTo>
                  <a:pt x="0" y="1187999"/>
                </a:moveTo>
                <a:lnTo>
                  <a:pt x="577800" y="0"/>
                </a:lnTo>
                <a:lnTo>
                  <a:pt x="1733400" y="0"/>
                </a:lnTo>
                <a:lnTo>
                  <a:pt x="2311200" y="1187999"/>
                </a:lnTo>
                <a:lnTo>
                  <a:pt x="1733400" y="2375998"/>
                </a:lnTo>
                <a:lnTo>
                  <a:pt x="577800" y="2375998"/>
                </a:lnTo>
                <a:close/>
              </a:path>
            </a:pathLst>
          </a:custGeom>
          <a:gradFill>
            <a:gsLst>
              <a:gs pos="0">
                <a:srgbClr val="BF95DF"/>
              </a:gs>
              <a:gs pos="100000">
                <a:srgbClr val="7030A0"/>
              </a:gs>
            </a:gsLst>
            <a:lin ang="18000000" scaled="0"/>
          </a:gradFill>
          <a:ln w="38100">
            <a:solidFill>
              <a:schemeClr val="bg1"/>
            </a:solidFill>
          </a:ln>
          <a:effectLst>
            <a:outerShdw blurRad="152400" dist="63500" dir="2700000" algn="tl" rotWithShape="0">
              <a:prstClr val="black">
                <a:alpha val="5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73" name="Straight Connector 72"/>
          <p:cNvCxnSpPr/>
          <p:nvPr/>
        </p:nvCxnSpPr>
        <p:spPr>
          <a:xfrm>
            <a:off x="7936396" y="0"/>
            <a:ext cx="73703" cy="3789232"/>
          </a:xfrm>
          <a:prstGeom prst="line">
            <a:avLst/>
          </a:prstGeom>
          <a:ln w="28575">
            <a:solidFill>
              <a:schemeClr val="tx1"/>
            </a:solidFill>
          </a:ln>
          <a:effectLst>
            <a:outerShdw blurRad="152400" dist="63500" dir="2700000" algn="tl" rotWithShape="0">
              <a:prstClr val="black">
                <a:alpha val="54000"/>
              </a:prstClr>
            </a:outerShdw>
          </a:effectLst>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8010099" y="3789232"/>
            <a:ext cx="106832" cy="568380"/>
          </a:xfrm>
          <a:prstGeom prst="line">
            <a:avLst/>
          </a:prstGeom>
          <a:ln w="28575">
            <a:solidFill>
              <a:schemeClr val="tx1"/>
            </a:solidFill>
          </a:ln>
          <a:effectLst>
            <a:outerShdw blurRad="152400" dist="63500" dir="2700000" algn="tl" rotWithShape="0">
              <a:prstClr val="black">
                <a:alpha val="54000"/>
              </a:prstClr>
            </a:outerShdw>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flipV="1">
            <a:off x="7926870" y="4321610"/>
            <a:ext cx="190941" cy="3600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7916691" y="3781610"/>
            <a:ext cx="180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Arc 76"/>
          <p:cNvSpPr/>
          <p:nvPr/>
        </p:nvSpPr>
        <p:spPr>
          <a:xfrm>
            <a:off x="7779454" y="3709403"/>
            <a:ext cx="229765" cy="152038"/>
          </a:xfrm>
          <a:prstGeom prst="arc">
            <a:avLst>
              <a:gd name="adj1" fmla="val 16801801"/>
              <a:gd name="adj2" fmla="val 476001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78" name="Oval 77"/>
          <p:cNvSpPr/>
          <p:nvPr/>
        </p:nvSpPr>
        <p:spPr>
          <a:xfrm>
            <a:off x="8447533" y="4142245"/>
            <a:ext cx="504000" cy="504000"/>
          </a:xfrm>
          <a:prstGeom prst="ellipse">
            <a:avLst/>
          </a:prstGeom>
          <a:gradFill>
            <a:gsLst>
              <a:gs pos="0">
                <a:schemeClr val="bg1">
                  <a:lumMod val="85000"/>
                </a:schemeClr>
              </a:gs>
              <a:gs pos="100000">
                <a:schemeClr val="bg1">
                  <a:lumMod val="65000"/>
                </a:schemeClr>
              </a:gs>
            </a:gsLst>
            <a:lin ang="18000000" scaled="0"/>
          </a:gradFill>
          <a:ln>
            <a:noFill/>
          </a:ln>
          <a:effectLst>
            <a:outerShdw blurRad="63500" dist="63500" dir="2700000" algn="tl" rotWithShape="0">
              <a:prstClr val="black">
                <a:alpha val="40000"/>
              </a:prstClr>
            </a:outerShdw>
          </a:effectLst>
          <a:scene3d>
            <a:camera prst="orthographicFront"/>
            <a:lightRig rig="threePt" dir="t"/>
          </a:scene3d>
          <a:sp3d>
            <a:bevelT w="152400" h="254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1" name="TextBox 80"/>
          <p:cNvSpPr txBox="1"/>
          <p:nvPr/>
        </p:nvSpPr>
        <p:spPr>
          <a:xfrm>
            <a:off x="973800" y="2129910"/>
            <a:ext cx="1887254" cy="1226682"/>
          </a:xfrm>
          <a:prstGeom prst="rect">
            <a:avLst/>
          </a:prstGeom>
          <a:noFill/>
        </p:spPr>
        <p:txBody>
          <a:bodyPr wrap="square" rtlCol="0">
            <a:spAutoFit/>
          </a:bodyPr>
          <a:lstStyle/>
          <a:p>
            <a:pPr>
              <a:lnSpc>
                <a:spcPct val="200000"/>
              </a:lnSpc>
            </a:pPr>
            <a:r>
              <a:rPr lang="en-US" sz="2000" dirty="0" smtClean="0">
                <a:solidFill>
                  <a:schemeClr val="bg1"/>
                </a:solidFill>
                <a:latin typeface="Berlin Sans FB" panose="020E0602020502020306" pitchFamily="34" charset="0"/>
                <a:cs typeface="Segoe UI Light" panose="020B0502040204020203" pitchFamily="34" charset="0"/>
              </a:rPr>
              <a:t>CRITERIA ONE</a:t>
            </a:r>
          </a:p>
          <a:p>
            <a:pPr>
              <a:lnSpc>
                <a:spcPct val="200000"/>
              </a:lnSpc>
            </a:pPr>
            <a:r>
              <a:rPr lang="en-US" sz="2000" dirty="0" smtClean="0">
                <a:solidFill>
                  <a:schemeClr val="bg1"/>
                </a:solidFill>
                <a:latin typeface="Berlin Sans FB" panose="020E0602020502020306" pitchFamily="34" charset="0"/>
                <a:cs typeface="Segoe UI Light" panose="020B0502040204020203" pitchFamily="34" charset="0"/>
              </a:rPr>
              <a:t>STABILISATION</a:t>
            </a:r>
            <a:endParaRPr lang="en-GB" sz="2000" dirty="0">
              <a:solidFill>
                <a:schemeClr val="bg1"/>
              </a:solidFill>
              <a:latin typeface="Berlin Sans FB" panose="020E0602020502020306" pitchFamily="34" charset="0"/>
              <a:cs typeface="Segoe UI Light" panose="020B0502040204020203" pitchFamily="34" charset="0"/>
            </a:endParaRPr>
          </a:p>
        </p:txBody>
      </p:sp>
      <p:sp>
        <p:nvSpPr>
          <p:cNvPr id="82" name="TextBox 81"/>
          <p:cNvSpPr txBox="1"/>
          <p:nvPr/>
        </p:nvSpPr>
        <p:spPr>
          <a:xfrm>
            <a:off x="2750409" y="4743984"/>
            <a:ext cx="2430988" cy="1015663"/>
          </a:xfrm>
          <a:prstGeom prst="rect">
            <a:avLst/>
          </a:prstGeom>
          <a:noFill/>
        </p:spPr>
        <p:txBody>
          <a:bodyPr wrap="square" rtlCol="0">
            <a:spAutoFit/>
          </a:bodyPr>
          <a:lstStyle/>
          <a:p>
            <a:pPr algn="ctr"/>
            <a:r>
              <a:rPr lang="en-US" sz="2000" dirty="0">
                <a:solidFill>
                  <a:schemeClr val="bg1"/>
                </a:solidFill>
                <a:latin typeface="Berlin Sans FB" panose="020E0602020502020306" pitchFamily="34" charset="0"/>
                <a:cs typeface="Segoe UI Light" panose="020B0502040204020203" pitchFamily="34" charset="0"/>
              </a:rPr>
              <a:t>CRITERIA FOUR</a:t>
            </a:r>
          </a:p>
          <a:p>
            <a:pPr algn="ctr"/>
            <a:r>
              <a:rPr lang="en-US" sz="2000" dirty="0">
                <a:solidFill>
                  <a:schemeClr val="bg1"/>
                </a:solidFill>
                <a:latin typeface="Berlin Sans FB" panose="020E0602020502020306" pitchFamily="34" charset="0"/>
                <a:cs typeface="Segoe UI Light" panose="020B0502040204020203" pitchFamily="34" charset="0"/>
              </a:rPr>
              <a:t>TRANSFORMATION AND INCLUSION</a:t>
            </a:r>
            <a:endParaRPr lang="en-GB" sz="2000" dirty="0">
              <a:solidFill>
                <a:schemeClr val="bg1"/>
              </a:solidFill>
              <a:latin typeface="Berlin Sans FB" panose="020E0602020502020306" pitchFamily="34" charset="0"/>
              <a:cs typeface="Segoe UI Light" panose="020B0502040204020203" pitchFamily="34" charset="0"/>
            </a:endParaRPr>
          </a:p>
        </p:txBody>
      </p:sp>
      <p:sp>
        <p:nvSpPr>
          <p:cNvPr id="83" name="TextBox 82"/>
          <p:cNvSpPr txBox="1"/>
          <p:nvPr/>
        </p:nvSpPr>
        <p:spPr>
          <a:xfrm>
            <a:off x="9214483" y="2200080"/>
            <a:ext cx="2012040" cy="1323439"/>
          </a:xfrm>
          <a:prstGeom prst="rect">
            <a:avLst/>
          </a:prstGeom>
          <a:noFill/>
        </p:spPr>
        <p:txBody>
          <a:bodyPr wrap="square" rtlCol="0">
            <a:spAutoFit/>
          </a:bodyPr>
          <a:lstStyle/>
          <a:p>
            <a:r>
              <a:rPr lang="en-US" sz="2000" dirty="0" smtClean="0">
                <a:solidFill>
                  <a:schemeClr val="bg1"/>
                </a:solidFill>
                <a:latin typeface="Berlin Sans FB" panose="020E0602020502020306" pitchFamily="34" charset="0"/>
                <a:cs typeface="Segoe UI Light" panose="020B0502040204020203" pitchFamily="34" charset="0"/>
              </a:rPr>
              <a:t>CRITERIA THREE</a:t>
            </a:r>
          </a:p>
          <a:p>
            <a:pPr algn="ctr"/>
            <a:r>
              <a:rPr lang="en-US" sz="2000" dirty="0" smtClean="0">
                <a:solidFill>
                  <a:schemeClr val="bg1"/>
                </a:solidFill>
                <a:latin typeface="Berlin Sans FB" panose="020E0602020502020306" pitchFamily="34" charset="0"/>
                <a:cs typeface="Segoe UI Light" panose="020B0502040204020203" pitchFamily="34" charset="0"/>
              </a:rPr>
              <a:t>EFFICIENCY AND EFFECTIVENESS</a:t>
            </a:r>
            <a:endParaRPr lang="en-GB" sz="2000" dirty="0">
              <a:solidFill>
                <a:schemeClr val="bg1"/>
              </a:solidFill>
              <a:latin typeface="Berlin Sans FB" panose="020E0602020502020306" pitchFamily="34" charset="0"/>
              <a:cs typeface="Segoe UI Light" panose="020B0502040204020203" pitchFamily="34" charset="0"/>
            </a:endParaRPr>
          </a:p>
        </p:txBody>
      </p:sp>
      <p:sp>
        <p:nvSpPr>
          <p:cNvPr id="84" name="TextBox 83"/>
          <p:cNvSpPr txBox="1"/>
          <p:nvPr/>
        </p:nvSpPr>
        <p:spPr>
          <a:xfrm>
            <a:off x="5054690" y="2097902"/>
            <a:ext cx="1940192" cy="1323439"/>
          </a:xfrm>
          <a:prstGeom prst="rect">
            <a:avLst/>
          </a:prstGeom>
          <a:noFill/>
        </p:spPr>
        <p:txBody>
          <a:bodyPr wrap="square" rtlCol="0">
            <a:spAutoFit/>
          </a:bodyPr>
          <a:lstStyle/>
          <a:p>
            <a:pPr algn="ctr">
              <a:lnSpc>
                <a:spcPct val="200000"/>
              </a:lnSpc>
            </a:pPr>
            <a:r>
              <a:rPr lang="en-US" sz="2000" dirty="0" smtClean="0">
                <a:solidFill>
                  <a:schemeClr val="bg1"/>
                </a:solidFill>
                <a:latin typeface="Berlin Sans FB" panose="020E0602020502020306" pitchFamily="34" charset="0"/>
                <a:cs typeface="Segoe UI Light" panose="020B0502040204020203" pitchFamily="34" charset="0"/>
              </a:rPr>
              <a:t>CRITERIA TWO</a:t>
            </a:r>
          </a:p>
          <a:p>
            <a:pPr algn="ctr">
              <a:lnSpc>
                <a:spcPct val="200000"/>
              </a:lnSpc>
            </a:pPr>
            <a:r>
              <a:rPr lang="en-US" sz="2000" dirty="0" smtClean="0">
                <a:solidFill>
                  <a:schemeClr val="bg1"/>
                </a:solidFill>
                <a:latin typeface="Berlin Sans FB" panose="020E0602020502020306" pitchFamily="34" charset="0"/>
                <a:cs typeface="Segoe UI Light" panose="020B0502040204020203" pitchFamily="34" charset="0"/>
              </a:rPr>
              <a:t>RECOVERY</a:t>
            </a:r>
            <a:endParaRPr lang="en-GB" sz="2000" dirty="0">
              <a:solidFill>
                <a:schemeClr val="bg1"/>
              </a:solidFill>
              <a:latin typeface="Berlin Sans FB" panose="020E0602020502020306" pitchFamily="34" charset="0"/>
              <a:cs typeface="Segoe UI Light" panose="020B0502040204020203" pitchFamily="34" charset="0"/>
            </a:endParaRPr>
          </a:p>
        </p:txBody>
      </p:sp>
      <p:sp>
        <p:nvSpPr>
          <p:cNvPr id="85" name="TextBox 84"/>
          <p:cNvSpPr txBox="1"/>
          <p:nvPr/>
        </p:nvSpPr>
        <p:spPr>
          <a:xfrm>
            <a:off x="7018007" y="4499633"/>
            <a:ext cx="2006719" cy="1226682"/>
          </a:xfrm>
          <a:prstGeom prst="rect">
            <a:avLst/>
          </a:prstGeom>
          <a:noFill/>
        </p:spPr>
        <p:txBody>
          <a:bodyPr wrap="square" rtlCol="0">
            <a:spAutoFit/>
          </a:bodyPr>
          <a:lstStyle/>
          <a:p>
            <a:pPr algn="ctr">
              <a:lnSpc>
                <a:spcPct val="200000"/>
              </a:lnSpc>
            </a:pPr>
            <a:r>
              <a:rPr lang="en-US" sz="2000" dirty="0" smtClean="0">
                <a:solidFill>
                  <a:schemeClr val="bg1"/>
                </a:solidFill>
                <a:latin typeface="Berlin Sans FB" panose="020E0602020502020306" pitchFamily="34" charset="0"/>
                <a:cs typeface="Segoe UI Light" panose="020B0502040204020203" pitchFamily="34" charset="0"/>
              </a:rPr>
              <a:t>CRITERIA FIVE</a:t>
            </a:r>
          </a:p>
          <a:p>
            <a:pPr algn="ctr">
              <a:lnSpc>
                <a:spcPct val="200000"/>
              </a:lnSpc>
            </a:pPr>
            <a:r>
              <a:rPr lang="en-US" sz="2000" dirty="0" smtClean="0">
                <a:solidFill>
                  <a:schemeClr val="bg1"/>
                </a:solidFill>
                <a:latin typeface="Berlin Sans FB" panose="020E0602020502020306" pitchFamily="34" charset="0"/>
                <a:cs typeface="Segoe UI Light" panose="020B0502040204020203" pitchFamily="34" charset="0"/>
              </a:rPr>
              <a:t>SUSTAINABILITY</a:t>
            </a:r>
            <a:endParaRPr lang="en-GB" sz="2000" dirty="0">
              <a:solidFill>
                <a:schemeClr val="bg1"/>
              </a:solidFill>
              <a:latin typeface="Berlin Sans FB" panose="020E0602020502020306" pitchFamily="34" charset="0"/>
              <a:cs typeface="Segoe UI Light" panose="020B0502040204020203" pitchFamily="34" charset="0"/>
            </a:endParaRPr>
          </a:p>
        </p:txBody>
      </p:sp>
      <p:grpSp>
        <p:nvGrpSpPr>
          <p:cNvPr id="87" name="Group 86"/>
          <p:cNvGrpSpPr/>
          <p:nvPr/>
        </p:nvGrpSpPr>
        <p:grpSpPr>
          <a:xfrm>
            <a:off x="2386821" y="1844291"/>
            <a:ext cx="360363" cy="301626"/>
            <a:chOff x="2670175" y="2916238"/>
            <a:chExt cx="360363" cy="301626"/>
          </a:xfrm>
          <a:solidFill>
            <a:schemeClr val="tx1"/>
          </a:solidFill>
        </p:grpSpPr>
        <p:sp>
          <p:nvSpPr>
            <p:cNvPr id="88" name="Freeform 87"/>
            <p:cNvSpPr>
              <a:spLocks/>
            </p:cNvSpPr>
            <p:nvPr/>
          </p:nvSpPr>
          <p:spPr bwMode="auto">
            <a:xfrm>
              <a:off x="2970213" y="3067051"/>
              <a:ext cx="60325" cy="136525"/>
            </a:xfrm>
            <a:custGeom>
              <a:avLst/>
              <a:gdLst>
                <a:gd name="T0" fmla="*/ 14 w 16"/>
                <a:gd name="T1" fmla="*/ 0 h 36"/>
                <a:gd name="T2" fmla="*/ 2 w 16"/>
                <a:gd name="T3" fmla="*/ 0 h 36"/>
                <a:gd name="T4" fmla="*/ 0 w 16"/>
                <a:gd name="T5" fmla="*/ 2 h 36"/>
                <a:gd name="T6" fmla="*/ 0 w 16"/>
                <a:gd name="T7" fmla="*/ 34 h 36"/>
                <a:gd name="T8" fmla="*/ 2 w 16"/>
                <a:gd name="T9" fmla="*/ 36 h 36"/>
                <a:gd name="T10" fmla="*/ 14 w 16"/>
                <a:gd name="T11" fmla="*/ 36 h 36"/>
                <a:gd name="T12" fmla="*/ 16 w 16"/>
                <a:gd name="T13" fmla="*/ 34 h 36"/>
                <a:gd name="T14" fmla="*/ 16 w 16"/>
                <a:gd name="T15" fmla="*/ 2 h 36"/>
                <a:gd name="T16" fmla="*/ 14 w 16"/>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36">
                  <a:moveTo>
                    <a:pt x="14" y="0"/>
                  </a:moveTo>
                  <a:cubicBezTo>
                    <a:pt x="2" y="0"/>
                    <a:pt x="2" y="0"/>
                    <a:pt x="2" y="0"/>
                  </a:cubicBezTo>
                  <a:cubicBezTo>
                    <a:pt x="1" y="0"/>
                    <a:pt x="0" y="1"/>
                    <a:pt x="0" y="2"/>
                  </a:cubicBezTo>
                  <a:cubicBezTo>
                    <a:pt x="0" y="34"/>
                    <a:pt x="0" y="34"/>
                    <a:pt x="0" y="34"/>
                  </a:cubicBezTo>
                  <a:cubicBezTo>
                    <a:pt x="0" y="35"/>
                    <a:pt x="1" y="36"/>
                    <a:pt x="2" y="36"/>
                  </a:cubicBezTo>
                  <a:cubicBezTo>
                    <a:pt x="14" y="36"/>
                    <a:pt x="14" y="36"/>
                    <a:pt x="14" y="36"/>
                  </a:cubicBezTo>
                  <a:cubicBezTo>
                    <a:pt x="15" y="36"/>
                    <a:pt x="16" y="35"/>
                    <a:pt x="16" y="34"/>
                  </a:cubicBezTo>
                  <a:cubicBezTo>
                    <a:pt x="16" y="2"/>
                    <a:pt x="16" y="2"/>
                    <a:pt x="16" y="2"/>
                  </a:cubicBezTo>
                  <a:cubicBezTo>
                    <a:pt x="16" y="1"/>
                    <a:pt x="15" y="0"/>
                    <a:pt x="1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9" name="Freeform 88"/>
            <p:cNvSpPr>
              <a:spLocks/>
            </p:cNvSpPr>
            <p:nvPr/>
          </p:nvSpPr>
          <p:spPr bwMode="auto">
            <a:xfrm>
              <a:off x="2714625" y="2916238"/>
              <a:ext cx="225425" cy="196850"/>
            </a:xfrm>
            <a:custGeom>
              <a:avLst/>
              <a:gdLst>
                <a:gd name="T0" fmla="*/ 58 w 60"/>
                <a:gd name="T1" fmla="*/ 0 h 52"/>
                <a:gd name="T2" fmla="*/ 42 w 60"/>
                <a:gd name="T3" fmla="*/ 0 h 52"/>
                <a:gd name="T4" fmla="*/ 42 w 60"/>
                <a:gd name="T5" fmla="*/ 34 h 52"/>
                <a:gd name="T6" fmla="*/ 30 w 60"/>
                <a:gd name="T7" fmla="*/ 24 h 52"/>
                <a:gd name="T8" fmla="*/ 18 w 60"/>
                <a:gd name="T9" fmla="*/ 34 h 52"/>
                <a:gd name="T10" fmla="*/ 18 w 60"/>
                <a:gd name="T11" fmla="*/ 0 h 52"/>
                <a:gd name="T12" fmla="*/ 2 w 60"/>
                <a:gd name="T13" fmla="*/ 0 h 52"/>
                <a:gd name="T14" fmla="*/ 0 w 60"/>
                <a:gd name="T15" fmla="*/ 2 h 52"/>
                <a:gd name="T16" fmla="*/ 0 w 60"/>
                <a:gd name="T17" fmla="*/ 48 h 52"/>
                <a:gd name="T18" fmla="*/ 4 w 60"/>
                <a:gd name="T19" fmla="*/ 48 h 52"/>
                <a:gd name="T20" fmla="*/ 15 w 60"/>
                <a:gd name="T21" fmla="*/ 52 h 52"/>
                <a:gd name="T22" fmla="*/ 22 w 60"/>
                <a:gd name="T23" fmla="*/ 48 h 52"/>
                <a:gd name="T24" fmla="*/ 35 w 60"/>
                <a:gd name="T25" fmla="*/ 48 h 52"/>
                <a:gd name="T26" fmla="*/ 36 w 60"/>
                <a:gd name="T27" fmla="*/ 47 h 52"/>
                <a:gd name="T28" fmla="*/ 54 w 60"/>
                <a:gd name="T29" fmla="*/ 40 h 52"/>
                <a:gd name="T30" fmla="*/ 60 w 60"/>
                <a:gd name="T31" fmla="*/ 40 h 52"/>
                <a:gd name="T32" fmla="*/ 60 w 60"/>
                <a:gd name="T33" fmla="*/ 2 h 52"/>
                <a:gd name="T34" fmla="*/ 58 w 60"/>
                <a:gd name="T3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0" h="52">
                  <a:moveTo>
                    <a:pt x="58" y="0"/>
                  </a:moveTo>
                  <a:cubicBezTo>
                    <a:pt x="42" y="0"/>
                    <a:pt x="42" y="0"/>
                    <a:pt x="42" y="0"/>
                  </a:cubicBezTo>
                  <a:cubicBezTo>
                    <a:pt x="42" y="34"/>
                    <a:pt x="42" y="34"/>
                    <a:pt x="42" y="34"/>
                  </a:cubicBezTo>
                  <a:cubicBezTo>
                    <a:pt x="30" y="24"/>
                    <a:pt x="30" y="24"/>
                    <a:pt x="30" y="24"/>
                  </a:cubicBezTo>
                  <a:cubicBezTo>
                    <a:pt x="18" y="34"/>
                    <a:pt x="18" y="34"/>
                    <a:pt x="18" y="34"/>
                  </a:cubicBezTo>
                  <a:cubicBezTo>
                    <a:pt x="18" y="0"/>
                    <a:pt x="18" y="0"/>
                    <a:pt x="18" y="0"/>
                  </a:cubicBezTo>
                  <a:cubicBezTo>
                    <a:pt x="2" y="0"/>
                    <a:pt x="2" y="0"/>
                    <a:pt x="2" y="0"/>
                  </a:cubicBezTo>
                  <a:cubicBezTo>
                    <a:pt x="1" y="0"/>
                    <a:pt x="0" y="1"/>
                    <a:pt x="0" y="2"/>
                  </a:cubicBezTo>
                  <a:cubicBezTo>
                    <a:pt x="0" y="48"/>
                    <a:pt x="0" y="48"/>
                    <a:pt x="0" y="48"/>
                  </a:cubicBezTo>
                  <a:cubicBezTo>
                    <a:pt x="1" y="48"/>
                    <a:pt x="2" y="48"/>
                    <a:pt x="4" y="48"/>
                  </a:cubicBezTo>
                  <a:cubicBezTo>
                    <a:pt x="15" y="52"/>
                    <a:pt x="15" y="52"/>
                    <a:pt x="15" y="52"/>
                  </a:cubicBezTo>
                  <a:cubicBezTo>
                    <a:pt x="16" y="50"/>
                    <a:pt x="19" y="48"/>
                    <a:pt x="22" y="48"/>
                  </a:cubicBezTo>
                  <a:cubicBezTo>
                    <a:pt x="35" y="48"/>
                    <a:pt x="35" y="48"/>
                    <a:pt x="35" y="48"/>
                  </a:cubicBezTo>
                  <a:cubicBezTo>
                    <a:pt x="35" y="48"/>
                    <a:pt x="35" y="48"/>
                    <a:pt x="36" y="47"/>
                  </a:cubicBezTo>
                  <a:cubicBezTo>
                    <a:pt x="39" y="45"/>
                    <a:pt x="46" y="40"/>
                    <a:pt x="54" y="40"/>
                  </a:cubicBezTo>
                  <a:cubicBezTo>
                    <a:pt x="60" y="40"/>
                    <a:pt x="60" y="40"/>
                    <a:pt x="60" y="40"/>
                  </a:cubicBezTo>
                  <a:cubicBezTo>
                    <a:pt x="60" y="2"/>
                    <a:pt x="60" y="2"/>
                    <a:pt x="60" y="2"/>
                  </a:cubicBezTo>
                  <a:cubicBezTo>
                    <a:pt x="60" y="1"/>
                    <a:pt x="59" y="0"/>
                    <a:pt x="5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90" name="Freeform 89"/>
            <p:cNvSpPr>
              <a:spLocks/>
            </p:cNvSpPr>
            <p:nvPr/>
          </p:nvSpPr>
          <p:spPr bwMode="auto">
            <a:xfrm>
              <a:off x="2670175" y="3082926"/>
              <a:ext cx="285750" cy="134938"/>
            </a:xfrm>
            <a:custGeom>
              <a:avLst/>
              <a:gdLst>
                <a:gd name="T0" fmla="*/ 76 w 76"/>
                <a:gd name="T1" fmla="*/ 0 h 36"/>
                <a:gd name="T2" fmla="*/ 66 w 76"/>
                <a:gd name="T3" fmla="*/ 0 h 36"/>
                <a:gd name="T4" fmla="*/ 50 w 76"/>
                <a:gd name="T5" fmla="*/ 6 h 36"/>
                <a:gd name="T6" fmla="*/ 48 w 76"/>
                <a:gd name="T7" fmla="*/ 8 h 36"/>
                <a:gd name="T8" fmla="*/ 46 w 76"/>
                <a:gd name="T9" fmla="*/ 8 h 36"/>
                <a:gd name="T10" fmla="*/ 34 w 76"/>
                <a:gd name="T11" fmla="*/ 8 h 36"/>
                <a:gd name="T12" fmla="*/ 32 w 76"/>
                <a:gd name="T13" fmla="*/ 8 h 36"/>
                <a:gd name="T14" fmla="*/ 32 w 76"/>
                <a:gd name="T15" fmla="*/ 8 h 36"/>
                <a:gd name="T16" fmla="*/ 31 w 76"/>
                <a:gd name="T17" fmla="*/ 9 h 36"/>
                <a:gd name="T18" fmla="*/ 30 w 76"/>
                <a:gd name="T19" fmla="*/ 12 h 36"/>
                <a:gd name="T20" fmla="*/ 34 w 76"/>
                <a:gd name="T21" fmla="*/ 16 h 36"/>
                <a:gd name="T22" fmla="*/ 56 w 76"/>
                <a:gd name="T23" fmla="*/ 16 h 36"/>
                <a:gd name="T24" fmla="*/ 58 w 76"/>
                <a:gd name="T25" fmla="*/ 18 h 36"/>
                <a:gd name="T26" fmla="*/ 56 w 76"/>
                <a:gd name="T27" fmla="*/ 20 h 36"/>
                <a:gd name="T28" fmla="*/ 34 w 76"/>
                <a:gd name="T29" fmla="*/ 20 h 36"/>
                <a:gd name="T30" fmla="*/ 26 w 76"/>
                <a:gd name="T31" fmla="*/ 12 h 36"/>
                <a:gd name="T32" fmla="*/ 26 w 76"/>
                <a:gd name="T33" fmla="*/ 12 h 36"/>
                <a:gd name="T34" fmla="*/ 15 w 76"/>
                <a:gd name="T35" fmla="*/ 8 h 36"/>
                <a:gd name="T36" fmla="*/ 1 w 76"/>
                <a:gd name="T37" fmla="*/ 13 h 36"/>
                <a:gd name="T38" fmla="*/ 0 w 76"/>
                <a:gd name="T39" fmla="*/ 15 h 36"/>
                <a:gd name="T40" fmla="*/ 1 w 76"/>
                <a:gd name="T41" fmla="*/ 16 h 36"/>
                <a:gd name="T42" fmla="*/ 21 w 76"/>
                <a:gd name="T43" fmla="*/ 26 h 36"/>
                <a:gd name="T44" fmla="*/ 45 w 76"/>
                <a:gd name="T45" fmla="*/ 36 h 36"/>
                <a:gd name="T46" fmla="*/ 67 w 76"/>
                <a:gd name="T47" fmla="*/ 30 h 36"/>
                <a:gd name="T48" fmla="*/ 76 w 76"/>
                <a:gd name="T49" fmla="*/ 27 h 36"/>
                <a:gd name="T50" fmla="*/ 76 w 76"/>
                <a:gd name="T5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6" h="36">
                  <a:moveTo>
                    <a:pt x="76" y="0"/>
                  </a:moveTo>
                  <a:cubicBezTo>
                    <a:pt x="66" y="0"/>
                    <a:pt x="66" y="0"/>
                    <a:pt x="66" y="0"/>
                  </a:cubicBezTo>
                  <a:cubicBezTo>
                    <a:pt x="59" y="0"/>
                    <a:pt x="53" y="4"/>
                    <a:pt x="50" y="6"/>
                  </a:cubicBezTo>
                  <a:cubicBezTo>
                    <a:pt x="49" y="7"/>
                    <a:pt x="48" y="8"/>
                    <a:pt x="48" y="8"/>
                  </a:cubicBezTo>
                  <a:cubicBezTo>
                    <a:pt x="46" y="8"/>
                    <a:pt x="46" y="8"/>
                    <a:pt x="46" y="8"/>
                  </a:cubicBezTo>
                  <a:cubicBezTo>
                    <a:pt x="34" y="8"/>
                    <a:pt x="34" y="8"/>
                    <a:pt x="34" y="8"/>
                  </a:cubicBezTo>
                  <a:cubicBezTo>
                    <a:pt x="33" y="8"/>
                    <a:pt x="33" y="8"/>
                    <a:pt x="32" y="8"/>
                  </a:cubicBezTo>
                  <a:cubicBezTo>
                    <a:pt x="32" y="8"/>
                    <a:pt x="32" y="8"/>
                    <a:pt x="32" y="8"/>
                  </a:cubicBezTo>
                  <a:cubicBezTo>
                    <a:pt x="32" y="9"/>
                    <a:pt x="31" y="9"/>
                    <a:pt x="31" y="9"/>
                  </a:cubicBezTo>
                  <a:cubicBezTo>
                    <a:pt x="30" y="10"/>
                    <a:pt x="30" y="11"/>
                    <a:pt x="30" y="12"/>
                  </a:cubicBezTo>
                  <a:cubicBezTo>
                    <a:pt x="30" y="14"/>
                    <a:pt x="31" y="16"/>
                    <a:pt x="34" y="16"/>
                  </a:cubicBezTo>
                  <a:cubicBezTo>
                    <a:pt x="56" y="16"/>
                    <a:pt x="56" y="16"/>
                    <a:pt x="56" y="16"/>
                  </a:cubicBezTo>
                  <a:cubicBezTo>
                    <a:pt x="57" y="16"/>
                    <a:pt x="58" y="17"/>
                    <a:pt x="58" y="18"/>
                  </a:cubicBezTo>
                  <a:cubicBezTo>
                    <a:pt x="58" y="19"/>
                    <a:pt x="57" y="20"/>
                    <a:pt x="56" y="20"/>
                  </a:cubicBezTo>
                  <a:cubicBezTo>
                    <a:pt x="34" y="20"/>
                    <a:pt x="34" y="20"/>
                    <a:pt x="34" y="20"/>
                  </a:cubicBezTo>
                  <a:cubicBezTo>
                    <a:pt x="29" y="20"/>
                    <a:pt x="26" y="16"/>
                    <a:pt x="26" y="12"/>
                  </a:cubicBezTo>
                  <a:cubicBezTo>
                    <a:pt x="26" y="12"/>
                    <a:pt x="26" y="12"/>
                    <a:pt x="26" y="12"/>
                  </a:cubicBezTo>
                  <a:cubicBezTo>
                    <a:pt x="15" y="8"/>
                    <a:pt x="15" y="8"/>
                    <a:pt x="15" y="8"/>
                  </a:cubicBezTo>
                  <a:cubicBezTo>
                    <a:pt x="9" y="7"/>
                    <a:pt x="5" y="8"/>
                    <a:pt x="1" y="13"/>
                  </a:cubicBezTo>
                  <a:cubicBezTo>
                    <a:pt x="0" y="13"/>
                    <a:pt x="0" y="14"/>
                    <a:pt x="0" y="15"/>
                  </a:cubicBezTo>
                  <a:cubicBezTo>
                    <a:pt x="0" y="15"/>
                    <a:pt x="1" y="16"/>
                    <a:pt x="1" y="16"/>
                  </a:cubicBezTo>
                  <a:cubicBezTo>
                    <a:pt x="9" y="20"/>
                    <a:pt x="16" y="24"/>
                    <a:pt x="21" y="26"/>
                  </a:cubicBezTo>
                  <a:cubicBezTo>
                    <a:pt x="33" y="33"/>
                    <a:pt x="39" y="36"/>
                    <a:pt x="45" y="36"/>
                  </a:cubicBezTo>
                  <a:cubicBezTo>
                    <a:pt x="51" y="36"/>
                    <a:pt x="56" y="34"/>
                    <a:pt x="67" y="30"/>
                  </a:cubicBezTo>
                  <a:cubicBezTo>
                    <a:pt x="70" y="29"/>
                    <a:pt x="73" y="28"/>
                    <a:pt x="76" y="27"/>
                  </a:cubicBezTo>
                  <a:lnTo>
                    <a:pt x="7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91" name="Group 90"/>
          <p:cNvGrpSpPr/>
          <p:nvPr/>
        </p:nvGrpSpPr>
        <p:grpSpPr>
          <a:xfrm>
            <a:off x="6539724" y="1778039"/>
            <a:ext cx="355658" cy="383941"/>
            <a:chOff x="9166223" y="3952875"/>
            <a:chExt cx="360363" cy="360360"/>
          </a:xfrm>
          <a:solidFill>
            <a:schemeClr val="tx1"/>
          </a:solidFill>
        </p:grpSpPr>
        <p:sp>
          <p:nvSpPr>
            <p:cNvPr id="92" name="Freeform 24"/>
            <p:cNvSpPr>
              <a:spLocks/>
            </p:cNvSpPr>
            <p:nvPr/>
          </p:nvSpPr>
          <p:spPr bwMode="auto">
            <a:xfrm>
              <a:off x="9166223" y="4071935"/>
              <a:ext cx="360363" cy="241300"/>
            </a:xfrm>
            <a:custGeom>
              <a:avLst/>
              <a:gdLst>
                <a:gd name="T0" fmla="*/ 94 w 96"/>
                <a:gd name="T1" fmla="*/ 60 h 64"/>
                <a:gd name="T2" fmla="*/ 92 w 96"/>
                <a:gd name="T3" fmla="*/ 60 h 64"/>
                <a:gd name="T4" fmla="*/ 92 w 96"/>
                <a:gd name="T5" fmla="*/ 2 h 64"/>
                <a:gd name="T6" fmla="*/ 90 w 96"/>
                <a:gd name="T7" fmla="*/ 0 h 64"/>
                <a:gd name="T8" fmla="*/ 78 w 96"/>
                <a:gd name="T9" fmla="*/ 0 h 64"/>
                <a:gd name="T10" fmla="*/ 76 w 96"/>
                <a:gd name="T11" fmla="*/ 2 h 64"/>
                <a:gd name="T12" fmla="*/ 76 w 96"/>
                <a:gd name="T13" fmla="*/ 60 h 64"/>
                <a:gd name="T14" fmla="*/ 68 w 96"/>
                <a:gd name="T15" fmla="*/ 60 h 64"/>
                <a:gd name="T16" fmla="*/ 68 w 96"/>
                <a:gd name="T17" fmla="*/ 30 h 64"/>
                <a:gd name="T18" fmla="*/ 66 w 96"/>
                <a:gd name="T19" fmla="*/ 28 h 64"/>
                <a:gd name="T20" fmla="*/ 54 w 96"/>
                <a:gd name="T21" fmla="*/ 28 h 64"/>
                <a:gd name="T22" fmla="*/ 52 w 96"/>
                <a:gd name="T23" fmla="*/ 30 h 64"/>
                <a:gd name="T24" fmla="*/ 52 w 96"/>
                <a:gd name="T25" fmla="*/ 60 h 64"/>
                <a:gd name="T26" fmla="*/ 44 w 96"/>
                <a:gd name="T27" fmla="*/ 60 h 64"/>
                <a:gd name="T28" fmla="*/ 44 w 96"/>
                <a:gd name="T29" fmla="*/ 22 h 64"/>
                <a:gd name="T30" fmla="*/ 42 w 96"/>
                <a:gd name="T31" fmla="*/ 20 h 64"/>
                <a:gd name="T32" fmla="*/ 30 w 96"/>
                <a:gd name="T33" fmla="*/ 20 h 64"/>
                <a:gd name="T34" fmla="*/ 28 w 96"/>
                <a:gd name="T35" fmla="*/ 22 h 64"/>
                <a:gd name="T36" fmla="*/ 28 w 96"/>
                <a:gd name="T37" fmla="*/ 60 h 64"/>
                <a:gd name="T38" fmla="*/ 20 w 96"/>
                <a:gd name="T39" fmla="*/ 60 h 64"/>
                <a:gd name="T40" fmla="*/ 20 w 96"/>
                <a:gd name="T41" fmla="*/ 42 h 64"/>
                <a:gd name="T42" fmla="*/ 18 w 96"/>
                <a:gd name="T43" fmla="*/ 40 h 64"/>
                <a:gd name="T44" fmla="*/ 6 w 96"/>
                <a:gd name="T45" fmla="*/ 40 h 64"/>
                <a:gd name="T46" fmla="*/ 4 w 96"/>
                <a:gd name="T47" fmla="*/ 42 h 64"/>
                <a:gd name="T48" fmla="*/ 4 w 96"/>
                <a:gd name="T49" fmla="*/ 60 h 64"/>
                <a:gd name="T50" fmla="*/ 2 w 96"/>
                <a:gd name="T51" fmla="*/ 60 h 64"/>
                <a:gd name="T52" fmla="*/ 0 w 96"/>
                <a:gd name="T53" fmla="*/ 62 h 64"/>
                <a:gd name="T54" fmla="*/ 2 w 96"/>
                <a:gd name="T55" fmla="*/ 64 h 64"/>
                <a:gd name="T56" fmla="*/ 94 w 96"/>
                <a:gd name="T57" fmla="*/ 64 h 64"/>
                <a:gd name="T58" fmla="*/ 96 w 96"/>
                <a:gd name="T59" fmla="*/ 62 h 64"/>
                <a:gd name="T60" fmla="*/ 94 w 96"/>
                <a:gd name="T61"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6" h="64">
                  <a:moveTo>
                    <a:pt x="94" y="60"/>
                  </a:moveTo>
                  <a:cubicBezTo>
                    <a:pt x="92" y="60"/>
                    <a:pt x="92" y="60"/>
                    <a:pt x="92" y="60"/>
                  </a:cubicBezTo>
                  <a:cubicBezTo>
                    <a:pt x="92" y="2"/>
                    <a:pt x="92" y="2"/>
                    <a:pt x="92" y="2"/>
                  </a:cubicBezTo>
                  <a:cubicBezTo>
                    <a:pt x="92" y="1"/>
                    <a:pt x="91" y="0"/>
                    <a:pt x="90" y="0"/>
                  </a:cubicBezTo>
                  <a:cubicBezTo>
                    <a:pt x="78" y="0"/>
                    <a:pt x="78" y="0"/>
                    <a:pt x="78" y="0"/>
                  </a:cubicBezTo>
                  <a:cubicBezTo>
                    <a:pt x="77" y="0"/>
                    <a:pt x="76" y="1"/>
                    <a:pt x="76" y="2"/>
                  </a:cubicBezTo>
                  <a:cubicBezTo>
                    <a:pt x="76" y="60"/>
                    <a:pt x="76" y="60"/>
                    <a:pt x="76" y="60"/>
                  </a:cubicBezTo>
                  <a:cubicBezTo>
                    <a:pt x="68" y="60"/>
                    <a:pt x="68" y="60"/>
                    <a:pt x="68" y="60"/>
                  </a:cubicBezTo>
                  <a:cubicBezTo>
                    <a:pt x="68" y="30"/>
                    <a:pt x="68" y="30"/>
                    <a:pt x="68" y="30"/>
                  </a:cubicBezTo>
                  <a:cubicBezTo>
                    <a:pt x="68" y="29"/>
                    <a:pt x="67" y="28"/>
                    <a:pt x="66" y="28"/>
                  </a:cubicBezTo>
                  <a:cubicBezTo>
                    <a:pt x="54" y="28"/>
                    <a:pt x="54" y="28"/>
                    <a:pt x="54" y="28"/>
                  </a:cubicBezTo>
                  <a:cubicBezTo>
                    <a:pt x="53" y="28"/>
                    <a:pt x="52" y="29"/>
                    <a:pt x="52" y="30"/>
                  </a:cubicBezTo>
                  <a:cubicBezTo>
                    <a:pt x="52" y="60"/>
                    <a:pt x="52" y="60"/>
                    <a:pt x="52" y="60"/>
                  </a:cubicBezTo>
                  <a:cubicBezTo>
                    <a:pt x="44" y="60"/>
                    <a:pt x="44" y="60"/>
                    <a:pt x="44" y="60"/>
                  </a:cubicBezTo>
                  <a:cubicBezTo>
                    <a:pt x="44" y="22"/>
                    <a:pt x="44" y="22"/>
                    <a:pt x="44" y="22"/>
                  </a:cubicBezTo>
                  <a:cubicBezTo>
                    <a:pt x="44" y="21"/>
                    <a:pt x="43" y="20"/>
                    <a:pt x="42" y="20"/>
                  </a:cubicBezTo>
                  <a:cubicBezTo>
                    <a:pt x="30" y="20"/>
                    <a:pt x="30" y="20"/>
                    <a:pt x="30" y="20"/>
                  </a:cubicBezTo>
                  <a:cubicBezTo>
                    <a:pt x="29" y="20"/>
                    <a:pt x="28" y="21"/>
                    <a:pt x="28" y="22"/>
                  </a:cubicBezTo>
                  <a:cubicBezTo>
                    <a:pt x="28" y="60"/>
                    <a:pt x="28" y="60"/>
                    <a:pt x="28" y="60"/>
                  </a:cubicBezTo>
                  <a:cubicBezTo>
                    <a:pt x="20" y="60"/>
                    <a:pt x="20" y="60"/>
                    <a:pt x="20" y="60"/>
                  </a:cubicBezTo>
                  <a:cubicBezTo>
                    <a:pt x="20" y="42"/>
                    <a:pt x="20" y="42"/>
                    <a:pt x="20" y="42"/>
                  </a:cubicBezTo>
                  <a:cubicBezTo>
                    <a:pt x="20" y="41"/>
                    <a:pt x="19" y="40"/>
                    <a:pt x="18" y="40"/>
                  </a:cubicBezTo>
                  <a:cubicBezTo>
                    <a:pt x="6" y="40"/>
                    <a:pt x="6" y="40"/>
                    <a:pt x="6" y="40"/>
                  </a:cubicBezTo>
                  <a:cubicBezTo>
                    <a:pt x="5" y="40"/>
                    <a:pt x="4" y="41"/>
                    <a:pt x="4" y="42"/>
                  </a:cubicBezTo>
                  <a:cubicBezTo>
                    <a:pt x="4" y="60"/>
                    <a:pt x="4" y="60"/>
                    <a:pt x="4" y="60"/>
                  </a:cubicBezTo>
                  <a:cubicBezTo>
                    <a:pt x="2" y="60"/>
                    <a:pt x="2" y="60"/>
                    <a:pt x="2" y="60"/>
                  </a:cubicBezTo>
                  <a:cubicBezTo>
                    <a:pt x="1" y="60"/>
                    <a:pt x="0" y="61"/>
                    <a:pt x="0" y="62"/>
                  </a:cubicBezTo>
                  <a:cubicBezTo>
                    <a:pt x="0" y="63"/>
                    <a:pt x="1" y="64"/>
                    <a:pt x="2" y="64"/>
                  </a:cubicBezTo>
                  <a:cubicBezTo>
                    <a:pt x="94" y="64"/>
                    <a:pt x="94" y="64"/>
                    <a:pt x="94" y="64"/>
                  </a:cubicBezTo>
                  <a:cubicBezTo>
                    <a:pt x="95" y="64"/>
                    <a:pt x="96" y="63"/>
                    <a:pt x="96" y="62"/>
                  </a:cubicBezTo>
                  <a:cubicBezTo>
                    <a:pt x="96" y="61"/>
                    <a:pt x="95" y="60"/>
                    <a:pt x="94"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000000"/>
                </a:solidFill>
                <a:effectLst/>
                <a:uLnTx/>
                <a:uFillTx/>
                <a:latin typeface="Calibri"/>
              </a:endParaRPr>
            </a:p>
          </p:txBody>
        </p:sp>
        <p:sp>
          <p:nvSpPr>
            <p:cNvPr id="93" name="Freeform 25"/>
            <p:cNvSpPr>
              <a:spLocks/>
            </p:cNvSpPr>
            <p:nvPr/>
          </p:nvSpPr>
          <p:spPr bwMode="auto">
            <a:xfrm>
              <a:off x="9188451" y="3952875"/>
              <a:ext cx="315913" cy="195263"/>
            </a:xfrm>
            <a:custGeom>
              <a:avLst/>
              <a:gdLst>
                <a:gd name="T0" fmla="*/ 6 w 84"/>
                <a:gd name="T1" fmla="*/ 52 h 52"/>
                <a:gd name="T2" fmla="*/ 12 w 84"/>
                <a:gd name="T3" fmla="*/ 46 h 52"/>
                <a:gd name="T4" fmla="*/ 12 w 84"/>
                <a:gd name="T5" fmla="*/ 44 h 52"/>
                <a:gd name="T6" fmla="*/ 27 w 84"/>
                <a:gd name="T7" fmla="*/ 31 h 52"/>
                <a:gd name="T8" fmla="*/ 30 w 84"/>
                <a:gd name="T9" fmla="*/ 32 h 52"/>
                <a:gd name="T10" fmla="*/ 35 w 84"/>
                <a:gd name="T11" fmla="*/ 30 h 52"/>
                <a:gd name="T12" fmla="*/ 48 w 84"/>
                <a:gd name="T13" fmla="*/ 34 h 52"/>
                <a:gd name="T14" fmla="*/ 54 w 84"/>
                <a:gd name="T15" fmla="*/ 40 h 52"/>
                <a:gd name="T16" fmla="*/ 60 w 84"/>
                <a:gd name="T17" fmla="*/ 34 h 52"/>
                <a:gd name="T18" fmla="*/ 59 w 84"/>
                <a:gd name="T19" fmla="*/ 31 h 52"/>
                <a:gd name="T20" fmla="*/ 76 w 84"/>
                <a:gd name="T21" fmla="*/ 12 h 52"/>
                <a:gd name="T22" fmla="*/ 78 w 84"/>
                <a:gd name="T23" fmla="*/ 12 h 52"/>
                <a:gd name="T24" fmla="*/ 84 w 84"/>
                <a:gd name="T25" fmla="*/ 6 h 52"/>
                <a:gd name="T26" fmla="*/ 78 w 84"/>
                <a:gd name="T27" fmla="*/ 0 h 52"/>
                <a:gd name="T28" fmla="*/ 72 w 84"/>
                <a:gd name="T29" fmla="*/ 6 h 52"/>
                <a:gd name="T30" fmla="*/ 73 w 84"/>
                <a:gd name="T31" fmla="*/ 9 h 52"/>
                <a:gd name="T32" fmla="*/ 56 w 84"/>
                <a:gd name="T33" fmla="*/ 28 h 52"/>
                <a:gd name="T34" fmla="*/ 54 w 84"/>
                <a:gd name="T35" fmla="*/ 28 h 52"/>
                <a:gd name="T36" fmla="*/ 49 w 84"/>
                <a:gd name="T37" fmla="*/ 30 h 52"/>
                <a:gd name="T38" fmla="*/ 36 w 84"/>
                <a:gd name="T39" fmla="*/ 26 h 52"/>
                <a:gd name="T40" fmla="*/ 30 w 84"/>
                <a:gd name="T41" fmla="*/ 20 h 52"/>
                <a:gd name="T42" fmla="*/ 24 w 84"/>
                <a:gd name="T43" fmla="*/ 26 h 52"/>
                <a:gd name="T44" fmla="*/ 24 w 84"/>
                <a:gd name="T45" fmla="*/ 28 h 52"/>
                <a:gd name="T46" fmla="*/ 9 w 84"/>
                <a:gd name="T47" fmla="*/ 41 h 52"/>
                <a:gd name="T48" fmla="*/ 6 w 84"/>
                <a:gd name="T49" fmla="*/ 40 h 52"/>
                <a:gd name="T50" fmla="*/ 0 w 84"/>
                <a:gd name="T51" fmla="*/ 46 h 52"/>
                <a:gd name="T52" fmla="*/ 6 w 84"/>
                <a:gd name="T53"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4" h="52">
                  <a:moveTo>
                    <a:pt x="6" y="52"/>
                  </a:moveTo>
                  <a:cubicBezTo>
                    <a:pt x="9" y="52"/>
                    <a:pt x="12" y="49"/>
                    <a:pt x="12" y="46"/>
                  </a:cubicBezTo>
                  <a:cubicBezTo>
                    <a:pt x="12" y="45"/>
                    <a:pt x="12" y="45"/>
                    <a:pt x="12" y="44"/>
                  </a:cubicBezTo>
                  <a:cubicBezTo>
                    <a:pt x="27" y="31"/>
                    <a:pt x="27" y="31"/>
                    <a:pt x="27" y="31"/>
                  </a:cubicBezTo>
                  <a:cubicBezTo>
                    <a:pt x="28" y="32"/>
                    <a:pt x="29" y="32"/>
                    <a:pt x="30" y="32"/>
                  </a:cubicBezTo>
                  <a:cubicBezTo>
                    <a:pt x="32" y="32"/>
                    <a:pt x="34" y="31"/>
                    <a:pt x="35" y="30"/>
                  </a:cubicBezTo>
                  <a:cubicBezTo>
                    <a:pt x="48" y="34"/>
                    <a:pt x="48" y="34"/>
                    <a:pt x="48" y="34"/>
                  </a:cubicBezTo>
                  <a:cubicBezTo>
                    <a:pt x="48" y="37"/>
                    <a:pt x="51" y="40"/>
                    <a:pt x="54" y="40"/>
                  </a:cubicBezTo>
                  <a:cubicBezTo>
                    <a:pt x="57" y="40"/>
                    <a:pt x="60" y="37"/>
                    <a:pt x="60" y="34"/>
                  </a:cubicBezTo>
                  <a:cubicBezTo>
                    <a:pt x="60" y="33"/>
                    <a:pt x="60" y="32"/>
                    <a:pt x="59" y="31"/>
                  </a:cubicBezTo>
                  <a:cubicBezTo>
                    <a:pt x="76" y="12"/>
                    <a:pt x="76" y="12"/>
                    <a:pt x="76" y="12"/>
                  </a:cubicBezTo>
                  <a:cubicBezTo>
                    <a:pt x="77" y="12"/>
                    <a:pt x="77" y="12"/>
                    <a:pt x="78" y="12"/>
                  </a:cubicBezTo>
                  <a:cubicBezTo>
                    <a:pt x="81" y="12"/>
                    <a:pt x="84" y="9"/>
                    <a:pt x="84" y="6"/>
                  </a:cubicBezTo>
                  <a:cubicBezTo>
                    <a:pt x="84" y="3"/>
                    <a:pt x="81" y="0"/>
                    <a:pt x="78" y="0"/>
                  </a:cubicBezTo>
                  <a:cubicBezTo>
                    <a:pt x="75" y="0"/>
                    <a:pt x="72" y="3"/>
                    <a:pt x="72" y="6"/>
                  </a:cubicBezTo>
                  <a:cubicBezTo>
                    <a:pt x="72" y="7"/>
                    <a:pt x="72" y="8"/>
                    <a:pt x="73" y="9"/>
                  </a:cubicBezTo>
                  <a:cubicBezTo>
                    <a:pt x="56" y="28"/>
                    <a:pt x="56" y="28"/>
                    <a:pt x="56" y="28"/>
                  </a:cubicBezTo>
                  <a:cubicBezTo>
                    <a:pt x="55" y="28"/>
                    <a:pt x="55" y="28"/>
                    <a:pt x="54" y="28"/>
                  </a:cubicBezTo>
                  <a:cubicBezTo>
                    <a:pt x="52" y="28"/>
                    <a:pt x="50" y="29"/>
                    <a:pt x="49" y="30"/>
                  </a:cubicBezTo>
                  <a:cubicBezTo>
                    <a:pt x="36" y="26"/>
                    <a:pt x="36" y="26"/>
                    <a:pt x="36" y="26"/>
                  </a:cubicBezTo>
                  <a:cubicBezTo>
                    <a:pt x="36" y="23"/>
                    <a:pt x="33" y="20"/>
                    <a:pt x="30" y="20"/>
                  </a:cubicBezTo>
                  <a:cubicBezTo>
                    <a:pt x="27" y="20"/>
                    <a:pt x="24" y="23"/>
                    <a:pt x="24" y="26"/>
                  </a:cubicBezTo>
                  <a:cubicBezTo>
                    <a:pt x="24" y="27"/>
                    <a:pt x="24" y="27"/>
                    <a:pt x="24" y="28"/>
                  </a:cubicBezTo>
                  <a:cubicBezTo>
                    <a:pt x="9" y="41"/>
                    <a:pt x="9" y="41"/>
                    <a:pt x="9" y="41"/>
                  </a:cubicBezTo>
                  <a:cubicBezTo>
                    <a:pt x="8" y="40"/>
                    <a:pt x="7" y="40"/>
                    <a:pt x="6" y="40"/>
                  </a:cubicBezTo>
                  <a:cubicBezTo>
                    <a:pt x="3" y="40"/>
                    <a:pt x="0" y="43"/>
                    <a:pt x="0" y="46"/>
                  </a:cubicBezTo>
                  <a:cubicBezTo>
                    <a:pt x="0" y="49"/>
                    <a:pt x="3" y="52"/>
                    <a:pt x="6"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000000"/>
                </a:solidFill>
                <a:effectLst/>
                <a:uLnTx/>
                <a:uFillTx/>
                <a:latin typeface="Calibri"/>
              </a:endParaRPr>
            </a:p>
          </p:txBody>
        </p:sp>
      </p:grpSp>
      <p:sp>
        <p:nvSpPr>
          <p:cNvPr id="94" name="Freeform 4347">
            <a:extLst>
              <a:ext uri="{FF2B5EF4-FFF2-40B4-BE49-F238E27FC236}">
                <a16:creationId xmlns="" xmlns:a16="http://schemas.microsoft.com/office/drawing/2014/main" id="{5EB0B3CE-72AF-4F04-894E-E42CB34F3BAF}"/>
              </a:ext>
            </a:extLst>
          </p:cNvPr>
          <p:cNvSpPr>
            <a:spLocks/>
          </p:cNvSpPr>
          <p:nvPr/>
        </p:nvSpPr>
        <p:spPr bwMode="auto">
          <a:xfrm>
            <a:off x="10741004" y="1853974"/>
            <a:ext cx="275594" cy="275935"/>
          </a:xfrm>
          <a:custGeom>
            <a:avLst/>
            <a:gdLst>
              <a:gd name="T0" fmla="*/ 795 w 891"/>
              <a:gd name="T1" fmla="*/ 575 h 893"/>
              <a:gd name="T2" fmla="*/ 727 w 891"/>
              <a:gd name="T3" fmla="*/ 560 h 893"/>
              <a:gd name="T4" fmla="*/ 546 w 891"/>
              <a:gd name="T5" fmla="*/ 446 h 893"/>
              <a:gd name="T6" fmla="*/ 742 w 891"/>
              <a:gd name="T7" fmla="*/ 331 h 893"/>
              <a:gd name="T8" fmla="*/ 831 w 891"/>
              <a:gd name="T9" fmla="*/ 295 h 893"/>
              <a:gd name="T10" fmla="*/ 877 w 891"/>
              <a:gd name="T11" fmla="*/ 233 h 893"/>
              <a:gd name="T12" fmla="*/ 891 w 891"/>
              <a:gd name="T13" fmla="*/ 163 h 893"/>
              <a:gd name="T14" fmla="*/ 876 w 891"/>
              <a:gd name="T15" fmla="*/ 101 h 893"/>
              <a:gd name="T16" fmla="*/ 856 w 891"/>
              <a:gd name="T17" fmla="*/ 98 h 893"/>
              <a:gd name="T18" fmla="*/ 797 w 891"/>
              <a:gd name="T19" fmla="*/ 36 h 893"/>
              <a:gd name="T20" fmla="*/ 794 w 891"/>
              <a:gd name="T21" fmla="*/ 15 h 893"/>
              <a:gd name="T22" fmla="*/ 709 w 891"/>
              <a:gd name="T23" fmla="*/ 1 h 893"/>
              <a:gd name="T24" fmla="*/ 620 w 891"/>
              <a:gd name="T25" fmla="*/ 38 h 893"/>
              <a:gd name="T26" fmla="*/ 574 w 891"/>
              <a:gd name="T27" fmla="*/ 97 h 893"/>
              <a:gd name="T28" fmla="*/ 559 w 891"/>
              <a:gd name="T29" fmla="*/ 163 h 893"/>
              <a:gd name="T30" fmla="*/ 446 w 891"/>
              <a:gd name="T31" fmla="*/ 345 h 893"/>
              <a:gd name="T32" fmla="*/ 331 w 891"/>
              <a:gd name="T33" fmla="*/ 163 h 893"/>
              <a:gd name="T34" fmla="*/ 316 w 891"/>
              <a:gd name="T35" fmla="*/ 97 h 893"/>
              <a:gd name="T36" fmla="*/ 274 w 891"/>
              <a:gd name="T37" fmla="*/ 40 h 893"/>
              <a:gd name="T38" fmla="*/ 209 w 891"/>
              <a:gd name="T39" fmla="*/ 6 h 893"/>
              <a:gd name="T40" fmla="*/ 139 w 891"/>
              <a:gd name="T41" fmla="*/ 3 h 893"/>
              <a:gd name="T42" fmla="*/ 96 w 891"/>
              <a:gd name="T43" fmla="*/ 21 h 893"/>
              <a:gd name="T44" fmla="*/ 179 w 891"/>
              <a:gd name="T45" fmla="*/ 105 h 893"/>
              <a:gd name="T46" fmla="*/ 28 w 891"/>
              <a:gd name="T47" fmla="*/ 95 h 893"/>
              <a:gd name="T48" fmla="*/ 8 w 891"/>
              <a:gd name="T49" fmla="*/ 116 h 893"/>
              <a:gd name="T50" fmla="*/ 1 w 891"/>
              <a:gd name="T51" fmla="*/ 188 h 893"/>
              <a:gd name="T52" fmla="*/ 24 w 891"/>
              <a:gd name="T53" fmla="*/ 256 h 893"/>
              <a:gd name="T54" fmla="*/ 76 w 891"/>
              <a:gd name="T55" fmla="*/ 308 h 893"/>
              <a:gd name="T56" fmla="*/ 140 w 891"/>
              <a:gd name="T57" fmla="*/ 331 h 893"/>
              <a:gd name="T58" fmla="*/ 209 w 891"/>
              <a:gd name="T59" fmla="*/ 327 h 893"/>
              <a:gd name="T60" fmla="*/ 179 w 891"/>
              <a:gd name="T61" fmla="*/ 561 h 893"/>
              <a:gd name="T62" fmla="*/ 87 w 891"/>
              <a:gd name="T63" fmla="*/ 580 h 893"/>
              <a:gd name="T64" fmla="*/ 24 w 891"/>
              <a:gd name="T65" fmla="*/ 638 h 893"/>
              <a:gd name="T66" fmla="*/ 1 w 891"/>
              <a:gd name="T67" fmla="*/ 707 h 893"/>
              <a:gd name="T68" fmla="*/ 8 w 891"/>
              <a:gd name="T69" fmla="*/ 778 h 893"/>
              <a:gd name="T70" fmla="*/ 28 w 891"/>
              <a:gd name="T71" fmla="*/ 800 h 893"/>
              <a:gd name="T72" fmla="*/ 179 w 891"/>
              <a:gd name="T73" fmla="*/ 786 h 893"/>
              <a:gd name="T74" fmla="*/ 96 w 891"/>
              <a:gd name="T75" fmla="*/ 871 h 893"/>
              <a:gd name="T76" fmla="*/ 152 w 891"/>
              <a:gd name="T77" fmla="*/ 892 h 893"/>
              <a:gd name="T78" fmla="*/ 231 w 891"/>
              <a:gd name="T79" fmla="*/ 879 h 893"/>
              <a:gd name="T80" fmla="*/ 299 w 891"/>
              <a:gd name="T81" fmla="*/ 825 h 893"/>
              <a:gd name="T82" fmla="*/ 328 w 891"/>
              <a:gd name="T83" fmla="*/ 763 h 893"/>
              <a:gd name="T84" fmla="*/ 328 w 891"/>
              <a:gd name="T85" fmla="*/ 694 h 893"/>
              <a:gd name="T86" fmla="*/ 563 w 891"/>
              <a:gd name="T87" fmla="*/ 694 h 893"/>
              <a:gd name="T88" fmla="*/ 564 w 891"/>
              <a:gd name="T89" fmla="*/ 762 h 893"/>
              <a:gd name="T90" fmla="*/ 592 w 891"/>
              <a:gd name="T91" fmla="*/ 825 h 893"/>
              <a:gd name="T92" fmla="*/ 662 w 891"/>
              <a:gd name="T93" fmla="*/ 879 h 893"/>
              <a:gd name="T94" fmla="*/ 758 w 891"/>
              <a:gd name="T95" fmla="*/ 889 h 893"/>
              <a:gd name="T96" fmla="*/ 799 w 891"/>
              <a:gd name="T97" fmla="*/ 867 h 893"/>
              <a:gd name="T98" fmla="*/ 718 w 891"/>
              <a:gd name="T99" fmla="*/ 717 h 893"/>
              <a:gd name="T100" fmla="*/ 866 w 891"/>
              <a:gd name="T101" fmla="*/ 800 h 893"/>
              <a:gd name="T102" fmla="*/ 886 w 891"/>
              <a:gd name="T103" fmla="*/ 767 h 893"/>
              <a:gd name="T104" fmla="*/ 889 w 891"/>
              <a:gd name="T105" fmla="*/ 695 h 893"/>
              <a:gd name="T106" fmla="*/ 859 w 891"/>
              <a:gd name="T107" fmla="*/ 628 h 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91" h="893">
                <a:moveTo>
                  <a:pt x="843" y="608"/>
                </a:moveTo>
                <a:lnTo>
                  <a:pt x="834" y="600"/>
                </a:lnTo>
                <a:lnTo>
                  <a:pt x="825" y="593"/>
                </a:lnTo>
                <a:lnTo>
                  <a:pt x="815" y="586"/>
                </a:lnTo>
                <a:lnTo>
                  <a:pt x="805" y="580"/>
                </a:lnTo>
                <a:lnTo>
                  <a:pt x="795" y="575"/>
                </a:lnTo>
                <a:lnTo>
                  <a:pt x="784" y="571"/>
                </a:lnTo>
                <a:lnTo>
                  <a:pt x="773" y="567"/>
                </a:lnTo>
                <a:lnTo>
                  <a:pt x="762" y="564"/>
                </a:lnTo>
                <a:lnTo>
                  <a:pt x="751" y="562"/>
                </a:lnTo>
                <a:lnTo>
                  <a:pt x="739" y="560"/>
                </a:lnTo>
                <a:lnTo>
                  <a:pt x="727" y="560"/>
                </a:lnTo>
                <a:lnTo>
                  <a:pt x="717" y="560"/>
                </a:lnTo>
                <a:lnTo>
                  <a:pt x="705" y="561"/>
                </a:lnTo>
                <a:lnTo>
                  <a:pt x="693" y="563"/>
                </a:lnTo>
                <a:lnTo>
                  <a:pt x="681" y="566"/>
                </a:lnTo>
                <a:lnTo>
                  <a:pt x="671" y="570"/>
                </a:lnTo>
                <a:lnTo>
                  <a:pt x="546" y="446"/>
                </a:lnTo>
                <a:lnTo>
                  <a:pt x="671" y="323"/>
                </a:lnTo>
                <a:lnTo>
                  <a:pt x="683" y="327"/>
                </a:lnTo>
                <a:lnTo>
                  <a:pt x="697" y="329"/>
                </a:lnTo>
                <a:lnTo>
                  <a:pt x="711" y="331"/>
                </a:lnTo>
                <a:lnTo>
                  <a:pt x="725" y="331"/>
                </a:lnTo>
                <a:lnTo>
                  <a:pt x="742" y="331"/>
                </a:lnTo>
                <a:lnTo>
                  <a:pt x="758" y="329"/>
                </a:lnTo>
                <a:lnTo>
                  <a:pt x="774" y="325"/>
                </a:lnTo>
                <a:lnTo>
                  <a:pt x="789" y="319"/>
                </a:lnTo>
                <a:lnTo>
                  <a:pt x="803" y="313"/>
                </a:lnTo>
                <a:lnTo>
                  <a:pt x="817" y="304"/>
                </a:lnTo>
                <a:lnTo>
                  <a:pt x="831" y="295"/>
                </a:lnTo>
                <a:lnTo>
                  <a:pt x="843" y="284"/>
                </a:lnTo>
                <a:lnTo>
                  <a:pt x="851" y="275"/>
                </a:lnTo>
                <a:lnTo>
                  <a:pt x="859" y="265"/>
                </a:lnTo>
                <a:lnTo>
                  <a:pt x="866" y="254"/>
                </a:lnTo>
                <a:lnTo>
                  <a:pt x="873" y="243"/>
                </a:lnTo>
                <a:lnTo>
                  <a:pt x="877" y="233"/>
                </a:lnTo>
                <a:lnTo>
                  <a:pt x="882" y="221"/>
                </a:lnTo>
                <a:lnTo>
                  <a:pt x="886" y="210"/>
                </a:lnTo>
                <a:lnTo>
                  <a:pt x="889" y="199"/>
                </a:lnTo>
                <a:lnTo>
                  <a:pt x="890" y="187"/>
                </a:lnTo>
                <a:lnTo>
                  <a:pt x="891" y="175"/>
                </a:lnTo>
                <a:lnTo>
                  <a:pt x="891" y="163"/>
                </a:lnTo>
                <a:lnTo>
                  <a:pt x="891" y="151"/>
                </a:lnTo>
                <a:lnTo>
                  <a:pt x="889" y="140"/>
                </a:lnTo>
                <a:lnTo>
                  <a:pt x="886" y="128"/>
                </a:lnTo>
                <a:lnTo>
                  <a:pt x="882" y="116"/>
                </a:lnTo>
                <a:lnTo>
                  <a:pt x="878" y="104"/>
                </a:lnTo>
                <a:lnTo>
                  <a:pt x="876" y="101"/>
                </a:lnTo>
                <a:lnTo>
                  <a:pt x="874" y="98"/>
                </a:lnTo>
                <a:lnTo>
                  <a:pt x="871" y="96"/>
                </a:lnTo>
                <a:lnTo>
                  <a:pt x="866" y="96"/>
                </a:lnTo>
                <a:lnTo>
                  <a:pt x="863" y="95"/>
                </a:lnTo>
                <a:lnTo>
                  <a:pt x="859" y="96"/>
                </a:lnTo>
                <a:lnTo>
                  <a:pt x="856" y="98"/>
                </a:lnTo>
                <a:lnTo>
                  <a:pt x="852" y="100"/>
                </a:lnTo>
                <a:lnTo>
                  <a:pt x="785" y="179"/>
                </a:lnTo>
                <a:lnTo>
                  <a:pt x="718" y="179"/>
                </a:lnTo>
                <a:lnTo>
                  <a:pt x="718" y="105"/>
                </a:lnTo>
                <a:lnTo>
                  <a:pt x="795" y="38"/>
                </a:lnTo>
                <a:lnTo>
                  <a:pt x="797" y="36"/>
                </a:lnTo>
                <a:lnTo>
                  <a:pt x="799" y="33"/>
                </a:lnTo>
                <a:lnTo>
                  <a:pt x="799" y="28"/>
                </a:lnTo>
                <a:lnTo>
                  <a:pt x="799" y="25"/>
                </a:lnTo>
                <a:lnTo>
                  <a:pt x="798" y="21"/>
                </a:lnTo>
                <a:lnTo>
                  <a:pt x="796" y="18"/>
                </a:lnTo>
                <a:lnTo>
                  <a:pt x="794" y="15"/>
                </a:lnTo>
                <a:lnTo>
                  <a:pt x="790" y="13"/>
                </a:lnTo>
                <a:lnTo>
                  <a:pt x="774" y="7"/>
                </a:lnTo>
                <a:lnTo>
                  <a:pt x="758" y="3"/>
                </a:lnTo>
                <a:lnTo>
                  <a:pt x="742" y="1"/>
                </a:lnTo>
                <a:lnTo>
                  <a:pt x="725" y="0"/>
                </a:lnTo>
                <a:lnTo>
                  <a:pt x="709" y="1"/>
                </a:lnTo>
                <a:lnTo>
                  <a:pt x="693" y="3"/>
                </a:lnTo>
                <a:lnTo>
                  <a:pt x="677" y="7"/>
                </a:lnTo>
                <a:lnTo>
                  <a:pt x="662" y="12"/>
                </a:lnTo>
                <a:lnTo>
                  <a:pt x="647" y="20"/>
                </a:lnTo>
                <a:lnTo>
                  <a:pt x="633" y="28"/>
                </a:lnTo>
                <a:lnTo>
                  <a:pt x="620" y="38"/>
                </a:lnTo>
                <a:lnTo>
                  <a:pt x="609" y="49"/>
                </a:lnTo>
                <a:lnTo>
                  <a:pt x="600" y="57"/>
                </a:lnTo>
                <a:lnTo>
                  <a:pt x="592" y="67"/>
                </a:lnTo>
                <a:lnTo>
                  <a:pt x="586" y="77"/>
                </a:lnTo>
                <a:lnTo>
                  <a:pt x="580" y="86"/>
                </a:lnTo>
                <a:lnTo>
                  <a:pt x="574" y="97"/>
                </a:lnTo>
                <a:lnTo>
                  <a:pt x="570" y="108"/>
                </a:lnTo>
                <a:lnTo>
                  <a:pt x="567" y="118"/>
                </a:lnTo>
                <a:lnTo>
                  <a:pt x="564" y="129"/>
                </a:lnTo>
                <a:lnTo>
                  <a:pt x="561" y="141"/>
                </a:lnTo>
                <a:lnTo>
                  <a:pt x="560" y="153"/>
                </a:lnTo>
                <a:lnTo>
                  <a:pt x="559" y="163"/>
                </a:lnTo>
                <a:lnTo>
                  <a:pt x="560" y="175"/>
                </a:lnTo>
                <a:lnTo>
                  <a:pt x="561" y="187"/>
                </a:lnTo>
                <a:lnTo>
                  <a:pt x="563" y="199"/>
                </a:lnTo>
                <a:lnTo>
                  <a:pt x="566" y="209"/>
                </a:lnTo>
                <a:lnTo>
                  <a:pt x="569" y="221"/>
                </a:lnTo>
                <a:lnTo>
                  <a:pt x="446" y="345"/>
                </a:lnTo>
                <a:lnTo>
                  <a:pt x="322" y="221"/>
                </a:lnTo>
                <a:lnTo>
                  <a:pt x="325" y="209"/>
                </a:lnTo>
                <a:lnTo>
                  <a:pt x="328" y="199"/>
                </a:lnTo>
                <a:lnTo>
                  <a:pt x="330" y="187"/>
                </a:lnTo>
                <a:lnTo>
                  <a:pt x="331" y="175"/>
                </a:lnTo>
                <a:lnTo>
                  <a:pt x="331" y="163"/>
                </a:lnTo>
                <a:lnTo>
                  <a:pt x="330" y="153"/>
                </a:lnTo>
                <a:lnTo>
                  <a:pt x="329" y="141"/>
                </a:lnTo>
                <a:lnTo>
                  <a:pt x="327" y="129"/>
                </a:lnTo>
                <a:lnTo>
                  <a:pt x="324" y="118"/>
                </a:lnTo>
                <a:lnTo>
                  <a:pt x="321" y="108"/>
                </a:lnTo>
                <a:lnTo>
                  <a:pt x="316" y="97"/>
                </a:lnTo>
                <a:lnTo>
                  <a:pt x="311" y="86"/>
                </a:lnTo>
                <a:lnTo>
                  <a:pt x="305" y="77"/>
                </a:lnTo>
                <a:lnTo>
                  <a:pt x="298" y="67"/>
                </a:lnTo>
                <a:lnTo>
                  <a:pt x="291" y="57"/>
                </a:lnTo>
                <a:lnTo>
                  <a:pt x="282" y="49"/>
                </a:lnTo>
                <a:lnTo>
                  <a:pt x="274" y="40"/>
                </a:lnTo>
                <a:lnTo>
                  <a:pt x="264" y="33"/>
                </a:lnTo>
                <a:lnTo>
                  <a:pt x="253" y="25"/>
                </a:lnTo>
                <a:lnTo>
                  <a:pt x="243" y="20"/>
                </a:lnTo>
                <a:lnTo>
                  <a:pt x="232" y="15"/>
                </a:lnTo>
                <a:lnTo>
                  <a:pt x="221" y="10"/>
                </a:lnTo>
                <a:lnTo>
                  <a:pt x="209" y="6"/>
                </a:lnTo>
                <a:lnTo>
                  <a:pt x="199" y="4"/>
                </a:lnTo>
                <a:lnTo>
                  <a:pt x="187" y="2"/>
                </a:lnTo>
                <a:lnTo>
                  <a:pt x="175" y="1"/>
                </a:lnTo>
                <a:lnTo>
                  <a:pt x="162" y="1"/>
                </a:lnTo>
                <a:lnTo>
                  <a:pt x="151" y="2"/>
                </a:lnTo>
                <a:lnTo>
                  <a:pt x="139" y="3"/>
                </a:lnTo>
                <a:lnTo>
                  <a:pt x="127" y="5"/>
                </a:lnTo>
                <a:lnTo>
                  <a:pt x="115" y="9"/>
                </a:lnTo>
                <a:lnTo>
                  <a:pt x="103" y="13"/>
                </a:lnTo>
                <a:lnTo>
                  <a:pt x="100" y="16"/>
                </a:lnTo>
                <a:lnTo>
                  <a:pt x="97" y="18"/>
                </a:lnTo>
                <a:lnTo>
                  <a:pt x="96" y="21"/>
                </a:lnTo>
                <a:lnTo>
                  <a:pt x="95" y="25"/>
                </a:lnTo>
                <a:lnTo>
                  <a:pt x="94" y="28"/>
                </a:lnTo>
                <a:lnTo>
                  <a:pt x="95" y="33"/>
                </a:lnTo>
                <a:lnTo>
                  <a:pt x="97" y="36"/>
                </a:lnTo>
                <a:lnTo>
                  <a:pt x="99" y="38"/>
                </a:lnTo>
                <a:lnTo>
                  <a:pt x="179" y="105"/>
                </a:lnTo>
                <a:lnTo>
                  <a:pt x="179" y="179"/>
                </a:lnTo>
                <a:lnTo>
                  <a:pt x="106" y="179"/>
                </a:lnTo>
                <a:lnTo>
                  <a:pt x="38" y="100"/>
                </a:lnTo>
                <a:lnTo>
                  <a:pt x="35" y="98"/>
                </a:lnTo>
                <a:lnTo>
                  <a:pt x="32" y="96"/>
                </a:lnTo>
                <a:lnTo>
                  <a:pt x="28" y="95"/>
                </a:lnTo>
                <a:lnTo>
                  <a:pt x="24" y="96"/>
                </a:lnTo>
                <a:lnTo>
                  <a:pt x="20" y="96"/>
                </a:lnTo>
                <a:lnTo>
                  <a:pt x="17" y="98"/>
                </a:lnTo>
                <a:lnTo>
                  <a:pt x="15" y="101"/>
                </a:lnTo>
                <a:lnTo>
                  <a:pt x="13" y="104"/>
                </a:lnTo>
                <a:lnTo>
                  <a:pt x="8" y="116"/>
                </a:lnTo>
                <a:lnTo>
                  <a:pt x="5" y="128"/>
                </a:lnTo>
                <a:lnTo>
                  <a:pt x="2" y="140"/>
                </a:lnTo>
                <a:lnTo>
                  <a:pt x="1" y="151"/>
                </a:lnTo>
                <a:lnTo>
                  <a:pt x="0" y="164"/>
                </a:lnTo>
                <a:lnTo>
                  <a:pt x="0" y="176"/>
                </a:lnTo>
                <a:lnTo>
                  <a:pt x="1" y="188"/>
                </a:lnTo>
                <a:lnTo>
                  <a:pt x="3" y="200"/>
                </a:lnTo>
                <a:lnTo>
                  <a:pt x="5" y="211"/>
                </a:lnTo>
                <a:lnTo>
                  <a:pt x="9" y="223"/>
                </a:lnTo>
                <a:lnTo>
                  <a:pt x="14" y="235"/>
                </a:lnTo>
                <a:lnTo>
                  <a:pt x="19" y="246"/>
                </a:lnTo>
                <a:lnTo>
                  <a:pt x="24" y="256"/>
                </a:lnTo>
                <a:lnTo>
                  <a:pt x="32" y="266"/>
                </a:lnTo>
                <a:lnTo>
                  <a:pt x="39" y="276"/>
                </a:lnTo>
                <a:lnTo>
                  <a:pt x="48" y="285"/>
                </a:lnTo>
                <a:lnTo>
                  <a:pt x="56" y="294"/>
                </a:lnTo>
                <a:lnTo>
                  <a:pt x="66" y="300"/>
                </a:lnTo>
                <a:lnTo>
                  <a:pt x="76" y="308"/>
                </a:lnTo>
                <a:lnTo>
                  <a:pt x="85" y="313"/>
                </a:lnTo>
                <a:lnTo>
                  <a:pt x="96" y="318"/>
                </a:lnTo>
                <a:lnTo>
                  <a:pt x="107" y="323"/>
                </a:lnTo>
                <a:lnTo>
                  <a:pt x="117" y="326"/>
                </a:lnTo>
                <a:lnTo>
                  <a:pt x="128" y="329"/>
                </a:lnTo>
                <a:lnTo>
                  <a:pt x="140" y="331"/>
                </a:lnTo>
                <a:lnTo>
                  <a:pt x="152" y="332"/>
                </a:lnTo>
                <a:lnTo>
                  <a:pt x="162" y="333"/>
                </a:lnTo>
                <a:lnTo>
                  <a:pt x="174" y="332"/>
                </a:lnTo>
                <a:lnTo>
                  <a:pt x="186" y="331"/>
                </a:lnTo>
                <a:lnTo>
                  <a:pt x="198" y="329"/>
                </a:lnTo>
                <a:lnTo>
                  <a:pt x="209" y="327"/>
                </a:lnTo>
                <a:lnTo>
                  <a:pt x="220" y="323"/>
                </a:lnTo>
                <a:lnTo>
                  <a:pt x="344" y="447"/>
                </a:lnTo>
                <a:lnTo>
                  <a:pt x="220" y="570"/>
                </a:lnTo>
                <a:lnTo>
                  <a:pt x="207" y="566"/>
                </a:lnTo>
                <a:lnTo>
                  <a:pt x="193" y="562"/>
                </a:lnTo>
                <a:lnTo>
                  <a:pt x="179" y="561"/>
                </a:lnTo>
                <a:lnTo>
                  <a:pt x="166" y="560"/>
                </a:lnTo>
                <a:lnTo>
                  <a:pt x="148" y="561"/>
                </a:lnTo>
                <a:lnTo>
                  <a:pt x="132" y="563"/>
                </a:lnTo>
                <a:lnTo>
                  <a:pt x="117" y="568"/>
                </a:lnTo>
                <a:lnTo>
                  <a:pt x="101" y="573"/>
                </a:lnTo>
                <a:lnTo>
                  <a:pt x="87" y="580"/>
                </a:lnTo>
                <a:lnTo>
                  <a:pt x="74" y="588"/>
                </a:lnTo>
                <a:lnTo>
                  <a:pt x="61" y="598"/>
                </a:lnTo>
                <a:lnTo>
                  <a:pt x="48" y="608"/>
                </a:lnTo>
                <a:lnTo>
                  <a:pt x="39" y="618"/>
                </a:lnTo>
                <a:lnTo>
                  <a:pt x="32" y="628"/>
                </a:lnTo>
                <a:lnTo>
                  <a:pt x="24" y="638"/>
                </a:lnTo>
                <a:lnTo>
                  <a:pt x="19" y="649"/>
                </a:lnTo>
                <a:lnTo>
                  <a:pt x="14" y="660"/>
                </a:lnTo>
                <a:lnTo>
                  <a:pt x="9" y="671"/>
                </a:lnTo>
                <a:lnTo>
                  <a:pt x="5" y="683"/>
                </a:lnTo>
                <a:lnTo>
                  <a:pt x="3" y="695"/>
                </a:lnTo>
                <a:lnTo>
                  <a:pt x="1" y="707"/>
                </a:lnTo>
                <a:lnTo>
                  <a:pt x="0" y="719"/>
                </a:lnTo>
                <a:lnTo>
                  <a:pt x="0" y="730"/>
                </a:lnTo>
                <a:lnTo>
                  <a:pt x="1" y="743"/>
                </a:lnTo>
                <a:lnTo>
                  <a:pt x="2" y="755"/>
                </a:lnTo>
                <a:lnTo>
                  <a:pt x="5" y="767"/>
                </a:lnTo>
                <a:lnTo>
                  <a:pt x="8" y="778"/>
                </a:lnTo>
                <a:lnTo>
                  <a:pt x="13" y="790"/>
                </a:lnTo>
                <a:lnTo>
                  <a:pt x="15" y="793"/>
                </a:lnTo>
                <a:lnTo>
                  <a:pt x="17" y="797"/>
                </a:lnTo>
                <a:lnTo>
                  <a:pt x="20" y="799"/>
                </a:lnTo>
                <a:lnTo>
                  <a:pt x="24" y="800"/>
                </a:lnTo>
                <a:lnTo>
                  <a:pt x="28" y="800"/>
                </a:lnTo>
                <a:lnTo>
                  <a:pt x="32" y="799"/>
                </a:lnTo>
                <a:lnTo>
                  <a:pt x="35" y="798"/>
                </a:lnTo>
                <a:lnTo>
                  <a:pt x="38" y="796"/>
                </a:lnTo>
                <a:lnTo>
                  <a:pt x="106" y="717"/>
                </a:lnTo>
                <a:lnTo>
                  <a:pt x="179" y="717"/>
                </a:lnTo>
                <a:lnTo>
                  <a:pt x="179" y="786"/>
                </a:lnTo>
                <a:lnTo>
                  <a:pt x="99" y="853"/>
                </a:lnTo>
                <a:lnTo>
                  <a:pt x="97" y="857"/>
                </a:lnTo>
                <a:lnTo>
                  <a:pt x="95" y="860"/>
                </a:lnTo>
                <a:lnTo>
                  <a:pt x="94" y="863"/>
                </a:lnTo>
                <a:lnTo>
                  <a:pt x="95" y="867"/>
                </a:lnTo>
                <a:lnTo>
                  <a:pt x="96" y="871"/>
                </a:lnTo>
                <a:lnTo>
                  <a:pt x="97" y="875"/>
                </a:lnTo>
                <a:lnTo>
                  <a:pt x="100" y="877"/>
                </a:lnTo>
                <a:lnTo>
                  <a:pt x="103" y="879"/>
                </a:lnTo>
                <a:lnTo>
                  <a:pt x="120" y="884"/>
                </a:lnTo>
                <a:lnTo>
                  <a:pt x="135" y="889"/>
                </a:lnTo>
                <a:lnTo>
                  <a:pt x="152" y="892"/>
                </a:lnTo>
                <a:lnTo>
                  <a:pt x="168" y="893"/>
                </a:lnTo>
                <a:lnTo>
                  <a:pt x="168" y="893"/>
                </a:lnTo>
                <a:lnTo>
                  <a:pt x="184" y="892"/>
                </a:lnTo>
                <a:lnTo>
                  <a:pt x="200" y="889"/>
                </a:lnTo>
                <a:lnTo>
                  <a:pt x="216" y="885"/>
                </a:lnTo>
                <a:lnTo>
                  <a:pt x="231" y="879"/>
                </a:lnTo>
                <a:lnTo>
                  <a:pt x="245" y="873"/>
                </a:lnTo>
                <a:lnTo>
                  <a:pt x="259" y="864"/>
                </a:lnTo>
                <a:lnTo>
                  <a:pt x="271" y="854"/>
                </a:lnTo>
                <a:lnTo>
                  <a:pt x="284" y="843"/>
                </a:lnTo>
                <a:lnTo>
                  <a:pt x="292" y="834"/>
                </a:lnTo>
                <a:lnTo>
                  <a:pt x="299" y="825"/>
                </a:lnTo>
                <a:lnTo>
                  <a:pt x="306" y="816"/>
                </a:lnTo>
                <a:lnTo>
                  <a:pt x="312" y="806"/>
                </a:lnTo>
                <a:lnTo>
                  <a:pt x="317" y="796"/>
                </a:lnTo>
                <a:lnTo>
                  <a:pt x="322" y="785"/>
                </a:lnTo>
                <a:lnTo>
                  <a:pt x="325" y="774"/>
                </a:lnTo>
                <a:lnTo>
                  <a:pt x="328" y="763"/>
                </a:lnTo>
                <a:lnTo>
                  <a:pt x="330" y="752"/>
                </a:lnTo>
                <a:lnTo>
                  <a:pt x="331" y="741"/>
                </a:lnTo>
                <a:lnTo>
                  <a:pt x="331" y="729"/>
                </a:lnTo>
                <a:lnTo>
                  <a:pt x="331" y="717"/>
                </a:lnTo>
                <a:lnTo>
                  <a:pt x="330" y="706"/>
                </a:lnTo>
                <a:lnTo>
                  <a:pt x="328" y="694"/>
                </a:lnTo>
                <a:lnTo>
                  <a:pt x="325" y="682"/>
                </a:lnTo>
                <a:lnTo>
                  <a:pt x="322" y="671"/>
                </a:lnTo>
                <a:lnTo>
                  <a:pt x="446" y="547"/>
                </a:lnTo>
                <a:lnTo>
                  <a:pt x="569" y="671"/>
                </a:lnTo>
                <a:lnTo>
                  <a:pt x="566" y="682"/>
                </a:lnTo>
                <a:lnTo>
                  <a:pt x="563" y="694"/>
                </a:lnTo>
                <a:lnTo>
                  <a:pt x="561" y="706"/>
                </a:lnTo>
                <a:lnTo>
                  <a:pt x="560" y="716"/>
                </a:lnTo>
                <a:lnTo>
                  <a:pt x="559" y="728"/>
                </a:lnTo>
                <a:lnTo>
                  <a:pt x="560" y="740"/>
                </a:lnTo>
                <a:lnTo>
                  <a:pt x="561" y="752"/>
                </a:lnTo>
                <a:lnTo>
                  <a:pt x="564" y="762"/>
                </a:lnTo>
                <a:lnTo>
                  <a:pt x="567" y="774"/>
                </a:lnTo>
                <a:lnTo>
                  <a:pt x="570" y="785"/>
                </a:lnTo>
                <a:lnTo>
                  <a:pt x="574" y="796"/>
                </a:lnTo>
                <a:lnTo>
                  <a:pt x="580" y="805"/>
                </a:lnTo>
                <a:lnTo>
                  <a:pt x="586" y="816"/>
                </a:lnTo>
                <a:lnTo>
                  <a:pt x="592" y="825"/>
                </a:lnTo>
                <a:lnTo>
                  <a:pt x="600" y="834"/>
                </a:lnTo>
                <a:lnTo>
                  <a:pt x="609" y="843"/>
                </a:lnTo>
                <a:lnTo>
                  <a:pt x="620" y="854"/>
                </a:lnTo>
                <a:lnTo>
                  <a:pt x="634" y="864"/>
                </a:lnTo>
                <a:lnTo>
                  <a:pt x="648" y="873"/>
                </a:lnTo>
                <a:lnTo>
                  <a:pt x="662" y="879"/>
                </a:lnTo>
                <a:lnTo>
                  <a:pt x="678" y="885"/>
                </a:lnTo>
                <a:lnTo>
                  <a:pt x="693" y="889"/>
                </a:lnTo>
                <a:lnTo>
                  <a:pt x="709" y="892"/>
                </a:lnTo>
                <a:lnTo>
                  <a:pt x="725" y="893"/>
                </a:lnTo>
                <a:lnTo>
                  <a:pt x="741" y="892"/>
                </a:lnTo>
                <a:lnTo>
                  <a:pt x="758" y="889"/>
                </a:lnTo>
                <a:lnTo>
                  <a:pt x="774" y="884"/>
                </a:lnTo>
                <a:lnTo>
                  <a:pt x="790" y="879"/>
                </a:lnTo>
                <a:lnTo>
                  <a:pt x="794" y="877"/>
                </a:lnTo>
                <a:lnTo>
                  <a:pt x="796" y="875"/>
                </a:lnTo>
                <a:lnTo>
                  <a:pt x="798" y="871"/>
                </a:lnTo>
                <a:lnTo>
                  <a:pt x="799" y="867"/>
                </a:lnTo>
                <a:lnTo>
                  <a:pt x="799" y="863"/>
                </a:lnTo>
                <a:lnTo>
                  <a:pt x="799" y="860"/>
                </a:lnTo>
                <a:lnTo>
                  <a:pt x="797" y="857"/>
                </a:lnTo>
                <a:lnTo>
                  <a:pt x="795" y="853"/>
                </a:lnTo>
                <a:lnTo>
                  <a:pt x="718" y="786"/>
                </a:lnTo>
                <a:lnTo>
                  <a:pt x="718" y="717"/>
                </a:lnTo>
                <a:lnTo>
                  <a:pt x="785" y="717"/>
                </a:lnTo>
                <a:lnTo>
                  <a:pt x="854" y="796"/>
                </a:lnTo>
                <a:lnTo>
                  <a:pt x="856" y="798"/>
                </a:lnTo>
                <a:lnTo>
                  <a:pt x="859" y="799"/>
                </a:lnTo>
                <a:lnTo>
                  <a:pt x="863" y="800"/>
                </a:lnTo>
                <a:lnTo>
                  <a:pt x="866" y="800"/>
                </a:lnTo>
                <a:lnTo>
                  <a:pt x="871" y="799"/>
                </a:lnTo>
                <a:lnTo>
                  <a:pt x="874" y="797"/>
                </a:lnTo>
                <a:lnTo>
                  <a:pt x="876" y="793"/>
                </a:lnTo>
                <a:lnTo>
                  <a:pt x="878" y="790"/>
                </a:lnTo>
                <a:lnTo>
                  <a:pt x="882" y="778"/>
                </a:lnTo>
                <a:lnTo>
                  <a:pt x="886" y="767"/>
                </a:lnTo>
                <a:lnTo>
                  <a:pt x="889" y="755"/>
                </a:lnTo>
                <a:lnTo>
                  <a:pt x="891" y="743"/>
                </a:lnTo>
                <a:lnTo>
                  <a:pt x="891" y="730"/>
                </a:lnTo>
                <a:lnTo>
                  <a:pt x="891" y="719"/>
                </a:lnTo>
                <a:lnTo>
                  <a:pt x="890" y="707"/>
                </a:lnTo>
                <a:lnTo>
                  <a:pt x="889" y="695"/>
                </a:lnTo>
                <a:lnTo>
                  <a:pt x="886" y="683"/>
                </a:lnTo>
                <a:lnTo>
                  <a:pt x="882" y="671"/>
                </a:lnTo>
                <a:lnTo>
                  <a:pt x="877" y="660"/>
                </a:lnTo>
                <a:lnTo>
                  <a:pt x="872" y="649"/>
                </a:lnTo>
                <a:lnTo>
                  <a:pt x="866" y="638"/>
                </a:lnTo>
                <a:lnTo>
                  <a:pt x="859" y="628"/>
                </a:lnTo>
                <a:lnTo>
                  <a:pt x="851" y="618"/>
                </a:lnTo>
                <a:lnTo>
                  <a:pt x="843" y="608"/>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dirty="0">
              <a:solidFill>
                <a:srgbClr val="FF0000"/>
              </a:solidFill>
            </a:endParaRPr>
          </a:p>
        </p:txBody>
      </p:sp>
      <p:sp>
        <p:nvSpPr>
          <p:cNvPr id="96" name="Freeform 3445">
            <a:extLst>
              <a:ext uri="{FF2B5EF4-FFF2-40B4-BE49-F238E27FC236}">
                <a16:creationId xmlns:a16="http://schemas.microsoft.com/office/drawing/2014/main" xmlns="" id="{1AF4A764-23AD-47E8-8198-75ACFA02CD80}"/>
              </a:ext>
            </a:extLst>
          </p:cNvPr>
          <p:cNvSpPr>
            <a:spLocks/>
          </p:cNvSpPr>
          <p:nvPr/>
        </p:nvSpPr>
        <p:spPr bwMode="auto">
          <a:xfrm>
            <a:off x="4330822" y="4152451"/>
            <a:ext cx="378019" cy="347182"/>
          </a:xfrm>
          <a:custGeom>
            <a:avLst/>
            <a:gdLst>
              <a:gd name="T0" fmla="*/ 384 w 569"/>
              <a:gd name="T1" fmla="*/ 376 h 628"/>
              <a:gd name="T2" fmla="*/ 359 w 569"/>
              <a:gd name="T3" fmla="*/ 309 h 628"/>
              <a:gd name="T4" fmla="*/ 379 w 569"/>
              <a:gd name="T5" fmla="*/ 290 h 628"/>
              <a:gd name="T6" fmla="*/ 397 w 569"/>
              <a:gd name="T7" fmla="*/ 253 h 628"/>
              <a:gd name="T8" fmla="*/ 406 w 569"/>
              <a:gd name="T9" fmla="*/ 213 h 628"/>
              <a:gd name="T10" fmla="*/ 415 w 569"/>
              <a:gd name="T11" fmla="*/ 203 h 628"/>
              <a:gd name="T12" fmla="*/ 420 w 569"/>
              <a:gd name="T13" fmla="*/ 184 h 628"/>
              <a:gd name="T14" fmla="*/ 416 w 569"/>
              <a:gd name="T15" fmla="*/ 154 h 628"/>
              <a:gd name="T16" fmla="*/ 411 w 569"/>
              <a:gd name="T17" fmla="*/ 123 h 628"/>
              <a:gd name="T18" fmla="*/ 420 w 569"/>
              <a:gd name="T19" fmla="*/ 78 h 628"/>
              <a:gd name="T20" fmla="*/ 415 w 569"/>
              <a:gd name="T21" fmla="*/ 46 h 628"/>
              <a:gd name="T22" fmla="*/ 402 w 569"/>
              <a:gd name="T23" fmla="*/ 28 h 628"/>
              <a:gd name="T24" fmla="*/ 382 w 569"/>
              <a:gd name="T25" fmla="*/ 15 h 628"/>
              <a:gd name="T26" fmla="*/ 341 w 569"/>
              <a:gd name="T27" fmla="*/ 3 h 628"/>
              <a:gd name="T28" fmla="*/ 291 w 569"/>
              <a:gd name="T29" fmla="*/ 1 h 628"/>
              <a:gd name="T30" fmla="*/ 245 w 569"/>
              <a:gd name="T31" fmla="*/ 10 h 628"/>
              <a:gd name="T32" fmla="*/ 213 w 569"/>
              <a:gd name="T33" fmla="*/ 27 h 628"/>
              <a:gd name="T34" fmla="*/ 200 w 569"/>
              <a:gd name="T35" fmla="*/ 42 h 628"/>
              <a:gd name="T36" fmla="*/ 181 w 569"/>
              <a:gd name="T37" fmla="*/ 44 h 628"/>
              <a:gd name="T38" fmla="*/ 163 w 569"/>
              <a:gd name="T39" fmla="*/ 56 h 628"/>
              <a:gd name="T40" fmla="*/ 154 w 569"/>
              <a:gd name="T41" fmla="*/ 86 h 628"/>
              <a:gd name="T42" fmla="*/ 164 w 569"/>
              <a:gd name="T43" fmla="*/ 139 h 628"/>
              <a:gd name="T44" fmla="*/ 160 w 569"/>
              <a:gd name="T45" fmla="*/ 141 h 628"/>
              <a:gd name="T46" fmla="*/ 153 w 569"/>
              <a:gd name="T47" fmla="*/ 154 h 628"/>
              <a:gd name="T48" fmla="*/ 149 w 569"/>
              <a:gd name="T49" fmla="*/ 184 h 628"/>
              <a:gd name="T50" fmla="*/ 153 w 569"/>
              <a:gd name="T51" fmla="*/ 202 h 628"/>
              <a:gd name="T52" fmla="*/ 163 w 569"/>
              <a:gd name="T53" fmla="*/ 213 h 628"/>
              <a:gd name="T54" fmla="*/ 169 w 569"/>
              <a:gd name="T55" fmla="*/ 236 h 628"/>
              <a:gd name="T56" fmla="*/ 180 w 569"/>
              <a:gd name="T57" fmla="*/ 268 h 628"/>
              <a:gd name="T58" fmla="*/ 203 w 569"/>
              <a:gd name="T59" fmla="*/ 299 h 628"/>
              <a:gd name="T60" fmla="*/ 215 w 569"/>
              <a:gd name="T61" fmla="*/ 367 h 628"/>
              <a:gd name="T62" fmla="*/ 177 w 569"/>
              <a:gd name="T63" fmla="*/ 381 h 628"/>
              <a:gd name="T64" fmla="*/ 111 w 569"/>
              <a:gd name="T65" fmla="*/ 404 h 628"/>
              <a:gd name="T66" fmla="*/ 47 w 569"/>
              <a:gd name="T67" fmla="*/ 434 h 628"/>
              <a:gd name="T68" fmla="*/ 22 w 569"/>
              <a:gd name="T69" fmla="*/ 456 h 628"/>
              <a:gd name="T70" fmla="*/ 10 w 569"/>
              <a:gd name="T71" fmla="*/ 487 h 628"/>
              <a:gd name="T72" fmla="*/ 1 w 569"/>
              <a:gd name="T73" fmla="*/ 557 h 628"/>
              <a:gd name="T74" fmla="*/ 0 w 569"/>
              <a:gd name="T75" fmla="*/ 620 h 628"/>
              <a:gd name="T76" fmla="*/ 11 w 569"/>
              <a:gd name="T77" fmla="*/ 628 h 628"/>
              <a:gd name="T78" fmla="*/ 565 w 569"/>
              <a:gd name="T79" fmla="*/ 624 h 628"/>
              <a:gd name="T80" fmla="*/ 569 w 569"/>
              <a:gd name="T81" fmla="*/ 597 h 628"/>
              <a:gd name="T82" fmla="*/ 562 w 569"/>
              <a:gd name="T83" fmla="*/ 510 h 628"/>
              <a:gd name="T84" fmla="*/ 551 w 569"/>
              <a:gd name="T85" fmla="*/ 461 h 628"/>
              <a:gd name="T86" fmla="*/ 537 w 569"/>
              <a:gd name="T87" fmla="*/ 444 h 628"/>
              <a:gd name="T88" fmla="*/ 484 w 569"/>
              <a:gd name="T89" fmla="*/ 413 h 628"/>
              <a:gd name="T90" fmla="*/ 408 w 569"/>
              <a:gd name="T91" fmla="*/ 385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9" h="628">
                <a:moveTo>
                  <a:pt x="408" y="385"/>
                </a:moveTo>
                <a:lnTo>
                  <a:pt x="397" y="380"/>
                </a:lnTo>
                <a:lnTo>
                  <a:pt x="384" y="376"/>
                </a:lnTo>
                <a:lnTo>
                  <a:pt x="372" y="372"/>
                </a:lnTo>
                <a:lnTo>
                  <a:pt x="359" y="367"/>
                </a:lnTo>
                <a:lnTo>
                  <a:pt x="359" y="309"/>
                </a:lnTo>
                <a:lnTo>
                  <a:pt x="366" y="306"/>
                </a:lnTo>
                <a:lnTo>
                  <a:pt x="371" y="299"/>
                </a:lnTo>
                <a:lnTo>
                  <a:pt x="379" y="290"/>
                </a:lnTo>
                <a:lnTo>
                  <a:pt x="385" y="280"/>
                </a:lnTo>
                <a:lnTo>
                  <a:pt x="390" y="268"/>
                </a:lnTo>
                <a:lnTo>
                  <a:pt x="397" y="253"/>
                </a:lnTo>
                <a:lnTo>
                  <a:pt x="400" y="236"/>
                </a:lnTo>
                <a:lnTo>
                  <a:pt x="402" y="216"/>
                </a:lnTo>
                <a:lnTo>
                  <a:pt x="406" y="213"/>
                </a:lnTo>
                <a:lnTo>
                  <a:pt x="409" y="211"/>
                </a:lnTo>
                <a:lnTo>
                  <a:pt x="412" y="207"/>
                </a:lnTo>
                <a:lnTo>
                  <a:pt x="415" y="203"/>
                </a:lnTo>
                <a:lnTo>
                  <a:pt x="417" y="198"/>
                </a:lnTo>
                <a:lnTo>
                  <a:pt x="418" y="191"/>
                </a:lnTo>
                <a:lnTo>
                  <a:pt x="420" y="184"/>
                </a:lnTo>
                <a:lnTo>
                  <a:pt x="420" y="177"/>
                </a:lnTo>
                <a:lnTo>
                  <a:pt x="418" y="164"/>
                </a:lnTo>
                <a:lnTo>
                  <a:pt x="416" y="154"/>
                </a:lnTo>
                <a:lnTo>
                  <a:pt x="411" y="145"/>
                </a:lnTo>
                <a:lnTo>
                  <a:pt x="406" y="140"/>
                </a:lnTo>
                <a:lnTo>
                  <a:pt x="411" y="123"/>
                </a:lnTo>
                <a:lnTo>
                  <a:pt x="417" y="101"/>
                </a:lnTo>
                <a:lnTo>
                  <a:pt x="418" y="90"/>
                </a:lnTo>
                <a:lnTo>
                  <a:pt x="420" y="78"/>
                </a:lnTo>
                <a:lnTo>
                  <a:pt x="420" y="65"/>
                </a:lnTo>
                <a:lnTo>
                  <a:pt x="417" y="53"/>
                </a:lnTo>
                <a:lnTo>
                  <a:pt x="415" y="46"/>
                </a:lnTo>
                <a:lnTo>
                  <a:pt x="412" y="40"/>
                </a:lnTo>
                <a:lnTo>
                  <a:pt x="407" y="33"/>
                </a:lnTo>
                <a:lnTo>
                  <a:pt x="402" y="28"/>
                </a:lnTo>
                <a:lnTo>
                  <a:pt x="397" y="23"/>
                </a:lnTo>
                <a:lnTo>
                  <a:pt x="390" y="19"/>
                </a:lnTo>
                <a:lnTo>
                  <a:pt x="382" y="15"/>
                </a:lnTo>
                <a:lnTo>
                  <a:pt x="375" y="11"/>
                </a:lnTo>
                <a:lnTo>
                  <a:pt x="359" y="6"/>
                </a:lnTo>
                <a:lnTo>
                  <a:pt x="341" y="3"/>
                </a:lnTo>
                <a:lnTo>
                  <a:pt x="325" y="1"/>
                </a:lnTo>
                <a:lnTo>
                  <a:pt x="307" y="0"/>
                </a:lnTo>
                <a:lnTo>
                  <a:pt x="291" y="1"/>
                </a:lnTo>
                <a:lnTo>
                  <a:pt x="276" y="3"/>
                </a:lnTo>
                <a:lnTo>
                  <a:pt x="259" y="5"/>
                </a:lnTo>
                <a:lnTo>
                  <a:pt x="245" y="10"/>
                </a:lnTo>
                <a:lnTo>
                  <a:pt x="231" y="15"/>
                </a:lnTo>
                <a:lnTo>
                  <a:pt x="218" y="23"/>
                </a:lnTo>
                <a:lnTo>
                  <a:pt x="213" y="27"/>
                </a:lnTo>
                <a:lnTo>
                  <a:pt x="208" y="32"/>
                </a:lnTo>
                <a:lnTo>
                  <a:pt x="204" y="37"/>
                </a:lnTo>
                <a:lnTo>
                  <a:pt x="200" y="42"/>
                </a:lnTo>
                <a:lnTo>
                  <a:pt x="194" y="42"/>
                </a:lnTo>
                <a:lnTo>
                  <a:pt x="186" y="42"/>
                </a:lnTo>
                <a:lnTo>
                  <a:pt x="181" y="44"/>
                </a:lnTo>
                <a:lnTo>
                  <a:pt x="176" y="46"/>
                </a:lnTo>
                <a:lnTo>
                  <a:pt x="168" y="51"/>
                </a:lnTo>
                <a:lnTo>
                  <a:pt x="163" y="56"/>
                </a:lnTo>
                <a:lnTo>
                  <a:pt x="158" y="65"/>
                </a:lnTo>
                <a:lnTo>
                  <a:pt x="155" y="76"/>
                </a:lnTo>
                <a:lnTo>
                  <a:pt x="154" y="86"/>
                </a:lnTo>
                <a:lnTo>
                  <a:pt x="155" y="98"/>
                </a:lnTo>
                <a:lnTo>
                  <a:pt x="159" y="119"/>
                </a:lnTo>
                <a:lnTo>
                  <a:pt x="164" y="139"/>
                </a:lnTo>
                <a:lnTo>
                  <a:pt x="164" y="139"/>
                </a:lnTo>
                <a:lnTo>
                  <a:pt x="164" y="139"/>
                </a:lnTo>
                <a:lnTo>
                  <a:pt x="160" y="141"/>
                </a:lnTo>
                <a:lnTo>
                  <a:pt x="158" y="145"/>
                </a:lnTo>
                <a:lnTo>
                  <a:pt x="155" y="149"/>
                </a:lnTo>
                <a:lnTo>
                  <a:pt x="153" y="154"/>
                </a:lnTo>
                <a:lnTo>
                  <a:pt x="149" y="164"/>
                </a:lnTo>
                <a:lnTo>
                  <a:pt x="149" y="177"/>
                </a:lnTo>
                <a:lnTo>
                  <a:pt x="149" y="184"/>
                </a:lnTo>
                <a:lnTo>
                  <a:pt x="150" y="190"/>
                </a:lnTo>
                <a:lnTo>
                  <a:pt x="151" y="196"/>
                </a:lnTo>
                <a:lnTo>
                  <a:pt x="153" y="202"/>
                </a:lnTo>
                <a:lnTo>
                  <a:pt x="155" y="205"/>
                </a:lnTo>
                <a:lnTo>
                  <a:pt x="159" y="211"/>
                </a:lnTo>
                <a:lnTo>
                  <a:pt x="163" y="213"/>
                </a:lnTo>
                <a:lnTo>
                  <a:pt x="167" y="216"/>
                </a:lnTo>
                <a:lnTo>
                  <a:pt x="167" y="226"/>
                </a:lnTo>
                <a:lnTo>
                  <a:pt x="169" y="236"/>
                </a:lnTo>
                <a:lnTo>
                  <a:pt x="171" y="245"/>
                </a:lnTo>
                <a:lnTo>
                  <a:pt x="173" y="253"/>
                </a:lnTo>
                <a:lnTo>
                  <a:pt x="180" y="268"/>
                </a:lnTo>
                <a:lnTo>
                  <a:pt x="187" y="281"/>
                </a:lnTo>
                <a:lnTo>
                  <a:pt x="195" y="291"/>
                </a:lnTo>
                <a:lnTo>
                  <a:pt x="203" y="299"/>
                </a:lnTo>
                <a:lnTo>
                  <a:pt x="209" y="306"/>
                </a:lnTo>
                <a:lnTo>
                  <a:pt x="215" y="311"/>
                </a:lnTo>
                <a:lnTo>
                  <a:pt x="215" y="367"/>
                </a:lnTo>
                <a:lnTo>
                  <a:pt x="203" y="372"/>
                </a:lnTo>
                <a:lnTo>
                  <a:pt x="190" y="376"/>
                </a:lnTo>
                <a:lnTo>
                  <a:pt x="177" y="381"/>
                </a:lnTo>
                <a:lnTo>
                  <a:pt x="164" y="385"/>
                </a:lnTo>
                <a:lnTo>
                  <a:pt x="137" y="395"/>
                </a:lnTo>
                <a:lnTo>
                  <a:pt x="111" y="404"/>
                </a:lnTo>
                <a:lnTo>
                  <a:pt x="87" y="413"/>
                </a:lnTo>
                <a:lnTo>
                  <a:pt x="65" y="424"/>
                </a:lnTo>
                <a:lnTo>
                  <a:pt x="47" y="434"/>
                </a:lnTo>
                <a:lnTo>
                  <a:pt x="32" y="444"/>
                </a:lnTo>
                <a:lnTo>
                  <a:pt x="25" y="449"/>
                </a:lnTo>
                <a:lnTo>
                  <a:pt x="22" y="456"/>
                </a:lnTo>
                <a:lnTo>
                  <a:pt x="18" y="462"/>
                </a:lnTo>
                <a:lnTo>
                  <a:pt x="14" y="467"/>
                </a:lnTo>
                <a:lnTo>
                  <a:pt x="10" y="487"/>
                </a:lnTo>
                <a:lnTo>
                  <a:pt x="6" y="510"/>
                </a:lnTo>
                <a:lnTo>
                  <a:pt x="4" y="533"/>
                </a:lnTo>
                <a:lnTo>
                  <a:pt x="1" y="557"/>
                </a:lnTo>
                <a:lnTo>
                  <a:pt x="0" y="597"/>
                </a:lnTo>
                <a:lnTo>
                  <a:pt x="0" y="616"/>
                </a:lnTo>
                <a:lnTo>
                  <a:pt x="0" y="620"/>
                </a:lnTo>
                <a:lnTo>
                  <a:pt x="2" y="624"/>
                </a:lnTo>
                <a:lnTo>
                  <a:pt x="6" y="627"/>
                </a:lnTo>
                <a:lnTo>
                  <a:pt x="11" y="628"/>
                </a:lnTo>
                <a:lnTo>
                  <a:pt x="557" y="628"/>
                </a:lnTo>
                <a:lnTo>
                  <a:pt x="561" y="627"/>
                </a:lnTo>
                <a:lnTo>
                  <a:pt x="565" y="624"/>
                </a:lnTo>
                <a:lnTo>
                  <a:pt x="567" y="620"/>
                </a:lnTo>
                <a:lnTo>
                  <a:pt x="569" y="616"/>
                </a:lnTo>
                <a:lnTo>
                  <a:pt x="569" y="597"/>
                </a:lnTo>
                <a:lnTo>
                  <a:pt x="567" y="557"/>
                </a:lnTo>
                <a:lnTo>
                  <a:pt x="565" y="533"/>
                </a:lnTo>
                <a:lnTo>
                  <a:pt x="562" y="510"/>
                </a:lnTo>
                <a:lnTo>
                  <a:pt x="558" y="487"/>
                </a:lnTo>
                <a:lnTo>
                  <a:pt x="555" y="467"/>
                </a:lnTo>
                <a:lnTo>
                  <a:pt x="551" y="461"/>
                </a:lnTo>
                <a:lnTo>
                  <a:pt x="547" y="456"/>
                </a:lnTo>
                <a:lnTo>
                  <a:pt x="543" y="449"/>
                </a:lnTo>
                <a:lnTo>
                  <a:pt x="537" y="444"/>
                </a:lnTo>
                <a:lnTo>
                  <a:pt x="522" y="433"/>
                </a:lnTo>
                <a:lnTo>
                  <a:pt x="504" y="422"/>
                </a:lnTo>
                <a:lnTo>
                  <a:pt x="484" y="413"/>
                </a:lnTo>
                <a:lnTo>
                  <a:pt x="461" y="404"/>
                </a:lnTo>
                <a:lnTo>
                  <a:pt x="435" y="394"/>
                </a:lnTo>
                <a:lnTo>
                  <a:pt x="408" y="385"/>
                </a:lnTo>
                <a:close/>
              </a:path>
            </a:pathLst>
          </a:custGeom>
          <a:no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Rockwell" panose="02060603020205020403"/>
            </a:endParaRPr>
          </a:p>
        </p:txBody>
      </p:sp>
      <p:sp>
        <p:nvSpPr>
          <p:cNvPr id="97" name="Freeform 3446">
            <a:extLst>
              <a:ext uri="{FF2B5EF4-FFF2-40B4-BE49-F238E27FC236}">
                <a16:creationId xmlns:a16="http://schemas.microsoft.com/office/drawing/2014/main" xmlns="" id="{9EF4B925-5F0F-48E9-989F-554BE62631C7}"/>
              </a:ext>
            </a:extLst>
          </p:cNvPr>
          <p:cNvSpPr>
            <a:spLocks/>
          </p:cNvSpPr>
          <p:nvPr/>
        </p:nvSpPr>
        <p:spPr bwMode="auto">
          <a:xfrm>
            <a:off x="4492065" y="4164931"/>
            <a:ext cx="189009" cy="344970"/>
          </a:xfrm>
          <a:custGeom>
            <a:avLst/>
            <a:gdLst>
              <a:gd name="T0" fmla="*/ 258 w 281"/>
              <a:gd name="T1" fmla="*/ 450 h 625"/>
              <a:gd name="T2" fmla="*/ 234 w 281"/>
              <a:gd name="T3" fmla="*/ 428 h 625"/>
              <a:gd name="T4" fmla="*/ 199 w 281"/>
              <a:gd name="T5" fmla="*/ 408 h 625"/>
              <a:gd name="T6" fmla="*/ 103 w 281"/>
              <a:gd name="T7" fmla="*/ 367 h 625"/>
              <a:gd name="T8" fmla="*/ 65 w 281"/>
              <a:gd name="T9" fmla="*/ 319 h 625"/>
              <a:gd name="T10" fmla="*/ 86 w 281"/>
              <a:gd name="T11" fmla="*/ 301 h 625"/>
              <a:gd name="T12" fmla="*/ 108 w 281"/>
              <a:gd name="T13" fmla="*/ 265 h 625"/>
              <a:gd name="T14" fmla="*/ 113 w 281"/>
              <a:gd name="T15" fmla="*/ 238 h 625"/>
              <a:gd name="T16" fmla="*/ 122 w 281"/>
              <a:gd name="T17" fmla="*/ 223 h 625"/>
              <a:gd name="T18" fmla="*/ 130 w 281"/>
              <a:gd name="T19" fmla="*/ 209 h 625"/>
              <a:gd name="T20" fmla="*/ 132 w 281"/>
              <a:gd name="T21" fmla="*/ 188 h 625"/>
              <a:gd name="T22" fmla="*/ 123 w 281"/>
              <a:gd name="T23" fmla="*/ 157 h 625"/>
              <a:gd name="T24" fmla="*/ 118 w 281"/>
              <a:gd name="T25" fmla="*/ 151 h 625"/>
              <a:gd name="T26" fmla="*/ 131 w 281"/>
              <a:gd name="T27" fmla="*/ 97 h 625"/>
              <a:gd name="T28" fmla="*/ 130 w 281"/>
              <a:gd name="T29" fmla="*/ 59 h 625"/>
              <a:gd name="T30" fmla="*/ 117 w 281"/>
              <a:gd name="T31" fmla="*/ 35 h 625"/>
              <a:gd name="T32" fmla="*/ 94 w 281"/>
              <a:gd name="T33" fmla="*/ 15 h 625"/>
              <a:gd name="T34" fmla="*/ 65 w 281"/>
              <a:gd name="T35" fmla="*/ 2 h 625"/>
              <a:gd name="T36" fmla="*/ 38 w 281"/>
              <a:gd name="T37" fmla="*/ 0 h 625"/>
              <a:gd name="T38" fmla="*/ 13 w 281"/>
              <a:gd name="T39" fmla="*/ 7 h 625"/>
              <a:gd name="T40" fmla="*/ 0 w 281"/>
              <a:gd name="T41" fmla="*/ 20 h 625"/>
              <a:gd name="T42" fmla="*/ 5 w 281"/>
              <a:gd name="T43" fmla="*/ 32 h 625"/>
              <a:gd name="T44" fmla="*/ 18 w 281"/>
              <a:gd name="T45" fmla="*/ 32 h 625"/>
              <a:gd name="T46" fmla="*/ 38 w 281"/>
              <a:gd name="T47" fmla="*/ 24 h 625"/>
              <a:gd name="T48" fmla="*/ 67 w 281"/>
              <a:gd name="T49" fmla="*/ 28 h 625"/>
              <a:gd name="T50" fmla="*/ 89 w 281"/>
              <a:gd name="T51" fmla="*/ 41 h 625"/>
              <a:gd name="T52" fmla="*/ 103 w 281"/>
              <a:gd name="T53" fmla="*/ 56 h 625"/>
              <a:gd name="T54" fmla="*/ 108 w 281"/>
              <a:gd name="T55" fmla="*/ 75 h 625"/>
              <a:gd name="T56" fmla="*/ 105 w 281"/>
              <a:gd name="T57" fmla="*/ 107 h 625"/>
              <a:gd name="T58" fmla="*/ 92 w 281"/>
              <a:gd name="T59" fmla="*/ 152 h 625"/>
              <a:gd name="T60" fmla="*/ 94 w 281"/>
              <a:gd name="T61" fmla="*/ 166 h 625"/>
              <a:gd name="T62" fmla="*/ 104 w 281"/>
              <a:gd name="T63" fmla="*/ 172 h 625"/>
              <a:gd name="T64" fmla="*/ 109 w 281"/>
              <a:gd name="T65" fmla="*/ 188 h 625"/>
              <a:gd name="T66" fmla="*/ 104 w 281"/>
              <a:gd name="T67" fmla="*/ 206 h 625"/>
              <a:gd name="T68" fmla="*/ 94 w 281"/>
              <a:gd name="T69" fmla="*/ 210 h 625"/>
              <a:gd name="T70" fmla="*/ 90 w 281"/>
              <a:gd name="T71" fmla="*/ 231 h 625"/>
              <a:gd name="T72" fmla="*/ 85 w 281"/>
              <a:gd name="T73" fmla="*/ 259 h 625"/>
              <a:gd name="T74" fmla="*/ 55 w 281"/>
              <a:gd name="T75" fmla="*/ 297 h 625"/>
              <a:gd name="T76" fmla="*/ 44 w 281"/>
              <a:gd name="T77" fmla="*/ 306 h 625"/>
              <a:gd name="T78" fmla="*/ 41 w 281"/>
              <a:gd name="T79" fmla="*/ 360 h 625"/>
              <a:gd name="T80" fmla="*/ 46 w 281"/>
              <a:gd name="T81" fmla="*/ 371 h 625"/>
              <a:gd name="T82" fmla="*/ 119 w 281"/>
              <a:gd name="T83" fmla="*/ 399 h 625"/>
              <a:gd name="T84" fmla="*/ 222 w 281"/>
              <a:gd name="T85" fmla="*/ 449 h 625"/>
              <a:gd name="T86" fmla="*/ 241 w 281"/>
              <a:gd name="T87" fmla="*/ 467 h 625"/>
              <a:gd name="T88" fmla="*/ 250 w 281"/>
              <a:gd name="T89" fmla="*/ 503 h 625"/>
              <a:gd name="T90" fmla="*/ 257 w 281"/>
              <a:gd name="T91" fmla="*/ 574 h 625"/>
              <a:gd name="T92" fmla="*/ 204 w 281"/>
              <a:gd name="T93" fmla="*/ 602 h 625"/>
              <a:gd name="T94" fmla="*/ 196 w 281"/>
              <a:gd name="T95" fmla="*/ 613 h 625"/>
              <a:gd name="T96" fmla="*/ 204 w 281"/>
              <a:gd name="T97" fmla="*/ 624 h 625"/>
              <a:gd name="T98" fmla="*/ 273 w 281"/>
              <a:gd name="T99" fmla="*/ 624 h 625"/>
              <a:gd name="T100" fmla="*/ 281 w 281"/>
              <a:gd name="T101" fmla="*/ 613 h 625"/>
              <a:gd name="T102" fmla="*/ 277 w 281"/>
              <a:gd name="T103" fmla="*/ 530 h 625"/>
              <a:gd name="T104" fmla="*/ 267 w 281"/>
              <a:gd name="T105" fmla="*/ 464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1" h="625">
                <a:moveTo>
                  <a:pt x="267" y="464"/>
                </a:moveTo>
                <a:lnTo>
                  <a:pt x="263" y="457"/>
                </a:lnTo>
                <a:lnTo>
                  <a:pt x="258" y="450"/>
                </a:lnTo>
                <a:lnTo>
                  <a:pt x="252" y="443"/>
                </a:lnTo>
                <a:lnTo>
                  <a:pt x="244" y="435"/>
                </a:lnTo>
                <a:lnTo>
                  <a:pt x="234" y="428"/>
                </a:lnTo>
                <a:lnTo>
                  <a:pt x="223" y="421"/>
                </a:lnTo>
                <a:lnTo>
                  <a:pt x="212" y="414"/>
                </a:lnTo>
                <a:lnTo>
                  <a:pt x="199" y="408"/>
                </a:lnTo>
                <a:lnTo>
                  <a:pt x="169" y="394"/>
                </a:lnTo>
                <a:lnTo>
                  <a:pt x="137" y="381"/>
                </a:lnTo>
                <a:lnTo>
                  <a:pt x="103" y="367"/>
                </a:lnTo>
                <a:lnTo>
                  <a:pt x="65" y="353"/>
                </a:lnTo>
                <a:lnTo>
                  <a:pt x="65" y="353"/>
                </a:lnTo>
                <a:lnTo>
                  <a:pt x="65" y="319"/>
                </a:lnTo>
                <a:lnTo>
                  <a:pt x="72" y="315"/>
                </a:lnTo>
                <a:lnTo>
                  <a:pt x="78" y="309"/>
                </a:lnTo>
                <a:lnTo>
                  <a:pt x="86" y="301"/>
                </a:lnTo>
                <a:lnTo>
                  <a:pt x="94" y="292"/>
                </a:lnTo>
                <a:lnTo>
                  <a:pt x="101" y="279"/>
                </a:lnTo>
                <a:lnTo>
                  <a:pt x="108" y="265"/>
                </a:lnTo>
                <a:lnTo>
                  <a:pt x="110" y="256"/>
                </a:lnTo>
                <a:lnTo>
                  <a:pt x="112" y="247"/>
                </a:lnTo>
                <a:lnTo>
                  <a:pt x="113" y="238"/>
                </a:lnTo>
                <a:lnTo>
                  <a:pt x="114" y="228"/>
                </a:lnTo>
                <a:lnTo>
                  <a:pt x="118" y="226"/>
                </a:lnTo>
                <a:lnTo>
                  <a:pt x="122" y="223"/>
                </a:lnTo>
                <a:lnTo>
                  <a:pt x="125" y="219"/>
                </a:lnTo>
                <a:lnTo>
                  <a:pt x="127" y="215"/>
                </a:lnTo>
                <a:lnTo>
                  <a:pt x="130" y="209"/>
                </a:lnTo>
                <a:lnTo>
                  <a:pt x="131" y="202"/>
                </a:lnTo>
                <a:lnTo>
                  <a:pt x="132" y="196"/>
                </a:lnTo>
                <a:lnTo>
                  <a:pt x="132" y="188"/>
                </a:lnTo>
                <a:lnTo>
                  <a:pt x="131" y="177"/>
                </a:lnTo>
                <a:lnTo>
                  <a:pt x="128" y="166"/>
                </a:lnTo>
                <a:lnTo>
                  <a:pt x="123" y="157"/>
                </a:lnTo>
                <a:lnTo>
                  <a:pt x="117" y="151"/>
                </a:lnTo>
                <a:lnTo>
                  <a:pt x="118" y="151"/>
                </a:lnTo>
                <a:lnTo>
                  <a:pt x="118" y="151"/>
                </a:lnTo>
                <a:lnTo>
                  <a:pt x="123" y="133"/>
                </a:lnTo>
                <a:lnTo>
                  <a:pt x="130" y="110"/>
                </a:lnTo>
                <a:lnTo>
                  <a:pt x="131" y="97"/>
                </a:lnTo>
                <a:lnTo>
                  <a:pt x="132" y="84"/>
                </a:lnTo>
                <a:lnTo>
                  <a:pt x="132" y="71"/>
                </a:lnTo>
                <a:lnTo>
                  <a:pt x="130" y="59"/>
                </a:lnTo>
                <a:lnTo>
                  <a:pt x="127" y="51"/>
                </a:lnTo>
                <a:lnTo>
                  <a:pt x="122" y="43"/>
                </a:lnTo>
                <a:lnTo>
                  <a:pt x="117" y="35"/>
                </a:lnTo>
                <a:lnTo>
                  <a:pt x="110" y="28"/>
                </a:lnTo>
                <a:lnTo>
                  <a:pt x="103" y="21"/>
                </a:lnTo>
                <a:lnTo>
                  <a:pt x="94" y="15"/>
                </a:lnTo>
                <a:lnTo>
                  <a:pt x="85" y="10"/>
                </a:lnTo>
                <a:lnTo>
                  <a:pt x="76" y="6"/>
                </a:lnTo>
                <a:lnTo>
                  <a:pt x="65" y="2"/>
                </a:lnTo>
                <a:lnTo>
                  <a:pt x="56" y="1"/>
                </a:lnTo>
                <a:lnTo>
                  <a:pt x="47" y="0"/>
                </a:lnTo>
                <a:lnTo>
                  <a:pt x="38" y="0"/>
                </a:lnTo>
                <a:lnTo>
                  <a:pt x="29" y="2"/>
                </a:lnTo>
                <a:lnTo>
                  <a:pt x="22" y="3"/>
                </a:lnTo>
                <a:lnTo>
                  <a:pt x="13" y="7"/>
                </a:lnTo>
                <a:lnTo>
                  <a:pt x="5" y="12"/>
                </a:lnTo>
                <a:lnTo>
                  <a:pt x="1" y="15"/>
                </a:lnTo>
                <a:lnTo>
                  <a:pt x="0" y="20"/>
                </a:lnTo>
                <a:lnTo>
                  <a:pt x="0" y="24"/>
                </a:lnTo>
                <a:lnTo>
                  <a:pt x="1" y="29"/>
                </a:lnTo>
                <a:lnTo>
                  <a:pt x="5" y="32"/>
                </a:lnTo>
                <a:lnTo>
                  <a:pt x="9" y="34"/>
                </a:lnTo>
                <a:lnTo>
                  <a:pt x="14" y="34"/>
                </a:lnTo>
                <a:lnTo>
                  <a:pt x="18" y="32"/>
                </a:lnTo>
                <a:lnTo>
                  <a:pt x="26" y="29"/>
                </a:lnTo>
                <a:lnTo>
                  <a:pt x="32" y="26"/>
                </a:lnTo>
                <a:lnTo>
                  <a:pt x="38" y="24"/>
                </a:lnTo>
                <a:lnTo>
                  <a:pt x="45" y="24"/>
                </a:lnTo>
                <a:lnTo>
                  <a:pt x="56" y="25"/>
                </a:lnTo>
                <a:lnTo>
                  <a:pt x="67" y="28"/>
                </a:lnTo>
                <a:lnTo>
                  <a:pt x="74" y="32"/>
                </a:lnTo>
                <a:lnTo>
                  <a:pt x="82" y="35"/>
                </a:lnTo>
                <a:lnTo>
                  <a:pt x="89" y="41"/>
                </a:lnTo>
                <a:lnTo>
                  <a:pt x="94" y="46"/>
                </a:lnTo>
                <a:lnTo>
                  <a:pt x="99" y="51"/>
                </a:lnTo>
                <a:lnTo>
                  <a:pt x="103" y="56"/>
                </a:lnTo>
                <a:lnTo>
                  <a:pt x="105" y="61"/>
                </a:lnTo>
                <a:lnTo>
                  <a:pt x="107" y="65"/>
                </a:lnTo>
                <a:lnTo>
                  <a:pt x="108" y="75"/>
                </a:lnTo>
                <a:lnTo>
                  <a:pt x="108" y="86"/>
                </a:lnTo>
                <a:lnTo>
                  <a:pt x="108" y="97"/>
                </a:lnTo>
                <a:lnTo>
                  <a:pt x="105" y="107"/>
                </a:lnTo>
                <a:lnTo>
                  <a:pt x="100" y="127"/>
                </a:lnTo>
                <a:lnTo>
                  <a:pt x="95" y="142"/>
                </a:lnTo>
                <a:lnTo>
                  <a:pt x="92" y="152"/>
                </a:lnTo>
                <a:lnTo>
                  <a:pt x="91" y="159"/>
                </a:lnTo>
                <a:lnTo>
                  <a:pt x="91" y="163"/>
                </a:lnTo>
                <a:lnTo>
                  <a:pt x="94" y="166"/>
                </a:lnTo>
                <a:lnTo>
                  <a:pt x="98" y="169"/>
                </a:lnTo>
                <a:lnTo>
                  <a:pt x="103" y="170"/>
                </a:lnTo>
                <a:lnTo>
                  <a:pt x="104" y="172"/>
                </a:lnTo>
                <a:lnTo>
                  <a:pt x="107" y="175"/>
                </a:lnTo>
                <a:lnTo>
                  <a:pt x="108" y="181"/>
                </a:lnTo>
                <a:lnTo>
                  <a:pt x="109" y="188"/>
                </a:lnTo>
                <a:lnTo>
                  <a:pt x="108" y="197"/>
                </a:lnTo>
                <a:lnTo>
                  <a:pt x="105" y="204"/>
                </a:lnTo>
                <a:lnTo>
                  <a:pt x="104" y="206"/>
                </a:lnTo>
                <a:lnTo>
                  <a:pt x="103" y="208"/>
                </a:lnTo>
                <a:lnTo>
                  <a:pt x="98" y="208"/>
                </a:lnTo>
                <a:lnTo>
                  <a:pt x="94" y="210"/>
                </a:lnTo>
                <a:lnTo>
                  <a:pt x="91" y="214"/>
                </a:lnTo>
                <a:lnTo>
                  <a:pt x="91" y="219"/>
                </a:lnTo>
                <a:lnTo>
                  <a:pt x="90" y="231"/>
                </a:lnTo>
                <a:lnTo>
                  <a:pt x="89" y="241"/>
                </a:lnTo>
                <a:lnTo>
                  <a:pt x="87" y="250"/>
                </a:lnTo>
                <a:lnTo>
                  <a:pt x="85" y="259"/>
                </a:lnTo>
                <a:lnTo>
                  <a:pt x="78" y="273"/>
                </a:lnTo>
                <a:lnTo>
                  <a:pt x="71" y="283"/>
                </a:lnTo>
                <a:lnTo>
                  <a:pt x="55" y="297"/>
                </a:lnTo>
                <a:lnTo>
                  <a:pt x="49" y="301"/>
                </a:lnTo>
                <a:lnTo>
                  <a:pt x="45" y="304"/>
                </a:lnTo>
                <a:lnTo>
                  <a:pt x="44" y="306"/>
                </a:lnTo>
                <a:lnTo>
                  <a:pt x="41" y="309"/>
                </a:lnTo>
                <a:lnTo>
                  <a:pt x="41" y="313"/>
                </a:lnTo>
                <a:lnTo>
                  <a:pt x="41" y="360"/>
                </a:lnTo>
                <a:lnTo>
                  <a:pt x="41" y="364"/>
                </a:lnTo>
                <a:lnTo>
                  <a:pt x="44" y="368"/>
                </a:lnTo>
                <a:lnTo>
                  <a:pt x="46" y="371"/>
                </a:lnTo>
                <a:lnTo>
                  <a:pt x="49" y="372"/>
                </a:lnTo>
                <a:lnTo>
                  <a:pt x="58" y="376"/>
                </a:lnTo>
                <a:lnTo>
                  <a:pt x="119" y="399"/>
                </a:lnTo>
                <a:lnTo>
                  <a:pt x="177" y="423"/>
                </a:lnTo>
                <a:lnTo>
                  <a:pt x="202" y="436"/>
                </a:lnTo>
                <a:lnTo>
                  <a:pt x="222" y="449"/>
                </a:lnTo>
                <a:lnTo>
                  <a:pt x="230" y="454"/>
                </a:lnTo>
                <a:lnTo>
                  <a:pt x="236" y="461"/>
                </a:lnTo>
                <a:lnTo>
                  <a:pt x="241" y="467"/>
                </a:lnTo>
                <a:lnTo>
                  <a:pt x="244" y="472"/>
                </a:lnTo>
                <a:lnTo>
                  <a:pt x="248" y="486"/>
                </a:lnTo>
                <a:lnTo>
                  <a:pt x="250" y="503"/>
                </a:lnTo>
                <a:lnTo>
                  <a:pt x="253" y="520"/>
                </a:lnTo>
                <a:lnTo>
                  <a:pt x="254" y="539"/>
                </a:lnTo>
                <a:lnTo>
                  <a:pt x="257" y="574"/>
                </a:lnTo>
                <a:lnTo>
                  <a:pt x="257" y="601"/>
                </a:lnTo>
                <a:lnTo>
                  <a:pt x="209" y="601"/>
                </a:lnTo>
                <a:lnTo>
                  <a:pt x="204" y="602"/>
                </a:lnTo>
                <a:lnTo>
                  <a:pt x="200" y="604"/>
                </a:lnTo>
                <a:lnTo>
                  <a:pt x="198" y="608"/>
                </a:lnTo>
                <a:lnTo>
                  <a:pt x="196" y="613"/>
                </a:lnTo>
                <a:lnTo>
                  <a:pt x="198" y="617"/>
                </a:lnTo>
                <a:lnTo>
                  <a:pt x="200" y="621"/>
                </a:lnTo>
                <a:lnTo>
                  <a:pt x="204" y="624"/>
                </a:lnTo>
                <a:lnTo>
                  <a:pt x="209" y="625"/>
                </a:lnTo>
                <a:lnTo>
                  <a:pt x="270" y="625"/>
                </a:lnTo>
                <a:lnTo>
                  <a:pt x="273" y="624"/>
                </a:lnTo>
                <a:lnTo>
                  <a:pt x="277" y="621"/>
                </a:lnTo>
                <a:lnTo>
                  <a:pt x="280" y="617"/>
                </a:lnTo>
                <a:lnTo>
                  <a:pt x="281" y="613"/>
                </a:lnTo>
                <a:lnTo>
                  <a:pt x="281" y="594"/>
                </a:lnTo>
                <a:lnTo>
                  <a:pt x="280" y="554"/>
                </a:lnTo>
                <a:lnTo>
                  <a:pt x="277" y="530"/>
                </a:lnTo>
                <a:lnTo>
                  <a:pt x="275" y="507"/>
                </a:lnTo>
                <a:lnTo>
                  <a:pt x="271" y="484"/>
                </a:lnTo>
                <a:lnTo>
                  <a:pt x="267" y="464"/>
                </a:lnTo>
                <a:close/>
              </a:path>
            </a:pathLst>
          </a:custGeom>
          <a:no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Rockwell" panose="02060603020205020403"/>
            </a:endParaRPr>
          </a:p>
        </p:txBody>
      </p:sp>
      <p:grpSp>
        <p:nvGrpSpPr>
          <p:cNvPr id="98" name="Group 97">
            <a:extLst>
              <a:ext uri="{FF2B5EF4-FFF2-40B4-BE49-F238E27FC236}">
                <a16:creationId xmlns:a16="http://schemas.microsoft.com/office/drawing/2014/main" xmlns="" id="{EB0688F4-8C26-4B4E-8CBC-7C9A8275A268}"/>
              </a:ext>
            </a:extLst>
          </p:cNvPr>
          <p:cNvGrpSpPr/>
          <p:nvPr/>
        </p:nvGrpSpPr>
        <p:grpSpPr>
          <a:xfrm>
            <a:off x="8569618" y="4200819"/>
            <a:ext cx="256470" cy="386851"/>
            <a:chOff x="7048500" y="1387475"/>
            <a:chExt cx="276226" cy="284163"/>
          </a:xfrm>
          <a:noFill/>
        </p:grpSpPr>
        <p:sp>
          <p:nvSpPr>
            <p:cNvPr id="99" name="Freeform 4357">
              <a:extLst>
                <a:ext uri="{FF2B5EF4-FFF2-40B4-BE49-F238E27FC236}">
                  <a16:creationId xmlns:a16="http://schemas.microsoft.com/office/drawing/2014/main" xmlns="" id="{D60F7517-A566-4459-B5D1-6B7DB1E2DA93}"/>
                </a:ext>
              </a:extLst>
            </p:cNvPr>
            <p:cNvSpPr>
              <a:spLocks noEditPoints="1"/>
            </p:cNvSpPr>
            <p:nvPr/>
          </p:nvSpPr>
          <p:spPr bwMode="auto">
            <a:xfrm>
              <a:off x="7161213" y="1387475"/>
              <a:ext cx="163513" cy="160338"/>
            </a:xfrm>
            <a:custGeom>
              <a:avLst/>
              <a:gdLst>
                <a:gd name="T0" fmla="*/ 229 w 512"/>
                <a:gd name="T1" fmla="*/ 345 h 506"/>
                <a:gd name="T2" fmla="*/ 198 w 512"/>
                <a:gd name="T3" fmla="*/ 328 h 506"/>
                <a:gd name="T4" fmla="*/ 177 w 512"/>
                <a:gd name="T5" fmla="*/ 302 h 506"/>
                <a:gd name="T6" fmla="*/ 166 w 512"/>
                <a:gd name="T7" fmla="*/ 268 h 506"/>
                <a:gd name="T8" fmla="*/ 169 w 512"/>
                <a:gd name="T9" fmla="*/ 232 h 506"/>
                <a:gd name="T10" fmla="*/ 187 w 512"/>
                <a:gd name="T11" fmla="*/ 201 h 506"/>
                <a:gd name="T12" fmla="*/ 213 w 512"/>
                <a:gd name="T13" fmla="*/ 179 h 506"/>
                <a:gd name="T14" fmla="*/ 246 w 512"/>
                <a:gd name="T15" fmla="*/ 169 h 506"/>
                <a:gd name="T16" fmla="*/ 283 w 512"/>
                <a:gd name="T17" fmla="*/ 172 h 506"/>
                <a:gd name="T18" fmla="*/ 314 w 512"/>
                <a:gd name="T19" fmla="*/ 189 h 506"/>
                <a:gd name="T20" fmla="*/ 335 w 512"/>
                <a:gd name="T21" fmla="*/ 216 h 506"/>
                <a:gd name="T22" fmla="*/ 346 w 512"/>
                <a:gd name="T23" fmla="*/ 250 h 506"/>
                <a:gd name="T24" fmla="*/ 343 w 512"/>
                <a:gd name="T25" fmla="*/ 286 h 506"/>
                <a:gd name="T26" fmla="*/ 326 w 512"/>
                <a:gd name="T27" fmla="*/ 316 h 506"/>
                <a:gd name="T28" fmla="*/ 299 w 512"/>
                <a:gd name="T29" fmla="*/ 338 h 506"/>
                <a:gd name="T30" fmla="*/ 265 w 512"/>
                <a:gd name="T31" fmla="*/ 348 h 506"/>
                <a:gd name="T32" fmla="*/ 458 w 512"/>
                <a:gd name="T33" fmla="*/ 276 h 506"/>
                <a:gd name="T34" fmla="*/ 504 w 512"/>
                <a:gd name="T35" fmla="*/ 198 h 506"/>
                <a:gd name="T36" fmla="*/ 511 w 512"/>
                <a:gd name="T37" fmla="*/ 189 h 506"/>
                <a:gd name="T38" fmla="*/ 510 w 512"/>
                <a:gd name="T39" fmla="*/ 178 h 506"/>
                <a:gd name="T40" fmla="*/ 438 w 512"/>
                <a:gd name="T41" fmla="*/ 72 h 506"/>
                <a:gd name="T42" fmla="*/ 363 w 512"/>
                <a:gd name="T43" fmla="*/ 85 h 506"/>
                <a:gd name="T44" fmla="*/ 332 w 512"/>
                <a:gd name="T45" fmla="*/ 10 h 506"/>
                <a:gd name="T46" fmla="*/ 326 w 512"/>
                <a:gd name="T47" fmla="*/ 2 h 506"/>
                <a:gd name="T48" fmla="*/ 204 w 512"/>
                <a:gd name="T49" fmla="*/ 0 h 506"/>
                <a:gd name="T50" fmla="*/ 193 w 512"/>
                <a:gd name="T51" fmla="*/ 3 h 506"/>
                <a:gd name="T52" fmla="*/ 189 w 512"/>
                <a:gd name="T53" fmla="*/ 14 h 506"/>
                <a:gd name="T54" fmla="*/ 162 w 512"/>
                <a:gd name="T55" fmla="*/ 78 h 506"/>
                <a:gd name="T56" fmla="*/ 81 w 512"/>
                <a:gd name="T57" fmla="*/ 74 h 506"/>
                <a:gd name="T58" fmla="*/ 65 w 512"/>
                <a:gd name="T59" fmla="*/ 76 h 506"/>
                <a:gd name="T60" fmla="*/ 1 w 512"/>
                <a:gd name="T61" fmla="*/ 184 h 506"/>
                <a:gd name="T62" fmla="*/ 6 w 512"/>
                <a:gd name="T63" fmla="*/ 197 h 506"/>
                <a:gd name="T64" fmla="*/ 53 w 512"/>
                <a:gd name="T65" fmla="*/ 259 h 506"/>
                <a:gd name="T66" fmla="*/ 4 w 512"/>
                <a:gd name="T67" fmla="*/ 324 h 506"/>
                <a:gd name="T68" fmla="*/ 1 w 512"/>
                <a:gd name="T69" fmla="*/ 338 h 506"/>
                <a:gd name="T70" fmla="*/ 62 w 512"/>
                <a:gd name="T71" fmla="*/ 442 h 506"/>
                <a:gd name="T72" fmla="*/ 73 w 512"/>
                <a:gd name="T73" fmla="*/ 445 h 506"/>
                <a:gd name="T74" fmla="*/ 141 w 512"/>
                <a:gd name="T75" fmla="*/ 427 h 506"/>
                <a:gd name="T76" fmla="*/ 179 w 512"/>
                <a:gd name="T77" fmla="*/ 447 h 506"/>
                <a:gd name="T78" fmla="*/ 190 w 512"/>
                <a:gd name="T79" fmla="*/ 497 h 506"/>
                <a:gd name="T80" fmla="*/ 198 w 512"/>
                <a:gd name="T81" fmla="*/ 505 h 506"/>
                <a:gd name="T82" fmla="*/ 320 w 512"/>
                <a:gd name="T83" fmla="*/ 506 h 506"/>
                <a:gd name="T84" fmla="*/ 330 w 512"/>
                <a:gd name="T85" fmla="*/ 499 h 506"/>
                <a:gd name="T86" fmla="*/ 332 w 512"/>
                <a:gd name="T87" fmla="*/ 448 h 506"/>
                <a:gd name="T88" fmla="*/ 387 w 512"/>
                <a:gd name="T89" fmla="*/ 416 h 506"/>
                <a:gd name="T90" fmla="*/ 441 w 512"/>
                <a:gd name="T91" fmla="*/ 446 h 506"/>
                <a:gd name="T92" fmla="*/ 451 w 512"/>
                <a:gd name="T93" fmla="*/ 440 h 506"/>
                <a:gd name="T94" fmla="*/ 512 w 512"/>
                <a:gd name="T95" fmla="*/ 335 h 506"/>
                <a:gd name="T96" fmla="*/ 509 w 512"/>
                <a:gd name="T97" fmla="*/ 323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12" h="506">
                  <a:moveTo>
                    <a:pt x="256" y="350"/>
                  </a:moveTo>
                  <a:lnTo>
                    <a:pt x="246" y="348"/>
                  </a:lnTo>
                  <a:lnTo>
                    <a:pt x="238" y="347"/>
                  </a:lnTo>
                  <a:lnTo>
                    <a:pt x="229" y="345"/>
                  </a:lnTo>
                  <a:lnTo>
                    <a:pt x="221" y="342"/>
                  </a:lnTo>
                  <a:lnTo>
                    <a:pt x="213" y="338"/>
                  </a:lnTo>
                  <a:lnTo>
                    <a:pt x="206" y="334"/>
                  </a:lnTo>
                  <a:lnTo>
                    <a:pt x="198" y="328"/>
                  </a:lnTo>
                  <a:lnTo>
                    <a:pt x="192" y="323"/>
                  </a:lnTo>
                  <a:lnTo>
                    <a:pt x="187" y="316"/>
                  </a:lnTo>
                  <a:lnTo>
                    <a:pt x="181" y="310"/>
                  </a:lnTo>
                  <a:lnTo>
                    <a:pt x="177" y="302"/>
                  </a:lnTo>
                  <a:lnTo>
                    <a:pt x="173" y="294"/>
                  </a:lnTo>
                  <a:lnTo>
                    <a:pt x="169" y="286"/>
                  </a:lnTo>
                  <a:lnTo>
                    <a:pt x="167" y="278"/>
                  </a:lnTo>
                  <a:lnTo>
                    <a:pt x="166" y="268"/>
                  </a:lnTo>
                  <a:lnTo>
                    <a:pt x="165" y="260"/>
                  </a:lnTo>
                  <a:lnTo>
                    <a:pt x="166" y="250"/>
                  </a:lnTo>
                  <a:lnTo>
                    <a:pt x="167" y="240"/>
                  </a:lnTo>
                  <a:lnTo>
                    <a:pt x="169" y="232"/>
                  </a:lnTo>
                  <a:lnTo>
                    <a:pt x="173" y="223"/>
                  </a:lnTo>
                  <a:lnTo>
                    <a:pt x="177" y="216"/>
                  </a:lnTo>
                  <a:lnTo>
                    <a:pt x="181" y="208"/>
                  </a:lnTo>
                  <a:lnTo>
                    <a:pt x="187" y="201"/>
                  </a:lnTo>
                  <a:lnTo>
                    <a:pt x="192" y="194"/>
                  </a:lnTo>
                  <a:lnTo>
                    <a:pt x="198" y="189"/>
                  </a:lnTo>
                  <a:lnTo>
                    <a:pt x="206" y="184"/>
                  </a:lnTo>
                  <a:lnTo>
                    <a:pt x="213" y="179"/>
                  </a:lnTo>
                  <a:lnTo>
                    <a:pt x="221" y="175"/>
                  </a:lnTo>
                  <a:lnTo>
                    <a:pt x="229" y="172"/>
                  </a:lnTo>
                  <a:lnTo>
                    <a:pt x="238" y="170"/>
                  </a:lnTo>
                  <a:lnTo>
                    <a:pt x="246" y="169"/>
                  </a:lnTo>
                  <a:lnTo>
                    <a:pt x="256" y="168"/>
                  </a:lnTo>
                  <a:lnTo>
                    <a:pt x="265" y="169"/>
                  </a:lnTo>
                  <a:lnTo>
                    <a:pt x="274" y="170"/>
                  </a:lnTo>
                  <a:lnTo>
                    <a:pt x="283" y="172"/>
                  </a:lnTo>
                  <a:lnTo>
                    <a:pt x="291" y="175"/>
                  </a:lnTo>
                  <a:lnTo>
                    <a:pt x="299" y="179"/>
                  </a:lnTo>
                  <a:lnTo>
                    <a:pt x="306" y="184"/>
                  </a:lnTo>
                  <a:lnTo>
                    <a:pt x="314" y="189"/>
                  </a:lnTo>
                  <a:lnTo>
                    <a:pt x="320" y="194"/>
                  </a:lnTo>
                  <a:lnTo>
                    <a:pt x="326" y="201"/>
                  </a:lnTo>
                  <a:lnTo>
                    <a:pt x="331" y="208"/>
                  </a:lnTo>
                  <a:lnTo>
                    <a:pt x="335" y="216"/>
                  </a:lnTo>
                  <a:lnTo>
                    <a:pt x="340" y="223"/>
                  </a:lnTo>
                  <a:lnTo>
                    <a:pt x="343" y="232"/>
                  </a:lnTo>
                  <a:lnTo>
                    <a:pt x="345" y="240"/>
                  </a:lnTo>
                  <a:lnTo>
                    <a:pt x="346" y="250"/>
                  </a:lnTo>
                  <a:lnTo>
                    <a:pt x="346" y="260"/>
                  </a:lnTo>
                  <a:lnTo>
                    <a:pt x="346" y="268"/>
                  </a:lnTo>
                  <a:lnTo>
                    <a:pt x="345" y="278"/>
                  </a:lnTo>
                  <a:lnTo>
                    <a:pt x="343" y="286"/>
                  </a:lnTo>
                  <a:lnTo>
                    <a:pt x="340" y="294"/>
                  </a:lnTo>
                  <a:lnTo>
                    <a:pt x="335" y="302"/>
                  </a:lnTo>
                  <a:lnTo>
                    <a:pt x="331" y="310"/>
                  </a:lnTo>
                  <a:lnTo>
                    <a:pt x="326" y="316"/>
                  </a:lnTo>
                  <a:lnTo>
                    <a:pt x="320" y="323"/>
                  </a:lnTo>
                  <a:lnTo>
                    <a:pt x="314" y="328"/>
                  </a:lnTo>
                  <a:lnTo>
                    <a:pt x="306" y="334"/>
                  </a:lnTo>
                  <a:lnTo>
                    <a:pt x="299" y="338"/>
                  </a:lnTo>
                  <a:lnTo>
                    <a:pt x="291" y="342"/>
                  </a:lnTo>
                  <a:lnTo>
                    <a:pt x="283" y="345"/>
                  </a:lnTo>
                  <a:lnTo>
                    <a:pt x="274" y="347"/>
                  </a:lnTo>
                  <a:lnTo>
                    <a:pt x="265" y="348"/>
                  </a:lnTo>
                  <a:lnTo>
                    <a:pt x="256" y="350"/>
                  </a:lnTo>
                  <a:close/>
                  <a:moveTo>
                    <a:pt x="504" y="320"/>
                  </a:moveTo>
                  <a:lnTo>
                    <a:pt x="456" y="292"/>
                  </a:lnTo>
                  <a:lnTo>
                    <a:pt x="458" y="276"/>
                  </a:lnTo>
                  <a:lnTo>
                    <a:pt x="459" y="259"/>
                  </a:lnTo>
                  <a:lnTo>
                    <a:pt x="458" y="241"/>
                  </a:lnTo>
                  <a:lnTo>
                    <a:pt x="456" y="225"/>
                  </a:lnTo>
                  <a:lnTo>
                    <a:pt x="504" y="198"/>
                  </a:lnTo>
                  <a:lnTo>
                    <a:pt x="506" y="197"/>
                  </a:lnTo>
                  <a:lnTo>
                    <a:pt x="509" y="194"/>
                  </a:lnTo>
                  <a:lnTo>
                    <a:pt x="510" y="191"/>
                  </a:lnTo>
                  <a:lnTo>
                    <a:pt x="511" y="189"/>
                  </a:lnTo>
                  <a:lnTo>
                    <a:pt x="512" y="186"/>
                  </a:lnTo>
                  <a:lnTo>
                    <a:pt x="512" y="184"/>
                  </a:lnTo>
                  <a:lnTo>
                    <a:pt x="511" y="181"/>
                  </a:lnTo>
                  <a:lnTo>
                    <a:pt x="510" y="178"/>
                  </a:lnTo>
                  <a:lnTo>
                    <a:pt x="453" y="80"/>
                  </a:lnTo>
                  <a:lnTo>
                    <a:pt x="449" y="76"/>
                  </a:lnTo>
                  <a:lnTo>
                    <a:pt x="443" y="72"/>
                  </a:lnTo>
                  <a:lnTo>
                    <a:pt x="438" y="72"/>
                  </a:lnTo>
                  <a:lnTo>
                    <a:pt x="433" y="74"/>
                  </a:lnTo>
                  <a:lnTo>
                    <a:pt x="387" y="102"/>
                  </a:lnTo>
                  <a:lnTo>
                    <a:pt x="376" y="94"/>
                  </a:lnTo>
                  <a:lnTo>
                    <a:pt x="363" y="85"/>
                  </a:lnTo>
                  <a:lnTo>
                    <a:pt x="348" y="78"/>
                  </a:lnTo>
                  <a:lnTo>
                    <a:pt x="332" y="69"/>
                  </a:lnTo>
                  <a:lnTo>
                    <a:pt x="332" y="14"/>
                  </a:lnTo>
                  <a:lnTo>
                    <a:pt x="332" y="10"/>
                  </a:lnTo>
                  <a:lnTo>
                    <a:pt x="331" y="8"/>
                  </a:lnTo>
                  <a:lnTo>
                    <a:pt x="330" y="5"/>
                  </a:lnTo>
                  <a:lnTo>
                    <a:pt x="328" y="3"/>
                  </a:lnTo>
                  <a:lnTo>
                    <a:pt x="326" y="2"/>
                  </a:lnTo>
                  <a:lnTo>
                    <a:pt x="322" y="1"/>
                  </a:lnTo>
                  <a:lnTo>
                    <a:pt x="320" y="0"/>
                  </a:lnTo>
                  <a:lnTo>
                    <a:pt x="317" y="0"/>
                  </a:lnTo>
                  <a:lnTo>
                    <a:pt x="204" y="0"/>
                  </a:lnTo>
                  <a:lnTo>
                    <a:pt x="200" y="0"/>
                  </a:lnTo>
                  <a:lnTo>
                    <a:pt x="198" y="1"/>
                  </a:lnTo>
                  <a:lnTo>
                    <a:pt x="195" y="2"/>
                  </a:lnTo>
                  <a:lnTo>
                    <a:pt x="193" y="3"/>
                  </a:lnTo>
                  <a:lnTo>
                    <a:pt x="192" y="5"/>
                  </a:lnTo>
                  <a:lnTo>
                    <a:pt x="190" y="8"/>
                  </a:lnTo>
                  <a:lnTo>
                    <a:pt x="190" y="10"/>
                  </a:lnTo>
                  <a:lnTo>
                    <a:pt x="189" y="14"/>
                  </a:lnTo>
                  <a:lnTo>
                    <a:pt x="189" y="68"/>
                  </a:lnTo>
                  <a:lnTo>
                    <a:pt x="179" y="71"/>
                  </a:lnTo>
                  <a:lnTo>
                    <a:pt x="169" y="75"/>
                  </a:lnTo>
                  <a:lnTo>
                    <a:pt x="162" y="78"/>
                  </a:lnTo>
                  <a:lnTo>
                    <a:pt x="154" y="82"/>
                  </a:lnTo>
                  <a:lnTo>
                    <a:pt x="141" y="92"/>
                  </a:lnTo>
                  <a:lnTo>
                    <a:pt x="129" y="102"/>
                  </a:lnTo>
                  <a:lnTo>
                    <a:pt x="81" y="74"/>
                  </a:lnTo>
                  <a:lnTo>
                    <a:pt x="75" y="72"/>
                  </a:lnTo>
                  <a:lnTo>
                    <a:pt x="69" y="74"/>
                  </a:lnTo>
                  <a:lnTo>
                    <a:pt x="67" y="74"/>
                  </a:lnTo>
                  <a:lnTo>
                    <a:pt x="65" y="76"/>
                  </a:lnTo>
                  <a:lnTo>
                    <a:pt x="62" y="78"/>
                  </a:lnTo>
                  <a:lnTo>
                    <a:pt x="60" y="80"/>
                  </a:lnTo>
                  <a:lnTo>
                    <a:pt x="3" y="177"/>
                  </a:lnTo>
                  <a:lnTo>
                    <a:pt x="1" y="184"/>
                  </a:lnTo>
                  <a:lnTo>
                    <a:pt x="1" y="189"/>
                  </a:lnTo>
                  <a:lnTo>
                    <a:pt x="3" y="192"/>
                  </a:lnTo>
                  <a:lnTo>
                    <a:pt x="4" y="194"/>
                  </a:lnTo>
                  <a:lnTo>
                    <a:pt x="6" y="197"/>
                  </a:lnTo>
                  <a:lnTo>
                    <a:pt x="9" y="198"/>
                  </a:lnTo>
                  <a:lnTo>
                    <a:pt x="56" y="225"/>
                  </a:lnTo>
                  <a:lnTo>
                    <a:pt x="54" y="241"/>
                  </a:lnTo>
                  <a:lnTo>
                    <a:pt x="53" y="259"/>
                  </a:lnTo>
                  <a:lnTo>
                    <a:pt x="53" y="276"/>
                  </a:lnTo>
                  <a:lnTo>
                    <a:pt x="55" y="292"/>
                  </a:lnTo>
                  <a:lnTo>
                    <a:pt x="8" y="320"/>
                  </a:lnTo>
                  <a:lnTo>
                    <a:pt x="4" y="324"/>
                  </a:lnTo>
                  <a:lnTo>
                    <a:pt x="1" y="328"/>
                  </a:lnTo>
                  <a:lnTo>
                    <a:pt x="0" y="331"/>
                  </a:lnTo>
                  <a:lnTo>
                    <a:pt x="0" y="335"/>
                  </a:lnTo>
                  <a:lnTo>
                    <a:pt x="1" y="338"/>
                  </a:lnTo>
                  <a:lnTo>
                    <a:pt x="3" y="340"/>
                  </a:lnTo>
                  <a:lnTo>
                    <a:pt x="59" y="437"/>
                  </a:lnTo>
                  <a:lnTo>
                    <a:pt x="60" y="439"/>
                  </a:lnTo>
                  <a:lnTo>
                    <a:pt x="62" y="442"/>
                  </a:lnTo>
                  <a:lnTo>
                    <a:pt x="66" y="444"/>
                  </a:lnTo>
                  <a:lnTo>
                    <a:pt x="68" y="445"/>
                  </a:lnTo>
                  <a:lnTo>
                    <a:pt x="71" y="446"/>
                  </a:lnTo>
                  <a:lnTo>
                    <a:pt x="73" y="445"/>
                  </a:lnTo>
                  <a:lnTo>
                    <a:pt x="76" y="445"/>
                  </a:lnTo>
                  <a:lnTo>
                    <a:pt x="80" y="444"/>
                  </a:lnTo>
                  <a:lnTo>
                    <a:pt x="129" y="416"/>
                  </a:lnTo>
                  <a:lnTo>
                    <a:pt x="141" y="427"/>
                  </a:lnTo>
                  <a:lnTo>
                    <a:pt x="154" y="435"/>
                  </a:lnTo>
                  <a:lnTo>
                    <a:pt x="162" y="439"/>
                  </a:lnTo>
                  <a:lnTo>
                    <a:pt x="169" y="444"/>
                  </a:lnTo>
                  <a:lnTo>
                    <a:pt x="179" y="447"/>
                  </a:lnTo>
                  <a:lnTo>
                    <a:pt x="189" y="451"/>
                  </a:lnTo>
                  <a:lnTo>
                    <a:pt x="189" y="491"/>
                  </a:lnTo>
                  <a:lnTo>
                    <a:pt x="190" y="494"/>
                  </a:lnTo>
                  <a:lnTo>
                    <a:pt x="190" y="497"/>
                  </a:lnTo>
                  <a:lnTo>
                    <a:pt x="192" y="499"/>
                  </a:lnTo>
                  <a:lnTo>
                    <a:pt x="193" y="501"/>
                  </a:lnTo>
                  <a:lnTo>
                    <a:pt x="195" y="504"/>
                  </a:lnTo>
                  <a:lnTo>
                    <a:pt x="198" y="505"/>
                  </a:lnTo>
                  <a:lnTo>
                    <a:pt x="200" y="506"/>
                  </a:lnTo>
                  <a:lnTo>
                    <a:pt x="204" y="506"/>
                  </a:lnTo>
                  <a:lnTo>
                    <a:pt x="317" y="506"/>
                  </a:lnTo>
                  <a:lnTo>
                    <a:pt x="320" y="506"/>
                  </a:lnTo>
                  <a:lnTo>
                    <a:pt x="322" y="505"/>
                  </a:lnTo>
                  <a:lnTo>
                    <a:pt x="326" y="504"/>
                  </a:lnTo>
                  <a:lnTo>
                    <a:pt x="328" y="501"/>
                  </a:lnTo>
                  <a:lnTo>
                    <a:pt x="330" y="499"/>
                  </a:lnTo>
                  <a:lnTo>
                    <a:pt x="331" y="497"/>
                  </a:lnTo>
                  <a:lnTo>
                    <a:pt x="332" y="494"/>
                  </a:lnTo>
                  <a:lnTo>
                    <a:pt x="332" y="491"/>
                  </a:lnTo>
                  <a:lnTo>
                    <a:pt x="332" y="448"/>
                  </a:lnTo>
                  <a:lnTo>
                    <a:pt x="348" y="439"/>
                  </a:lnTo>
                  <a:lnTo>
                    <a:pt x="363" y="432"/>
                  </a:lnTo>
                  <a:lnTo>
                    <a:pt x="376" y="424"/>
                  </a:lnTo>
                  <a:lnTo>
                    <a:pt x="387" y="416"/>
                  </a:lnTo>
                  <a:lnTo>
                    <a:pt x="433" y="444"/>
                  </a:lnTo>
                  <a:lnTo>
                    <a:pt x="435" y="445"/>
                  </a:lnTo>
                  <a:lnTo>
                    <a:pt x="438" y="445"/>
                  </a:lnTo>
                  <a:lnTo>
                    <a:pt x="441" y="446"/>
                  </a:lnTo>
                  <a:lnTo>
                    <a:pt x="443" y="445"/>
                  </a:lnTo>
                  <a:lnTo>
                    <a:pt x="447" y="444"/>
                  </a:lnTo>
                  <a:lnTo>
                    <a:pt x="449" y="443"/>
                  </a:lnTo>
                  <a:lnTo>
                    <a:pt x="451" y="440"/>
                  </a:lnTo>
                  <a:lnTo>
                    <a:pt x="453" y="437"/>
                  </a:lnTo>
                  <a:lnTo>
                    <a:pt x="510" y="340"/>
                  </a:lnTo>
                  <a:lnTo>
                    <a:pt x="511" y="338"/>
                  </a:lnTo>
                  <a:lnTo>
                    <a:pt x="512" y="335"/>
                  </a:lnTo>
                  <a:lnTo>
                    <a:pt x="512" y="331"/>
                  </a:lnTo>
                  <a:lnTo>
                    <a:pt x="511" y="328"/>
                  </a:lnTo>
                  <a:lnTo>
                    <a:pt x="510" y="326"/>
                  </a:lnTo>
                  <a:lnTo>
                    <a:pt x="509" y="323"/>
                  </a:lnTo>
                  <a:lnTo>
                    <a:pt x="506" y="321"/>
                  </a:lnTo>
                  <a:lnTo>
                    <a:pt x="504" y="320"/>
                  </a:lnTo>
                  <a:close/>
                </a:path>
              </a:pathLst>
            </a:custGeom>
            <a:grp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Rockwell" panose="02060603020205020403"/>
              </a:endParaRPr>
            </a:p>
          </p:txBody>
        </p:sp>
        <p:sp>
          <p:nvSpPr>
            <p:cNvPr id="100" name="Freeform 4358">
              <a:extLst>
                <a:ext uri="{FF2B5EF4-FFF2-40B4-BE49-F238E27FC236}">
                  <a16:creationId xmlns:a16="http://schemas.microsoft.com/office/drawing/2014/main" xmlns="" id="{549E3BDD-323C-41A6-BD87-E99AA67888A2}"/>
                </a:ext>
              </a:extLst>
            </p:cNvPr>
            <p:cNvSpPr>
              <a:spLocks noEditPoints="1"/>
            </p:cNvSpPr>
            <p:nvPr/>
          </p:nvSpPr>
          <p:spPr bwMode="auto">
            <a:xfrm>
              <a:off x="7048500" y="1509713"/>
              <a:ext cx="161925" cy="161925"/>
            </a:xfrm>
            <a:custGeom>
              <a:avLst/>
              <a:gdLst>
                <a:gd name="T0" fmla="*/ 229 w 511"/>
                <a:gd name="T1" fmla="*/ 335 h 509"/>
                <a:gd name="T2" fmla="*/ 198 w 511"/>
                <a:gd name="T3" fmla="*/ 319 h 509"/>
                <a:gd name="T4" fmla="*/ 176 w 511"/>
                <a:gd name="T5" fmla="*/ 292 h 509"/>
                <a:gd name="T6" fmla="*/ 166 w 511"/>
                <a:gd name="T7" fmla="*/ 258 h 509"/>
                <a:gd name="T8" fmla="*/ 169 w 511"/>
                <a:gd name="T9" fmla="*/ 223 h 509"/>
                <a:gd name="T10" fmla="*/ 186 w 511"/>
                <a:gd name="T11" fmla="*/ 191 h 509"/>
                <a:gd name="T12" fmla="*/ 213 w 511"/>
                <a:gd name="T13" fmla="*/ 169 h 509"/>
                <a:gd name="T14" fmla="*/ 246 w 511"/>
                <a:gd name="T15" fmla="*/ 158 h 509"/>
                <a:gd name="T16" fmla="*/ 282 w 511"/>
                <a:gd name="T17" fmla="*/ 163 h 509"/>
                <a:gd name="T18" fmla="*/ 313 w 511"/>
                <a:gd name="T19" fmla="*/ 179 h 509"/>
                <a:gd name="T20" fmla="*/ 335 w 511"/>
                <a:gd name="T21" fmla="*/ 206 h 509"/>
                <a:gd name="T22" fmla="*/ 346 w 511"/>
                <a:gd name="T23" fmla="*/ 240 h 509"/>
                <a:gd name="T24" fmla="*/ 342 w 511"/>
                <a:gd name="T25" fmla="*/ 276 h 509"/>
                <a:gd name="T26" fmla="*/ 325 w 511"/>
                <a:gd name="T27" fmla="*/ 306 h 509"/>
                <a:gd name="T28" fmla="*/ 298 w 511"/>
                <a:gd name="T29" fmla="*/ 328 h 509"/>
                <a:gd name="T30" fmla="*/ 265 w 511"/>
                <a:gd name="T31" fmla="*/ 338 h 509"/>
                <a:gd name="T32" fmla="*/ 511 w 511"/>
                <a:gd name="T33" fmla="*/ 173 h 509"/>
                <a:gd name="T34" fmla="*/ 450 w 511"/>
                <a:gd name="T35" fmla="*/ 67 h 509"/>
                <a:gd name="T36" fmla="*/ 441 w 511"/>
                <a:gd name="T37" fmla="*/ 63 h 509"/>
                <a:gd name="T38" fmla="*/ 386 w 511"/>
                <a:gd name="T39" fmla="*/ 92 h 509"/>
                <a:gd name="T40" fmla="*/ 332 w 511"/>
                <a:gd name="T41" fmla="*/ 59 h 509"/>
                <a:gd name="T42" fmla="*/ 329 w 511"/>
                <a:gd name="T43" fmla="*/ 6 h 509"/>
                <a:gd name="T44" fmla="*/ 320 w 511"/>
                <a:gd name="T45" fmla="*/ 0 h 509"/>
                <a:gd name="T46" fmla="*/ 198 w 511"/>
                <a:gd name="T47" fmla="*/ 1 h 509"/>
                <a:gd name="T48" fmla="*/ 190 w 511"/>
                <a:gd name="T49" fmla="*/ 9 h 509"/>
                <a:gd name="T50" fmla="*/ 179 w 511"/>
                <a:gd name="T51" fmla="*/ 61 h 509"/>
                <a:gd name="T52" fmla="*/ 141 w 511"/>
                <a:gd name="T53" fmla="*/ 81 h 509"/>
                <a:gd name="T54" fmla="*/ 68 w 511"/>
                <a:gd name="T55" fmla="*/ 63 h 509"/>
                <a:gd name="T56" fmla="*/ 60 w 511"/>
                <a:gd name="T57" fmla="*/ 70 h 509"/>
                <a:gd name="T58" fmla="*/ 1 w 511"/>
                <a:gd name="T59" fmla="*/ 177 h 509"/>
                <a:gd name="T60" fmla="*/ 5 w 511"/>
                <a:gd name="T61" fmla="*/ 186 h 509"/>
                <a:gd name="T62" fmla="*/ 52 w 511"/>
                <a:gd name="T63" fmla="*/ 249 h 509"/>
                <a:gd name="T64" fmla="*/ 5 w 511"/>
                <a:gd name="T65" fmla="*/ 311 h 509"/>
                <a:gd name="T66" fmla="*/ 0 w 511"/>
                <a:gd name="T67" fmla="*/ 322 h 509"/>
                <a:gd name="T68" fmla="*/ 59 w 511"/>
                <a:gd name="T69" fmla="*/ 429 h 509"/>
                <a:gd name="T70" fmla="*/ 74 w 511"/>
                <a:gd name="T71" fmla="*/ 435 h 509"/>
                <a:gd name="T72" fmla="*/ 140 w 511"/>
                <a:gd name="T73" fmla="*/ 416 h 509"/>
                <a:gd name="T74" fmla="*/ 179 w 511"/>
                <a:gd name="T75" fmla="*/ 438 h 509"/>
                <a:gd name="T76" fmla="*/ 190 w 511"/>
                <a:gd name="T77" fmla="*/ 500 h 509"/>
                <a:gd name="T78" fmla="*/ 198 w 511"/>
                <a:gd name="T79" fmla="*/ 508 h 509"/>
                <a:gd name="T80" fmla="*/ 320 w 511"/>
                <a:gd name="T81" fmla="*/ 509 h 509"/>
                <a:gd name="T82" fmla="*/ 329 w 511"/>
                <a:gd name="T83" fmla="*/ 503 h 509"/>
                <a:gd name="T84" fmla="*/ 332 w 511"/>
                <a:gd name="T85" fmla="*/ 439 h 509"/>
                <a:gd name="T86" fmla="*/ 387 w 511"/>
                <a:gd name="T87" fmla="*/ 407 h 509"/>
                <a:gd name="T88" fmla="*/ 441 w 511"/>
                <a:gd name="T89" fmla="*/ 435 h 509"/>
                <a:gd name="T90" fmla="*/ 450 w 511"/>
                <a:gd name="T91" fmla="*/ 431 h 509"/>
                <a:gd name="T92" fmla="*/ 511 w 511"/>
                <a:gd name="T93" fmla="*/ 324 h 509"/>
                <a:gd name="T94" fmla="*/ 504 w 511"/>
                <a:gd name="T95" fmla="*/ 309 h 509"/>
                <a:gd name="T96" fmla="*/ 459 w 511"/>
                <a:gd name="T97" fmla="*/ 233 h 509"/>
                <a:gd name="T98" fmla="*/ 508 w 511"/>
                <a:gd name="T99" fmla="*/ 184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1" h="509">
                  <a:moveTo>
                    <a:pt x="256" y="339"/>
                  </a:moveTo>
                  <a:lnTo>
                    <a:pt x="246" y="338"/>
                  </a:lnTo>
                  <a:lnTo>
                    <a:pt x="237" y="337"/>
                  </a:lnTo>
                  <a:lnTo>
                    <a:pt x="229" y="335"/>
                  </a:lnTo>
                  <a:lnTo>
                    <a:pt x="220" y="332"/>
                  </a:lnTo>
                  <a:lnTo>
                    <a:pt x="213" y="328"/>
                  </a:lnTo>
                  <a:lnTo>
                    <a:pt x="205" y="323"/>
                  </a:lnTo>
                  <a:lnTo>
                    <a:pt x="198" y="319"/>
                  </a:lnTo>
                  <a:lnTo>
                    <a:pt x="191" y="312"/>
                  </a:lnTo>
                  <a:lnTo>
                    <a:pt x="186" y="306"/>
                  </a:lnTo>
                  <a:lnTo>
                    <a:pt x="181" y="300"/>
                  </a:lnTo>
                  <a:lnTo>
                    <a:pt x="176" y="292"/>
                  </a:lnTo>
                  <a:lnTo>
                    <a:pt x="172" y="284"/>
                  </a:lnTo>
                  <a:lnTo>
                    <a:pt x="169" y="276"/>
                  </a:lnTo>
                  <a:lnTo>
                    <a:pt x="167" y="267"/>
                  </a:lnTo>
                  <a:lnTo>
                    <a:pt x="166" y="258"/>
                  </a:lnTo>
                  <a:lnTo>
                    <a:pt x="166" y="249"/>
                  </a:lnTo>
                  <a:lnTo>
                    <a:pt x="166" y="240"/>
                  </a:lnTo>
                  <a:lnTo>
                    <a:pt x="167" y="231"/>
                  </a:lnTo>
                  <a:lnTo>
                    <a:pt x="169" y="223"/>
                  </a:lnTo>
                  <a:lnTo>
                    <a:pt x="172" y="214"/>
                  </a:lnTo>
                  <a:lnTo>
                    <a:pt x="176" y="206"/>
                  </a:lnTo>
                  <a:lnTo>
                    <a:pt x="181" y="199"/>
                  </a:lnTo>
                  <a:lnTo>
                    <a:pt x="186" y="191"/>
                  </a:lnTo>
                  <a:lnTo>
                    <a:pt x="191" y="185"/>
                  </a:lnTo>
                  <a:lnTo>
                    <a:pt x="198" y="179"/>
                  </a:lnTo>
                  <a:lnTo>
                    <a:pt x="205" y="173"/>
                  </a:lnTo>
                  <a:lnTo>
                    <a:pt x="213" y="169"/>
                  </a:lnTo>
                  <a:lnTo>
                    <a:pt x="220" y="165"/>
                  </a:lnTo>
                  <a:lnTo>
                    <a:pt x="229" y="163"/>
                  </a:lnTo>
                  <a:lnTo>
                    <a:pt x="237" y="159"/>
                  </a:lnTo>
                  <a:lnTo>
                    <a:pt x="246" y="158"/>
                  </a:lnTo>
                  <a:lnTo>
                    <a:pt x="256" y="158"/>
                  </a:lnTo>
                  <a:lnTo>
                    <a:pt x="265" y="158"/>
                  </a:lnTo>
                  <a:lnTo>
                    <a:pt x="274" y="159"/>
                  </a:lnTo>
                  <a:lnTo>
                    <a:pt x="282" y="163"/>
                  </a:lnTo>
                  <a:lnTo>
                    <a:pt x="291" y="165"/>
                  </a:lnTo>
                  <a:lnTo>
                    <a:pt x="298" y="169"/>
                  </a:lnTo>
                  <a:lnTo>
                    <a:pt x="306" y="173"/>
                  </a:lnTo>
                  <a:lnTo>
                    <a:pt x="313" y="179"/>
                  </a:lnTo>
                  <a:lnTo>
                    <a:pt x="320" y="185"/>
                  </a:lnTo>
                  <a:lnTo>
                    <a:pt x="325" y="191"/>
                  </a:lnTo>
                  <a:lnTo>
                    <a:pt x="331" y="199"/>
                  </a:lnTo>
                  <a:lnTo>
                    <a:pt x="335" y="206"/>
                  </a:lnTo>
                  <a:lnTo>
                    <a:pt x="339" y="214"/>
                  </a:lnTo>
                  <a:lnTo>
                    <a:pt x="342" y="223"/>
                  </a:lnTo>
                  <a:lnTo>
                    <a:pt x="344" y="231"/>
                  </a:lnTo>
                  <a:lnTo>
                    <a:pt x="346" y="240"/>
                  </a:lnTo>
                  <a:lnTo>
                    <a:pt x="347" y="249"/>
                  </a:lnTo>
                  <a:lnTo>
                    <a:pt x="346" y="258"/>
                  </a:lnTo>
                  <a:lnTo>
                    <a:pt x="344" y="267"/>
                  </a:lnTo>
                  <a:lnTo>
                    <a:pt x="342" y="276"/>
                  </a:lnTo>
                  <a:lnTo>
                    <a:pt x="339" y="284"/>
                  </a:lnTo>
                  <a:lnTo>
                    <a:pt x="335" y="292"/>
                  </a:lnTo>
                  <a:lnTo>
                    <a:pt x="331" y="300"/>
                  </a:lnTo>
                  <a:lnTo>
                    <a:pt x="325" y="306"/>
                  </a:lnTo>
                  <a:lnTo>
                    <a:pt x="320" y="312"/>
                  </a:lnTo>
                  <a:lnTo>
                    <a:pt x="313" y="319"/>
                  </a:lnTo>
                  <a:lnTo>
                    <a:pt x="306" y="323"/>
                  </a:lnTo>
                  <a:lnTo>
                    <a:pt x="298" y="328"/>
                  </a:lnTo>
                  <a:lnTo>
                    <a:pt x="291" y="332"/>
                  </a:lnTo>
                  <a:lnTo>
                    <a:pt x="282" y="335"/>
                  </a:lnTo>
                  <a:lnTo>
                    <a:pt x="274" y="337"/>
                  </a:lnTo>
                  <a:lnTo>
                    <a:pt x="265" y="338"/>
                  </a:lnTo>
                  <a:lnTo>
                    <a:pt x="256" y="339"/>
                  </a:lnTo>
                  <a:close/>
                  <a:moveTo>
                    <a:pt x="510" y="179"/>
                  </a:moveTo>
                  <a:lnTo>
                    <a:pt x="511" y="177"/>
                  </a:lnTo>
                  <a:lnTo>
                    <a:pt x="511" y="173"/>
                  </a:lnTo>
                  <a:lnTo>
                    <a:pt x="510" y="171"/>
                  </a:lnTo>
                  <a:lnTo>
                    <a:pt x="509" y="168"/>
                  </a:lnTo>
                  <a:lnTo>
                    <a:pt x="453" y="70"/>
                  </a:lnTo>
                  <a:lnTo>
                    <a:pt x="450" y="67"/>
                  </a:lnTo>
                  <a:lnTo>
                    <a:pt x="448" y="65"/>
                  </a:lnTo>
                  <a:lnTo>
                    <a:pt x="446" y="64"/>
                  </a:lnTo>
                  <a:lnTo>
                    <a:pt x="443" y="64"/>
                  </a:lnTo>
                  <a:lnTo>
                    <a:pt x="441" y="63"/>
                  </a:lnTo>
                  <a:lnTo>
                    <a:pt x="438" y="63"/>
                  </a:lnTo>
                  <a:lnTo>
                    <a:pt x="434" y="63"/>
                  </a:lnTo>
                  <a:lnTo>
                    <a:pt x="432" y="65"/>
                  </a:lnTo>
                  <a:lnTo>
                    <a:pt x="386" y="92"/>
                  </a:lnTo>
                  <a:lnTo>
                    <a:pt x="375" y="83"/>
                  </a:lnTo>
                  <a:lnTo>
                    <a:pt x="363" y="75"/>
                  </a:lnTo>
                  <a:lnTo>
                    <a:pt x="348" y="67"/>
                  </a:lnTo>
                  <a:lnTo>
                    <a:pt x="332" y="59"/>
                  </a:lnTo>
                  <a:lnTo>
                    <a:pt x="332" y="14"/>
                  </a:lnTo>
                  <a:lnTo>
                    <a:pt x="332" y="12"/>
                  </a:lnTo>
                  <a:lnTo>
                    <a:pt x="331" y="9"/>
                  </a:lnTo>
                  <a:lnTo>
                    <a:pt x="329" y="6"/>
                  </a:lnTo>
                  <a:lnTo>
                    <a:pt x="327" y="4"/>
                  </a:lnTo>
                  <a:lnTo>
                    <a:pt x="325" y="2"/>
                  </a:lnTo>
                  <a:lnTo>
                    <a:pt x="323" y="1"/>
                  </a:lnTo>
                  <a:lnTo>
                    <a:pt x="320" y="0"/>
                  </a:lnTo>
                  <a:lnTo>
                    <a:pt x="317" y="0"/>
                  </a:lnTo>
                  <a:lnTo>
                    <a:pt x="203" y="0"/>
                  </a:lnTo>
                  <a:lnTo>
                    <a:pt x="201" y="0"/>
                  </a:lnTo>
                  <a:lnTo>
                    <a:pt x="198" y="1"/>
                  </a:lnTo>
                  <a:lnTo>
                    <a:pt x="196" y="2"/>
                  </a:lnTo>
                  <a:lnTo>
                    <a:pt x="194" y="4"/>
                  </a:lnTo>
                  <a:lnTo>
                    <a:pt x="191" y="6"/>
                  </a:lnTo>
                  <a:lnTo>
                    <a:pt x="190" y="9"/>
                  </a:lnTo>
                  <a:lnTo>
                    <a:pt x="189" y="12"/>
                  </a:lnTo>
                  <a:lnTo>
                    <a:pt x="188" y="14"/>
                  </a:lnTo>
                  <a:lnTo>
                    <a:pt x="188" y="58"/>
                  </a:lnTo>
                  <a:lnTo>
                    <a:pt x="179" y="61"/>
                  </a:lnTo>
                  <a:lnTo>
                    <a:pt x="170" y="64"/>
                  </a:lnTo>
                  <a:lnTo>
                    <a:pt x="161" y="68"/>
                  </a:lnTo>
                  <a:lnTo>
                    <a:pt x="154" y="72"/>
                  </a:lnTo>
                  <a:lnTo>
                    <a:pt x="141" y="81"/>
                  </a:lnTo>
                  <a:lnTo>
                    <a:pt x="128" y="92"/>
                  </a:lnTo>
                  <a:lnTo>
                    <a:pt x="80" y="64"/>
                  </a:lnTo>
                  <a:lnTo>
                    <a:pt x="75" y="62"/>
                  </a:lnTo>
                  <a:lnTo>
                    <a:pt x="68" y="63"/>
                  </a:lnTo>
                  <a:lnTo>
                    <a:pt x="66" y="64"/>
                  </a:lnTo>
                  <a:lnTo>
                    <a:pt x="64" y="65"/>
                  </a:lnTo>
                  <a:lnTo>
                    <a:pt x="62" y="67"/>
                  </a:lnTo>
                  <a:lnTo>
                    <a:pt x="60" y="70"/>
                  </a:lnTo>
                  <a:lnTo>
                    <a:pt x="3" y="168"/>
                  </a:lnTo>
                  <a:lnTo>
                    <a:pt x="2" y="171"/>
                  </a:lnTo>
                  <a:lnTo>
                    <a:pt x="1" y="173"/>
                  </a:lnTo>
                  <a:lnTo>
                    <a:pt x="1" y="177"/>
                  </a:lnTo>
                  <a:lnTo>
                    <a:pt x="1" y="179"/>
                  </a:lnTo>
                  <a:lnTo>
                    <a:pt x="2" y="182"/>
                  </a:lnTo>
                  <a:lnTo>
                    <a:pt x="4" y="184"/>
                  </a:lnTo>
                  <a:lnTo>
                    <a:pt x="5" y="186"/>
                  </a:lnTo>
                  <a:lnTo>
                    <a:pt x="8" y="188"/>
                  </a:lnTo>
                  <a:lnTo>
                    <a:pt x="56" y="216"/>
                  </a:lnTo>
                  <a:lnTo>
                    <a:pt x="53" y="233"/>
                  </a:lnTo>
                  <a:lnTo>
                    <a:pt x="52" y="249"/>
                  </a:lnTo>
                  <a:lnTo>
                    <a:pt x="53" y="265"/>
                  </a:lnTo>
                  <a:lnTo>
                    <a:pt x="56" y="282"/>
                  </a:lnTo>
                  <a:lnTo>
                    <a:pt x="7" y="309"/>
                  </a:lnTo>
                  <a:lnTo>
                    <a:pt x="5" y="311"/>
                  </a:lnTo>
                  <a:lnTo>
                    <a:pt x="3" y="313"/>
                  </a:lnTo>
                  <a:lnTo>
                    <a:pt x="2" y="317"/>
                  </a:lnTo>
                  <a:lnTo>
                    <a:pt x="1" y="320"/>
                  </a:lnTo>
                  <a:lnTo>
                    <a:pt x="0" y="322"/>
                  </a:lnTo>
                  <a:lnTo>
                    <a:pt x="0" y="324"/>
                  </a:lnTo>
                  <a:lnTo>
                    <a:pt x="1" y="327"/>
                  </a:lnTo>
                  <a:lnTo>
                    <a:pt x="2" y="330"/>
                  </a:lnTo>
                  <a:lnTo>
                    <a:pt x="59" y="429"/>
                  </a:lnTo>
                  <a:lnTo>
                    <a:pt x="63" y="432"/>
                  </a:lnTo>
                  <a:lnTo>
                    <a:pt x="67" y="434"/>
                  </a:lnTo>
                  <a:lnTo>
                    <a:pt x="71" y="435"/>
                  </a:lnTo>
                  <a:lnTo>
                    <a:pt x="74" y="435"/>
                  </a:lnTo>
                  <a:lnTo>
                    <a:pt x="76" y="434"/>
                  </a:lnTo>
                  <a:lnTo>
                    <a:pt x="79" y="433"/>
                  </a:lnTo>
                  <a:lnTo>
                    <a:pt x="128" y="407"/>
                  </a:lnTo>
                  <a:lnTo>
                    <a:pt x="140" y="416"/>
                  </a:lnTo>
                  <a:lnTo>
                    <a:pt x="154" y="426"/>
                  </a:lnTo>
                  <a:lnTo>
                    <a:pt x="161" y="430"/>
                  </a:lnTo>
                  <a:lnTo>
                    <a:pt x="169" y="434"/>
                  </a:lnTo>
                  <a:lnTo>
                    <a:pt x="179" y="438"/>
                  </a:lnTo>
                  <a:lnTo>
                    <a:pt x="188" y="441"/>
                  </a:lnTo>
                  <a:lnTo>
                    <a:pt x="188" y="494"/>
                  </a:lnTo>
                  <a:lnTo>
                    <a:pt x="189" y="497"/>
                  </a:lnTo>
                  <a:lnTo>
                    <a:pt x="190" y="500"/>
                  </a:lnTo>
                  <a:lnTo>
                    <a:pt x="191" y="503"/>
                  </a:lnTo>
                  <a:lnTo>
                    <a:pt x="194" y="505"/>
                  </a:lnTo>
                  <a:lnTo>
                    <a:pt x="196" y="507"/>
                  </a:lnTo>
                  <a:lnTo>
                    <a:pt x="198" y="508"/>
                  </a:lnTo>
                  <a:lnTo>
                    <a:pt x="201" y="509"/>
                  </a:lnTo>
                  <a:lnTo>
                    <a:pt x="203" y="509"/>
                  </a:lnTo>
                  <a:lnTo>
                    <a:pt x="317" y="509"/>
                  </a:lnTo>
                  <a:lnTo>
                    <a:pt x="320" y="509"/>
                  </a:lnTo>
                  <a:lnTo>
                    <a:pt x="323" y="508"/>
                  </a:lnTo>
                  <a:lnTo>
                    <a:pt x="325" y="507"/>
                  </a:lnTo>
                  <a:lnTo>
                    <a:pt x="327" y="505"/>
                  </a:lnTo>
                  <a:lnTo>
                    <a:pt x="329" y="503"/>
                  </a:lnTo>
                  <a:lnTo>
                    <a:pt x="331" y="500"/>
                  </a:lnTo>
                  <a:lnTo>
                    <a:pt x="332" y="497"/>
                  </a:lnTo>
                  <a:lnTo>
                    <a:pt x="332" y="494"/>
                  </a:lnTo>
                  <a:lnTo>
                    <a:pt x="332" y="439"/>
                  </a:lnTo>
                  <a:lnTo>
                    <a:pt x="348" y="431"/>
                  </a:lnTo>
                  <a:lnTo>
                    <a:pt x="363" y="423"/>
                  </a:lnTo>
                  <a:lnTo>
                    <a:pt x="375" y="414"/>
                  </a:lnTo>
                  <a:lnTo>
                    <a:pt x="387" y="407"/>
                  </a:lnTo>
                  <a:lnTo>
                    <a:pt x="432" y="433"/>
                  </a:lnTo>
                  <a:lnTo>
                    <a:pt x="434" y="434"/>
                  </a:lnTo>
                  <a:lnTo>
                    <a:pt x="438" y="435"/>
                  </a:lnTo>
                  <a:lnTo>
                    <a:pt x="441" y="435"/>
                  </a:lnTo>
                  <a:lnTo>
                    <a:pt x="443" y="434"/>
                  </a:lnTo>
                  <a:lnTo>
                    <a:pt x="446" y="434"/>
                  </a:lnTo>
                  <a:lnTo>
                    <a:pt x="448" y="432"/>
                  </a:lnTo>
                  <a:lnTo>
                    <a:pt x="450" y="431"/>
                  </a:lnTo>
                  <a:lnTo>
                    <a:pt x="453" y="429"/>
                  </a:lnTo>
                  <a:lnTo>
                    <a:pt x="509" y="330"/>
                  </a:lnTo>
                  <a:lnTo>
                    <a:pt x="510" y="327"/>
                  </a:lnTo>
                  <a:lnTo>
                    <a:pt x="511" y="324"/>
                  </a:lnTo>
                  <a:lnTo>
                    <a:pt x="511" y="322"/>
                  </a:lnTo>
                  <a:lnTo>
                    <a:pt x="510" y="320"/>
                  </a:lnTo>
                  <a:lnTo>
                    <a:pt x="508" y="313"/>
                  </a:lnTo>
                  <a:lnTo>
                    <a:pt x="504" y="309"/>
                  </a:lnTo>
                  <a:lnTo>
                    <a:pt x="457" y="282"/>
                  </a:lnTo>
                  <a:lnTo>
                    <a:pt x="459" y="265"/>
                  </a:lnTo>
                  <a:lnTo>
                    <a:pt x="459" y="249"/>
                  </a:lnTo>
                  <a:lnTo>
                    <a:pt x="459" y="233"/>
                  </a:lnTo>
                  <a:lnTo>
                    <a:pt x="457" y="216"/>
                  </a:lnTo>
                  <a:lnTo>
                    <a:pt x="504" y="188"/>
                  </a:lnTo>
                  <a:lnTo>
                    <a:pt x="506" y="186"/>
                  </a:lnTo>
                  <a:lnTo>
                    <a:pt x="508" y="184"/>
                  </a:lnTo>
                  <a:lnTo>
                    <a:pt x="509" y="182"/>
                  </a:lnTo>
                  <a:lnTo>
                    <a:pt x="510" y="179"/>
                  </a:lnTo>
                  <a:close/>
                </a:path>
              </a:pathLst>
            </a:custGeom>
            <a:grpFill/>
            <a:ln w="9525">
              <a:solidFill>
                <a:schemeClr val="tx1"/>
              </a:solidFill>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Rockwell" panose="02060603020205020403"/>
              </a:endParaRPr>
            </a:p>
          </p:txBody>
        </p:sp>
      </p:grpSp>
    </p:spTree>
    <p:extLst>
      <p:ext uri="{BB962C8B-B14F-4D97-AF65-F5344CB8AC3E}">
        <p14:creationId xmlns:p14="http://schemas.microsoft.com/office/powerpoint/2010/main" val="28983697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AutoShape 27"/>
          <p:cNvSpPr>
            <a:spLocks noChangeAspect="1" noChangeArrowheads="1" noTextEdit="1"/>
          </p:cNvSpPr>
          <p:nvPr/>
        </p:nvSpPr>
        <p:spPr bwMode="auto">
          <a:xfrm>
            <a:off x="4056883" y="2323356"/>
            <a:ext cx="3932385" cy="3994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D" dirty="0">
              <a:solidFill>
                <a:prstClr val="black"/>
              </a:solidFill>
            </a:endParaRPr>
          </a:p>
        </p:txBody>
      </p:sp>
      <p:grpSp>
        <p:nvGrpSpPr>
          <p:cNvPr id="14" name="Group 13">
            <a:extLst>
              <a:ext uri="{FF2B5EF4-FFF2-40B4-BE49-F238E27FC236}">
                <a16:creationId xmlns:a16="http://schemas.microsoft.com/office/drawing/2014/main" xmlns="" id="{BE577892-7A88-4140-9D78-3B46661B1C94}"/>
              </a:ext>
            </a:extLst>
          </p:cNvPr>
          <p:cNvGrpSpPr/>
          <p:nvPr/>
        </p:nvGrpSpPr>
        <p:grpSpPr>
          <a:xfrm>
            <a:off x="4053057" y="2256680"/>
            <a:ext cx="3935414" cy="3996981"/>
            <a:chOff x="4129087" y="1647993"/>
            <a:chExt cx="3935414" cy="3996981"/>
          </a:xfrm>
        </p:grpSpPr>
        <p:sp>
          <p:nvSpPr>
            <p:cNvPr id="39" name="Freeform 38"/>
            <p:cNvSpPr>
              <a:spLocks/>
            </p:cNvSpPr>
            <p:nvPr/>
          </p:nvSpPr>
          <p:spPr bwMode="auto">
            <a:xfrm>
              <a:off x="4129087" y="3693423"/>
              <a:ext cx="2164121" cy="1951551"/>
            </a:xfrm>
            <a:custGeom>
              <a:avLst/>
              <a:gdLst>
                <a:gd name="connsiteX0" fmla="*/ 0 w 2268878"/>
                <a:gd name="connsiteY0" fmla="*/ 0 h 2046019"/>
                <a:gd name="connsiteX1" fmla="*/ 364431 w 2268878"/>
                <a:gd name="connsiteY1" fmla="*/ 0 h 2046019"/>
                <a:gd name="connsiteX2" fmla="*/ 458773 w 2268878"/>
                <a:gd name="connsiteY2" fmla="*/ 0 h 2046019"/>
                <a:gd name="connsiteX3" fmla="*/ 461388 w 2268878"/>
                <a:gd name="connsiteY3" fmla="*/ 25948 h 2046019"/>
                <a:gd name="connsiteX4" fmla="*/ 690003 w 2268878"/>
                <a:gd name="connsiteY4" fmla="*/ 212274 h 2046019"/>
                <a:gd name="connsiteX5" fmla="*/ 918618 w 2268878"/>
                <a:gd name="connsiteY5" fmla="*/ 25948 h 2046019"/>
                <a:gd name="connsiteX6" fmla="*/ 921234 w 2268878"/>
                <a:gd name="connsiteY6" fmla="*/ 0 h 2046019"/>
                <a:gd name="connsiteX7" fmla="*/ 924084 w 2268878"/>
                <a:gd name="connsiteY7" fmla="*/ 0 h 2046019"/>
                <a:gd name="connsiteX8" fmla="*/ 1121495 w 2268878"/>
                <a:gd name="connsiteY8" fmla="*/ 0 h 2046019"/>
                <a:gd name="connsiteX9" fmla="*/ 2014537 w 2268878"/>
                <a:gd name="connsiteY9" fmla="*/ 892119 h 2046019"/>
                <a:gd name="connsiteX10" fmla="*/ 2014537 w 2268878"/>
                <a:gd name="connsiteY10" fmla="*/ 1173833 h 2046019"/>
                <a:gd name="connsiteX11" fmla="*/ 2014537 w 2268878"/>
                <a:gd name="connsiteY11" fmla="*/ 1216956 h 2046019"/>
                <a:gd name="connsiteX12" fmla="*/ 2015884 w 2268878"/>
                <a:gd name="connsiteY12" fmla="*/ 1216048 h 2046019"/>
                <a:gd name="connsiteX13" fmla="*/ 2086769 w 2268878"/>
                <a:gd name="connsiteY13" fmla="*/ 1201737 h 2046019"/>
                <a:gd name="connsiteX14" fmla="*/ 2268878 w 2268878"/>
                <a:gd name="connsiteY14" fmla="*/ 1383846 h 2046019"/>
                <a:gd name="connsiteX15" fmla="*/ 2086769 w 2268878"/>
                <a:gd name="connsiteY15" fmla="*/ 1565955 h 2046019"/>
                <a:gd name="connsiteX16" fmla="*/ 2015884 w 2268878"/>
                <a:gd name="connsiteY16" fmla="*/ 1551644 h 2046019"/>
                <a:gd name="connsiteX17" fmla="*/ 2014537 w 2268878"/>
                <a:gd name="connsiteY17" fmla="*/ 1550736 h 2046019"/>
                <a:gd name="connsiteX18" fmla="*/ 2014537 w 2268878"/>
                <a:gd name="connsiteY18" fmla="*/ 1665142 h 2046019"/>
                <a:gd name="connsiteX19" fmla="*/ 2014537 w 2268878"/>
                <a:gd name="connsiteY19" fmla="*/ 2046019 h 2046019"/>
                <a:gd name="connsiteX20" fmla="*/ 1876081 w 2268878"/>
                <a:gd name="connsiteY20" fmla="*/ 2039130 h 2046019"/>
                <a:gd name="connsiteX21" fmla="*/ 1737625 w 2268878"/>
                <a:gd name="connsiteY21" fmla="*/ 1915129 h 2046019"/>
                <a:gd name="connsiteX22" fmla="*/ 1453790 w 2268878"/>
                <a:gd name="connsiteY22" fmla="*/ 1467347 h 2046019"/>
                <a:gd name="connsiteX23" fmla="*/ 965732 w 2268878"/>
                <a:gd name="connsiteY23" fmla="*/ 1560348 h 2046019"/>
                <a:gd name="connsiteX24" fmla="*/ 761509 w 2268878"/>
                <a:gd name="connsiteY24" fmla="*/ 1581015 h 2046019"/>
                <a:gd name="connsiteX25" fmla="*/ 616130 w 2268878"/>
                <a:gd name="connsiteY25" fmla="*/ 1450124 h 2046019"/>
                <a:gd name="connsiteX26" fmla="*/ 463828 w 2268878"/>
                <a:gd name="connsiteY26" fmla="*/ 1281345 h 2046019"/>
                <a:gd name="connsiteX27" fmla="*/ 467290 w 2268878"/>
                <a:gd name="connsiteY27" fmla="*/ 1105677 h 2046019"/>
                <a:gd name="connsiteX28" fmla="*/ 595362 w 2268878"/>
                <a:gd name="connsiteY28" fmla="*/ 616561 h 2046019"/>
                <a:gd name="connsiteX29" fmla="*/ 152302 w 2268878"/>
                <a:gd name="connsiteY29" fmla="*/ 296225 h 2046019"/>
                <a:gd name="connsiteX30" fmla="*/ 13846 w 2268878"/>
                <a:gd name="connsiteY30" fmla="*/ 210113 h 2046019"/>
                <a:gd name="connsiteX31" fmla="*/ 0 w 2268878"/>
                <a:gd name="connsiteY31" fmla="*/ 0 h 2046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268878" h="2046019">
                  <a:moveTo>
                    <a:pt x="0" y="0"/>
                  </a:moveTo>
                  <a:cubicBezTo>
                    <a:pt x="0" y="0"/>
                    <a:pt x="0" y="0"/>
                    <a:pt x="364431" y="0"/>
                  </a:cubicBezTo>
                  <a:lnTo>
                    <a:pt x="458773" y="0"/>
                  </a:lnTo>
                  <a:lnTo>
                    <a:pt x="461388" y="25948"/>
                  </a:lnTo>
                  <a:cubicBezTo>
                    <a:pt x="483148" y="132284"/>
                    <a:pt x="577234" y="212274"/>
                    <a:pt x="690003" y="212274"/>
                  </a:cubicBezTo>
                  <a:cubicBezTo>
                    <a:pt x="802772" y="212274"/>
                    <a:pt x="896859" y="132284"/>
                    <a:pt x="918618" y="25948"/>
                  </a:cubicBezTo>
                  <a:lnTo>
                    <a:pt x="921234" y="0"/>
                  </a:lnTo>
                  <a:lnTo>
                    <a:pt x="924084" y="0"/>
                  </a:lnTo>
                  <a:cubicBezTo>
                    <a:pt x="985689" y="0"/>
                    <a:pt x="1051402" y="0"/>
                    <a:pt x="1121495" y="0"/>
                  </a:cubicBezTo>
                  <a:cubicBezTo>
                    <a:pt x="1145725" y="482227"/>
                    <a:pt x="1533402" y="864564"/>
                    <a:pt x="2014537" y="892119"/>
                  </a:cubicBezTo>
                  <a:cubicBezTo>
                    <a:pt x="2014537" y="892119"/>
                    <a:pt x="2014537" y="892119"/>
                    <a:pt x="2014537" y="1173833"/>
                  </a:cubicBezTo>
                  <a:lnTo>
                    <a:pt x="2014537" y="1216956"/>
                  </a:lnTo>
                  <a:lnTo>
                    <a:pt x="2015884" y="1216048"/>
                  </a:lnTo>
                  <a:cubicBezTo>
                    <a:pt x="2037671" y="1206833"/>
                    <a:pt x="2061625" y="1201737"/>
                    <a:pt x="2086769" y="1201737"/>
                  </a:cubicBezTo>
                  <a:cubicBezTo>
                    <a:pt x="2187345" y="1201737"/>
                    <a:pt x="2268878" y="1283270"/>
                    <a:pt x="2268878" y="1383846"/>
                  </a:cubicBezTo>
                  <a:cubicBezTo>
                    <a:pt x="2268878" y="1484422"/>
                    <a:pt x="2187345" y="1565955"/>
                    <a:pt x="2086769" y="1565955"/>
                  </a:cubicBezTo>
                  <a:cubicBezTo>
                    <a:pt x="2061625" y="1565955"/>
                    <a:pt x="2037671" y="1560859"/>
                    <a:pt x="2015884" y="1551644"/>
                  </a:cubicBezTo>
                  <a:lnTo>
                    <a:pt x="2014537" y="1550736"/>
                  </a:lnTo>
                  <a:lnTo>
                    <a:pt x="2014537" y="1665142"/>
                  </a:lnTo>
                  <a:cubicBezTo>
                    <a:pt x="2014537" y="1775574"/>
                    <a:pt x="2014537" y="1901781"/>
                    <a:pt x="2014537" y="2046019"/>
                  </a:cubicBezTo>
                  <a:cubicBezTo>
                    <a:pt x="2014537" y="2046019"/>
                    <a:pt x="2014537" y="2046019"/>
                    <a:pt x="1876081" y="2039130"/>
                  </a:cubicBezTo>
                  <a:cubicBezTo>
                    <a:pt x="1876081" y="2039130"/>
                    <a:pt x="1758393" y="2049463"/>
                    <a:pt x="1737625" y="1915129"/>
                  </a:cubicBezTo>
                  <a:cubicBezTo>
                    <a:pt x="1720318" y="1784239"/>
                    <a:pt x="1696088" y="1556903"/>
                    <a:pt x="1453790" y="1467347"/>
                  </a:cubicBezTo>
                  <a:cubicBezTo>
                    <a:pt x="1453790" y="1467347"/>
                    <a:pt x="1232260" y="1357124"/>
                    <a:pt x="965732" y="1560348"/>
                  </a:cubicBezTo>
                  <a:cubicBezTo>
                    <a:pt x="965732" y="1560348"/>
                    <a:pt x="889581" y="1680904"/>
                    <a:pt x="761509" y="1581015"/>
                  </a:cubicBezTo>
                  <a:cubicBezTo>
                    <a:pt x="723434" y="1550014"/>
                    <a:pt x="616130" y="1450124"/>
                    <a:pt x="616130" y="1450124"/>
                  </a:cubicBezTo>
                  <a:cubicBezTo>
                    <a:pt x="616130" y="1450124"/>
                    <a:pt x="508827" y="1329568"/>
                    <a:pt x="463828" y="1281345"/>
                  </a:cubicBezTo>
                  <a:cubicBezTo>
                    <a:pt x="380755" y="1188344"/>
                    <a:pt x="467290" y="1105677"/>
                    <a:pt x="467290" y="1105677"/>
                  </a:cubicBezTo>
                  <a:cubicBezTo>
                    <a:pt x="467290" y="1105677"/>
                    <a:pt x="661128" y="978231"/>
                    <a:pt x="595362" y="616561"/>
                  </a:cubicBezTo>
                  <a:cubicBezTo>
                    <a:pt x="595362" y="616561"/>
                    <a:pt x="536518" y="344448"/>
                    <a:pt x="152302" y="296225"/>
                  </a:cubicBezTo>
                  <a:cubicBezTo>
                    <a:pt x="152302" y="296225"/>
                    <a:pt x="38076" y="310003"/>
                    <a:pt x="13846" y="210113"/>
                  </a:cubicBezTo>
                  <a:cubicBezTo>
                    <a:pt x="6923" y="165335"/>
                    <a:pt x="0" y="62001"/>
                    <a:pt x="0" y="0"/>
                  </a:cubicBezTo>
                  <a:close/>
                </a:path>
              </a:pathLst>
            </a:custGeom>
            <a:gradFill>
              <a:gsLst>
                <a:gs pos="13000">
                  <a:schemeClr val="accent4"/>
                </a:gs>
                <a:gs pos="78000">
                  <a:srgbClr val="B9293E"/>
                </a:gs>
              </a:gsLst>
              <a:lin ang="2700000" scaled="1"/>
            </a:gradFill>
            <a:ln>
              <a:noFill/>
            </a:ln>
          </p:spPr>
          <p:txBody>
            <a:bodyPr vert="horz" wrap="square" lIns="91440" tIns="45720" rIns="91440" bIns="45720" numCol="1" anchor="t" anchorCtr="0" compatLnSpc="1">
              <a:prstTxWarp prst="textNoShape">
                <a:avLst/>
              </a:prstTxWarp>
              <a:noAutofit/>
            </a:bodyPr>
            <a:lstStyle/>
            <a:p>
              <a:endParaRPr lang="en-ID" dirty="0">
                <a:solidFill>
                  <a:prstClr val="black"/>
                </a:solidFill>
              </a:endParaRPr>
            </a:p>
          </p:txBody>
        </p:sp>
        <p:sp>
          <p:nvSpPr>
            <p:cNvPr id="42" name="Freeform 41"/>
            <p:cNvSpPr>
              <a:spLocks/>
            </p:cNvSpPr>
            <p:nvPr/>
          </p:nvSpPr>
          <p:spPr bwMode="auto">
            <a:xfrm>
              <a:off x="4129088" y="1647993"/>
              <a:ext cx="1921523" cy="2195660"/>
            </a:xfrm>
            <a:custGeom>
              <a:avLst/>
              <a:gdLst>
                <a:gd name="connsiteX0" fmla="*/ 2014537 w 2014537"/>
                <a:gd name="connsiteY0" fmla="*/ 0 h 2301944"/>
                <a:gd name="connsiteX1" fmla="*/ 2014537 w 2014537"/>
                <a:gd name="connsiteY1" fmla="*/ 487178 h 2301944"/>
                <a:gd name="connsiteX2" fmla="*/ 2014537 w 2014537"/>
                <a:gd name="connsiteY2" fmla="*/ 501852 h 2301944"/>
                <a:gd name="connsiteX3" fmla="*/ 1781181 w 2014537"/>
                <a:gd name="connsiteY3" fmla="*/ 735208 h 2301944"/>
                <a:gd name="connsiteX4" fmla="*/ 2014537 w 2014537"/>
                <a:gd name="connsiteY4" fmla="*/ 968564 h 2301944"/>
                <a:gd name="connsiteX5" fmla="*/ 2014537 w 2014537"/>
                <a:gd name="connsiteY5" fmla="*/ 1154793 h 2301944"/>
                <a:gd name="connsiteX6" fmla="*/ 1121495 w 2014537"/>
                <a:gd name="connsiteY6" fmla="*/ 2047603 h 2301944"/>
                <a:gd name="connsiteX7" fmla="*/ 921893 w 2014537"/>
                <a:gd name="connsiteY7" fmla="*/ 2047603 h 2301944"/>
                <a:gd name="connsiteX8" fmla="*/ 856815 w 2014537"/>
                <a:gd name="connsiteY8" fmla="*/ 2047603 h 2301944"/>
                <a:gd name="connsiteX9" fmla="*/ 857723 w 2014537"/>
                <a:gd name="connsiteY9" fmla="*/ 2048950 h 2301944"/>
                <a:gd name="connsiteX10" fmla="*/ 872034 w 2014537"/>
                <a:gd name="connsiteY10" fmla="*/ 2119835 h 2301944"/>
                <a:gd name="connsiteX11" fmla="*/ 689925 w 2014537"/>
                <a:gd name="connsiteY11" fmla="*/ 2301944 h 2301944"/>
                <a:gd name="connsiteX12" fmla="*/ 507816 w 2014537"/>
                <a:gd name="connsiteY12" fmla="*/ 2119835 h 2301944"/>
                <a:gd name="connsiteX13" fmla="*/ 522127 w 2014537"/>
                <a:gd name="connsiteY13" fmla="*/ 2048950 h 2301944"/>
                <a:gd name="connsiteX14" fmla="*/ 523035 w 2014537"/>
                <a:gd name="connsiteY14" fmla="*/ 2047603 h 2301944"/>
                <a:gd name="connsiteX15" fmla="*/ 519951 w 2014537"/>
                <a:gd name="connsiteY15" fmla="*/ 2047603 h 2301944"/>
                <a:gd name="connsiteX16" fmla="*/ 0 w 2014537"/>
                <a:gd name="connsiteY16" fmla="*/ 2047603 h 2301944"/>
                <a:gd name="connsiteX17" fmla="*/ 13846 w 2014537"/>
                <a:gd name="connsiteY17" fmla="*/ 1837327 h 2301944"/>
                <a:gd name="connsiteX18" fmla="*/ 152302 w 2014537"/>
                <a:gd name="connsiteY18" fmla="*/ 1751149 h 2301944"/>
                <a:gd name="connsiteX19" fmla="*/ 595362 w 2014537"/>
                <a:gd name="connsiteY19" fmla="*/ 1430565 h 2301944"/>
                <a:gd name="connsiteX20" fmla="*/ 467290 w 2014537"/>
                <a:gd name="connsiteY20" fmla="*/ 941070 h 2301944"/>
                <a:gd name="connsiteX21" fmla="*/ 463828 w 2014537"/>
                <a:gd name="connsiteY21" fmla="*/ 765266 h 2301944"/>
                <a:gd name="connsiteX22" fmla="*/ 616130 w 2014537"/>
                <a:gd name="connsiteY22" fmla="*/ 596356 h 2301944"/>
                <a:gd name="connsiteX23" fmla="*/ 761509 w 2014537"/>
                <a:gd name="connsiteY23" fmla="*/ 465365 h 2301944"/>
                <a:gd name="connsiteX24" fmla="*/ 965732 w 2014537"/>
                <a:gd name="connsiteY24" fmla="*/ 486047 h 2301944"/>
                <a:gd name="connsiteX25" fmla="*/ 1453790 w 2014537"/>
                <a:gd name="connsiteY25" fmla="*/ 579120 h 2301944"/>
                <a:gd name="connsiteX26" fmla="*/ 1737625 w 2014537"/>
                <a:gd name="connsiteY26" fmla="*/ 130992 h 2301944"/>
                <a:gd name="connsiteX27" fmla="*/ 1876081 w 2014537"/>
                <a:gd name="connsiteY27" fmla="*/ 6894 h 2301944"/>
                <a:gd name="connsiteX28" fmla="*/ 2014537 w 2014537"/>
                <a:gd name="connsiteY28" fmla="*/ 0 h 2301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14537" h="2301944">
                  <a:moveTo>
                    <a:pt x="2014537" y="0"/>
                  </a:moveTo>
                  <a:cubicBezTo>
                    <a:pt x="2014537" y="0"/>
                    <a:pt x="2014537" y="0"/>
                    <a:pt x="2014537" y="487178"/>
                  </a:cubicBezTo>
                  <a:lnTo>
                    <a:pt x="2014537" y="501852"/>
                  </a:lnTo>
                  <a:cubicBezTo>
                    <a:pt x="1885658" y="501852"/>
                    <a:pt x="1781181" y="606329"/>
                    <a:pt x="1781181" y="735208"/>
                  </a:cubicBezTo>
                  <a:cubicBezTo>
                    <a:pt x="1781181" y="864087"/>
                    <a:pt x="1885658" y="968564"/>
                    <a:pt x="2014537" y="968564"/>
                  </a:cubicBezTo>
                  <a:lnTo>
                    <a:pt x="2014537" y="1154793"/>
                  </a:lnTo>
                  <a:cubicBezTo>
                    <a:pt x="1533402" y="1182370"/>
                    <a:pt x="1145725" y="1565003"/>
                    <a:pt x="1121495" y="2047603"/>
                  </a:cubicBezTo>
                  <a:cubicBezTo>
                    <a:pt x="1121495" y="2047603"/>
                    <a:pt x="1121495" y="2047603"/>
                    <a:pt x="921893" y="2047603"/>
                  </a:cubicBezTo>
                  <a:lnTo>
                    <a:pt x="856815" y="2047603"/>
                  </a:lnTo>
                  <a:lnTo>
                    <a:pt x="857723" y="2048950"/>
                  </a:lnTo>
                  <a:cubicBezTo>
                    <a:pt x="866938" y="2070737"/>
                    <a:pt x="872034" y="2094691"/>
                    <a:pt x="872034" y="2119835"/>
                  </a:cubicBezTo>
                  <a:cubicBezTo>
                    <a:pt x="872034" y="2220411"/>
                    <a:pt x="790501" y="2301944"/>
                    <a:pt x="689925" y="2301944"/>
                  </a:cubicBezTo>
                  <a:cubicBezTo>
                    <a:pt x="589349" y="2301944"/>
                    <a:pt x="507816" y="2220411"/>
                    <a:pt x="507816" y="2119835"/>
                  </a:cubicBezTo>
                  <a:cubicBezTo>
                    <a:pt x="507816" y="2094691"/>
                    <a:pt x="512912" y="2070737"/>
                    <a:pt x="522127" y="2048950"/>
                  </a:cubicBezTo>
                  <a:lnTo>
                    <a:pt x="523035" y="2047603"/>
                  </a:lnTo>
                  <a:lnTo>
                    <a:pt x="519951" y="2047603"/>
                  </a:lnTo>
                  <a:cubicBezTo>
                    <a:pt x="381133" y="2047603"/>
                    <a:pt x="210281" y="2047603"/>
                    <a:pt x="0" y="2047603"/>
                  </a:cubicBezTo>
                  <a:cubicBezTo>
                    <a:pt x="0" y="1985555"/>
                    <a:pt x="6923" y="1882140"/>
                    <a:pt x="13846" y="1837327"/>
                  </a:cubicBezTo>
                  <a:cubicBezTo>
                    <a:pt x="38076" y="1737360"/>
                    <a:pt x="152302" y="1751149"/>
                    <a:pt x="152302" y="1751149"/>
                  </a:cubicBezTo>
                  <a:cubicBezTo>
                    <a:pt x="536518" y="1702889"/>
                    <a:pt x="595362" y="1430565"/>
                    <a:pt x="595362" y="1430565"/>
                  </a:cubicBezTo>
                  <a:cubicBezTo>
                    <a:pt x="661128" y="1068615"/>
                    <a:pt x="467290" y="941070"/>
                    <a:pt x="467290" y="941070"/>
                  </a:cubicBezTo>
                  <a:cubicBezTo>
                    <a:pt x="467290" y="941070"/>
                    <a:pt x="380755" y="858339"/>
                    <a:pt x="463828" y="765266"/>
                  </a:cubicBezTo>
                  <a:cubicBezTo>
                    <a:pt x="508827" y="717006"/>
                    <a:pt x="616130" y="596356"/>
                    <a:pt x="616130" y="596356"/>
                  </a:cubicBezTo>
                  <a:cubicBezTo>
                    <a:pt x="616130" y="596356"/>
                    <a:pt x="723434" y="496389"/>
                    <a:pt x="761509" y="465365"/>
                  </a:cubicBezTo>
                  <a:cubicBezTo>
                    <a:pt x="889581" y="365397"/>
                    <a:pt x="965732" y="486047"/>
                    <a:pt x="965732" y="486047"/>
                  </a:cubicBezTo>
                  <a:cubicBezTo>
                    <a:pt x="1232260" y="689429"/>
                    <a:pt x="1453790" y="579120"/>
                    <a:pt x="1453790" y="579120"/>
                  </a:cubicBezTo>
                  <a:cubicBezTo>
                    <a:pt x="1696088" y="489495"/>
                    <a:pt x="1720318" y="261983"/>
                    <a:pt x="1737625" y="130992"/>
                  </a:cubicBezTo>
                  <a:cubicBezTo>
                    <a:pt x="1758393" y="-3447"/>
                    <a:pt x="1876081" y="6894"/>
                    <a:pt x="1876081" y="6894"/>
                  </a:cubicBezTo>
                  <a:cubicBezTo>
                    <a:pt x="1876081" y="6894"/>
                    <a:pt x="1876081" y="6894"/>
                    <a:pt x="2014537" y="0"/>
                  </a:cubicBezTo>
                  <a:close/>
                </a:path>
              </a:pathLst>
            </a:custGeom>
            <a:gradFill>
              <a:gsLst>
                <a:gs pos="35000">
                  <a:schemeClr val="accent1"/>
                </a:gs>
                <a:gs pos="64000">
                  <a:schemeClr val="accent2"/>
                </a:gs>
              </a:gsLst>
              <a:lin ang="2700000" scaled="1"/>
            </a:gradFill>
            <a:ln>
              <a:noFill/>
            </a:ln>
          </p:spPr>
          <p:txBody>
            <a:bodyPr vert="horz" wrap="square" lIns="91440" tIns="45720" rIns="91440" bIns="45720" numCol="1" anchor="t" anchorCtr="0" compatLnSpc="1">
              <a:prstTxWarp prst="textNoShape">
                <a:avLst/>
              </a:prstTxWarp>
              <a:noAutofit/>
            </a:bodyPr>
            <a:lstStyle/>
            <a:p>
              <a:endParaRPr lang="en-ID" dirty="0">
                <a:solidFill>
                  <a:prstClr val="black"/>
                </a:solidFill>
              </a:endParaRPr>
            </a:p>
          </p:txBody>
        </p:sp>
        <p:sp>
          <p:nvSpPr>
            <p:cNvPr id="41" name="Freeform 40"/>
            <p:cNvSpPr>
              <a:spLocks/>
            </p:cNvSpPr>
            <p:nvPr/>
          </p:nvSpPr>
          <p:spPr bwMode="auto">
            <a:xfrm>
              <a:off x="5887510" y="1647994"/>
              <a:ext cx="2176991" cy="1953062"/>
            </a:xfrm>
            <a:custGeom>
              <a:avLst/>
              <a:gdLst>
                <a:gd name="connsiteX0" fmla="*/ 267834 w 2282371"/>
                <a:gd name="connsiteY0" fmla="*/ 0 h 2047603"/>
                <a:gd name="connsiteX1" fmla="*/ 406290 w 2282371"/>
                <a:gd name="connsiteY1" fmla="*/ 6894 h 2047603"/>
                <a:gd name="connsiteX2" fmla="*/ 544747 w 2282371"/>
                <a:gd name="connsiteY2" fmla="*/ 130992 h 2047603"/>
                <a:gd name="connsiteX3" fmla="*/ 828582 w 2282371"/>
                <a:gd name="connsiteY3" fmla="*/ 579120 h 2047603"/>
                <a:gd name="connsiteX4" fmla="*/ 1316640 w 2282371"/>
                <a:gd name="connsiteY4" fmla="*/ 486047 h 2047603"/>
                <a:gd name="connsiteX5" fmla="*/ 1520862 w 2282371"/>
                <a:gd name="connsiteY5" fmla="*/ 465365 h 2047603"/>
                <a:gd name="connsiteX6" fmla="*/ 1666241 w 2282371"/>
                <a:gd name="connsiteY6" fmla="*/ 596356 h 2047603"/>
                <a:gd name="connsiteX7" fmla="*/ 1818543 w 2282371"/>
                <a:gd name="connsiteY7" fmla="*/ 765266 h 2047603"/>
                <a:gd name="connsiteX8" fmla="*/ 1815082 w 2282371"/>
                <a:gd name="connsiteY8" fmla="*/ 941070 h 2047603"/>
                <a:gd name="connsiteX9" fmla="*/ 1687010 w 2282371"/>
                <a:gd name="connsiteY9" fmla="*/ 1430565 h 2047603"/>
                <a:gd name="connsiteX10" fmla="*/ 2130069 w 2282371"/>
                <a:gd name="connsiteY10" fmla="*/ 1751149 h 2047603"/>
                <a:gd name="connsiteX11" fmla="*/ 2268526 w 2282371"/>
                <a:gd name="connsiteY11" fmla="*/ 1837327 h 2047603"/>
                <a:gd name="connsiteX12" fmla="*/ 2282371 w 2282371"/>
                <a:gd name="connsiteY12" fmla="*/ 2047603 h 2047603"/>
                <a:gd name="connsiteX13" fmla="*/ 1919065 w 2282371"/>
                <a:gd name="connsiteY13" fmla="*/ 2047603 h 2047603"/>
                <a:gd name="connsiteX14" fmla="*/ 1838945 w 2282371"/>
                <a:gd name="connsiteY14" fmla="*/ 2047603 h 2047603"/>
                <a:gd name="connsiteX15" fmla="*/ 1830458 w 2282371"/>
                <a:gd name="connsiteY15" fmla="*/ 2020262 h 2047603"/>
                <a:gd name="connsiteX16" fmla="*/ 1615440 w 2282371"/>
                <a:gd name="connsiteY16" fmla="*/ 1877739 h 2047603"/>
                <a:gd name="connsiteX17" fmla="*/ 1400422 w 2282371"/>
                <a:gd name="connsiteY17" fmla="*/ 2020262 h 2047603"/>
                <a:gd name="connsiteX18" fmla="*/ 1391935 w 2282371"/>
                <a:gd name="connsiteY18" fmla="*/ 2047603 h 2047603"/>
                <a:gd name="connsiteX19" fmla="*/ 1361140 w 2282371"/>
                <a:gd name="connsiteY19" fmla="*/ 2047603 h 2047603"/>
                <a:gd name="connsiteX20" fmla="*/ 1164338 w 2282371"/>
                <a:gd name="connsiteY20" fmla="*/ 2047603 h 2047603"/>
                <a:gd name="connsiteX21" fmla="*/ 267834 w 2282371"/>
                <a:gd name="connsiteY21" fmla="*/ 1154793 h 2047603"/>
                <a:gd name="connsiteX22" fmla="*/ 267834 w 2282371"/>
                <a:gd name="connsiteY22" fmla="*/ 949265 h 2047603"/>
                <a:gd name="connsiteX23" fmla="*/ 267834 w 2282371"/>
                <a:gd name="connsiteY23" fmla="*/ 889822 h 2047603"/>
                <a:gd name="connsiteX24" fmla="*/ 252994 w 2282371"/>
                <a:gd name="connsiteY24" fmla="*/ 899827 h 2047603"/>
                <a:gd name="connsiteX25" fmla="*/ 182109 w 2282371"/>
                <a:gd name="connsiteY25" fmla="*/ 914138 h 2047603"/>
                <a:gd name="connsiteX26" fmla="*/ 0 w 2282371"/>
                <a:gd name="connsiteY26" fmla="*/ 732029 h 2047603"/>
                <a:gd name="connsiteX27" fmla="*/ 182109 w 2282371"/>
                <a:gd name="connsiteY27" fmla="*/ 549920 h 2047603"/>
                <a:gd name="connsiteX28" fmla="*/ 252994 w 2282371"/>
                <a:gd name="connsiteY28" fmla="*/ 564231 h 2047603"/>
                <a:gd name="connsiteX29" fmla="*/ 267834 w 2282371"/>
                <a:gd name="connsiteY29" fmla="*/ 574237 h 2047603"/>
                <a:gd name="connsiteX30" fmla="*/ 267834 w 2282371"/>
                <a:gd name="connsiteY30" fmla="*/ 535389 h 2047603"/>
                <a:gd name="connsiteX31" fmla="*/ 267834 w 2282371"/>
                <a:gd name="connsiteY31" fmla="*/ 0 h 204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282371" h="2047603">
                  <a:moveTo>
                    <a:pt x="267834" y="0"/>
                  </a:moveTo>
                  <a:cubicBezTo>
                    <a:pt x="267834" y="0"/>
                    <a:pt x="267834" y="0"/>
                    <a:pt x="406290" y="6894"/>
                  </a:cubicBezTo>
                  <a:cubicBezTo>
                    <a:pt x="406290" y="6894"/>
                    <a:pt x="523978" y="-3447"/>
                    <a:pt x="544747" y="130992"/>
                  </a:cubicBezTo>
                  <a:cubicBezTo>
                    <a:pt x="565515" y="261983"/>
                    <a:pt x="586283" y="489495"/>
                    <a:pt x="828582" y="579120"/>
                  </a:cubicBezTo>
                  <a:cubicBezTo>
                    <a:pt x="828582" y="579120"/>
                    <a:pt x="1050111" y="689429"/>
                    <a:pt x="1316640" y="486047"/>
                  </a:cubicBezTo>
                  <a:cubicBezTo>
                    <a:pt x="1316640" y="486047"/>
                    <a:pt x="1392790" y="365397"/>
                    <a:pt x="1520862" y="465365"/>
                  </a:cubicBezTo>
                  <a:cubicBezTo>
                    <a:pt x="1558938" y="496389"/>
                    <a:pt x="1666241" y="596356"/>
                    <a:pt x="1666241" y="596356"/>
                  </a:cubicBezTo>
                  <a:cubicBezTo>
                    <a:pt x="1666241" y="596356"/>
                    <a:pt x="1773545" y="717006"/>
                    <a:pt x="1818543" y="765266"/>
                  </a:cubicBezTo>
                  <a:cubicBezTo>
                    <a:pt x="1901617" y="858339"/>
                    <a:pt x="1815082" y="941070"/>
                    <a:pt x="1815082" y="941070"/>
                  </a:cubicBezTo>
                  <a:cubicBezTo>
                    <a:pt x="1815082" y="941070"/>
                    <a:pt x="1621243" y="1068615"/>
                    <a:pt x="1687010" y="1430565"/>
                  </a:cubicBezTo>
                  <a:cubicBezTo>
                    <a:pt x="1687010" y="1430565"/>
                    <a:pt x="1749315" y="1702889"/>
                    <a:pt x="2130069" y="1751149"/>
                  </a:cubicBezTo>
                  <a:cubicBezTo>
                    <a:pt x="2130069" y="1751149"/>
                    <a:pt x="2244296" y="1737360"/>
                    <a:pt x="2268526" y="1837327"/>
                  </a:cubicBezTo>
                  <a:cubicBezTo>
                    <a:pt x="2278910" y="1882140"/>
                    <a:pt x="2282371" y="1985555"/>
                    <a:pt x="2282371" y="2047603"/>
                  </a:cubicBezTo>
                  <a:cubicBezTo>
                    <a:pt x="2282371" y="2047603"/>
                    <a:pt x="2282371" y="2047603"/>
                    <a:pt x="1919065" y="2047603"/>
                  </a:cubicBezTo>
                  <a:lnTo>
                    <a:pt x="1838945" y="2047603"/>
                  </a:lnTo>
                  <a:lnTo>
                    <a:pt x="1830458" y="2020262"/>
                  </a:lnTo>
                  <a:cubicBezTo>
                    <a:pt x="1795033" y="1936507"/>
                    <a:pt x="1712100" y="1877739"/>
                    <a:pt x="1615440" y="1877739"/>
                  </a:cubicBezTo>
                  <a:cubicBezTo>
                    <a:pt x="1518781" y="1877739"/>
                    <a:pt x="1435848" y="1936507"/>
                    <a:pt x="1400422" y="2020262"/>
                  </a:cubicBezTo>
                  <a:lnTo>
                    <a:pt x="1391935" y="2047603"/>
                  </a:lnTo>
                  <a:lnTo>
                    <a:pt x="1361140" y="2047603"/>
                  </a:lnTo>
                  <a:cubicBezTo>
                    <a:pt x="1299725" y="2047603"/>
                    <a:pt x="1234215" y="2047603"/>
                    <a:pt x="1164338" y="2047603"/>
                  </a:cubicBezTo>
                  <a:cubicBezTo>
                    <a:pt x="1140108" y="1565003"/>
                    <a:pt x="752431" y="1182370"/>
                    <a:pt x="267834" y="1154793"/>
                  </a:cubicBezTo>
                  <a:cubicBezTo>
                    <a:pt x="267834" y="1154793"/>
                    <a:pt x="267834" y="1154793"/>
                    <a:pt x="267834" y="949265"/>
                  </a:cubicBezTo>
                  <a:lnTo>
                    <a:pt x="267834" y="889822"/>
                  </a:lnTo>
                  <a:lnTo>
                    <a:pt x="252994" y="899827"/>
                  </a:lnTo>
                  <a:cubicBezTo>
                    <a:pt x="231207" y="909042"/>
                    <a:pt x="207253" y="914138"/>
                    <a:pt x="182109" y="914138"/>
                  </a:cubicBezTo>
                  <a:cubicBezTo>
                    <a:pt x="81533" y="914138"/>
                    <a:pt x="0" y="832605"/>
                    <a:pt x="0" y="732029"/>
                  </a:cubicBezTo>
                  <a:cubicBezTo>
                    <a:pt x="0" y="631453"/>
                    <a:pt x="81533" y="549920"/>
                    <a:pt x="182109" y="549920"/>
                  </a:cubicBezTo>
                  <a:cubicBezTo>
                    <a:pt x="207253" y="549920"/>
                    <a:pt x="231207" y="555016"/>
                    <a:pt x="252994" y="564231"/>
                  </a:cubicBezTo>
                  <a:lnTo>
                    <a:pt x="267834" y="574237"/>
                  </a:lnTo>
                  <a:lnTo>
                    <a:pt x="267834" y="535389"/>
                  </a:lnTo>
                  <a:cubicBezTo>
                    <a:pt x="267834" y="392449"/>
                    <a:pt x="267834" y="216524"/>
                    <a:pt x="267834" y="0"/>
                  </a:cubicBezTo>
                  <a:close/>
                </a:path>
              </a:pathLst>
            </a:custGeom>
            <a:gradFill>
              <a:gsLst>
                <a:gs pos="29000">
                  <a:schemeClr val="accent6">
                    <a:lumMod val="75000"/>
                  </a:schemeClr>
                </a:gs>
                <a:gs pos="78000">
                  <a:schemeClr val="accent6"/>
                </a:gs>
              </a:gsLst>
              <a:lin ang="2700000" scaled="1"/>
            </a:gradFill>
            <a:ln>
              <a:noFill/>
            </a:ln>
          </p:spPr>
          <p:txBody>
            <a:bodyPr vert="horz" wrap="square" lIns="91440" tIns="45720" rIns="91440" bIns="45720" numCol="1" anchor="t" anchorCtr="0" compatLnSpc="1">
              <a:prstTxWarp prst="textNoShape">
                <a:avLst/>
              </a:prstTxWarp>
              <a:noAutofit/>
            </a:bodyPr>
            <a:lstStyle/>
            <a:p>
              <a:endParaRPr lang="en-ID" dirty="0">
                <a:solidFill>
                  <a:prstClr val="black"/>
                </a:solidFill>
              </a:endParaRPr>
            </a:p>
          </p:txBody>
        </p:sp>
        <p:sp>
          <p:nvSpPr>
            <p:cNvPr id="40" name="Freeform 39"/>
            <p:cNvSpPr>
              <a:spLocks/>
            </p:cNvSpPr>
            <p:nvPr/>
          </p:nvSpPr>
          <p:spPr bwMode="auto">
            <a:xfrm>
              <a:off x="6142978" y="3496251"/>
              <a:ext cx="1921523" cy="2148722"/>
            </a:xfrm>
            <a:custGeom>
              <a:avLst/>
              <a:gdLst>
                <a:gd name="connsiteX0" fmla="*/ 1347333 w 2014537"/>
                <a:gd name="connsiteY0" fmla="*/ 0 h 2252734"/>
                <a:gd name="connsiteX1" fmla="*/ 1529442 w 2014537"/>
                <a:gd name="connsiteY1" fmla="*/ 182109 h 2252734"/>
                <a:gd name="connsiteX2" fmla="*/ 1526962 w 2014537"/>
                <a:gd name="connsiteY2" fmla="*/ 206715 h 2252734"/>
                <a:gd name="connsiteX3" fmla="*/ 1645499 w 2014537"/>
                <a:gd name="connsiteY3" fmla="*/ 206715 h 2252734"/>
                <a:gd name="connsiteX4" fmla="*/ 2014537 w 2014537"/>
                <a:gd name="connsiteY4" fmla="*/ 206715 h 2252734"/>
                <a:gd name="connsiteX5" fmla="*/ 2000692 w 2014537"/>
                <a:gd name="connsiteY5" fmla="*/ 416828 h 2252734"/>
                <a:gd name="connsiteX6" fmla="*/ 1862235 w 2014537"/>
                <a:gd name="connsiteY6" fmla="*/ 502940 h 2252734"/>
                <a:gd name="connsiteX7" fmla="*/ 1419176 w 2014537"/>
                <a:gd name="connsiteY7" fmla="*/ 823276 h 2252734"/>
                <a:gd name="connsiteX8" fmla="*/ 1547248 w 2014537"/>
                <a:gd name="connsiteY8" fmla="*/ 1312392 h 2252734"/>
                <a:gd name="connsiteX9" fmla="*/ 1550709 w 2014537"/>
                <a:gd name="connsiteY9" fmla="*/ 1488060 h 2252734"/>
                <a:gd name="connsiteX10" fmla="*/ 1398407 w 2014537"/>
                <a:gd name="connsiteY10" fmla="*/ 1656839 h 2252734"/>
                <a:gd name="connsiteX11" fmla="*/ 1253028 w 2014537"/>
                <a:gd name="connsiteY11" fmla="*/ 1787730 h 2252734"/>
                <a:gd name="connsiteX12" fmla="*/ 1048806 w 2014537"/>
                <a:gd name="connsiteY12" fmla="*/ 1767063 h 2252734"/>
                <a:gd name="connsiteX13" fmla="*/ 560748 w 2014537"/>
                <a:gd name="connsiteY13" fmla="*/ 1674062 h 2252734"/>
                <a:gd name="connsiteX14" fmla="*/ 276913 w 2014537"/>
                <a:gd name="connsiteY14" fmla="*/ 2121844 h 2252734"/>
                <a:gd name="connsiteX15" fmla="*/ 138456 w 2014537"/>
                <a:gd name="connsiteY15" fmla="*/ 2245845 h 2252734"/>
                <a:gd name="connsiteX16" fmla="*/ 0 w 2014537"/>
                <a:gd name="connsiteY16" fmla="*/ 2252734 h 2252734"/>
                <a:gd name="connsiteX17" fmla="*/ 0 w 2014537"/>
                <a:gd name="connsiteY17" fmla="*/ 1877773 h 2252734"/>
                <a:gd name="connsiteX18" fmla="*/ 0 w 2014537"/>
                <a:gd name="connsiteY18" fmla="*/ 1824022 h 2252734"/>
                <a:gd name="connsiteX19" fmla="*/ 27186 w 2014537"/>
                <a:gd name="connsiteY19" fmla="*/ 1821281 h 2252734"/>
                <a:gd name="connsiteX20" fmla="*/ 213512 w 2014537"/>
                <a:gd name="connsiteY20" fmla="*/ 1592666 h 2252734"/>
                <a:gd name="connsiteX21" fmla="*/ 27186 w 2014537"/>
                <a:gd name="connsiteY21" fmla="*/ 1364051 h 2252734"/>
                <a:gd name="connsiteX22" fmla="*/ 0 w 2014537"/>
                <a:gd name="connsiteY22" fmla="*/ 1361311 h 2252734"/>
                <a:gd name="connsiteX23" fmla="*/ 0 w 2014537"/>
                <a:gd name="connsiteY23" fmla="*/ 1301950 h 2252734"/>
                <a:gd name="connsiteX24" fmla="*/ 0 w 2014537"/>
                <a:gd name="connsiteY24" fmla="*/ 1098834 h 2252734"/>
                <a:gd name="connsiteX25" fmla="*/ 896504 w 2014537"/>
                <a:gd name="connsiteY25" fmla="*/ 206715 h 2252734"/>
                <a:gd name="connsiteX26" fmla="*/ 1095490 w 2014537"/>
                <a:gd name="connsiteY26" fmla="*/ 206715 h 2252734"/>
                <a:gd name="connsiteX27" fmla="*/ 1167705 w 2014537"/>
                <a:gd name="connsiteY27" fmla="*/ 206715 h 2252734"/>
                <a:gd name="connsiteX28" fmla="*/ 1165224 w 2014537"/>
                <a:gd name="connsiteY28" fmla="*/ 182109 h 2252734"/>
                <a:gd name="connsiteX29" fmla="*/ 1347333 w 2014537"/>
                <a:gd name="connsiteY29" fmla="*/ 0 h 2252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014537" h="2252734">
                  <a:moveTo>
                    <a:pt x="1347333" y="0"/>
                  </a:moveTo>
                  <a:cubicBezTo>
                    <a:pt x="1447909" y="0"/>
                    <a:pt x="1529442" y="81533"/>
                    <a:pt x="1529442" y="182109"/>
                  </a:cubicBezTo>
                  <a:lnTo>
                    <a:pt x="1526962" y="206715"/>
                  </a:lnTo>
                  <a:lnTo>
                    <a:pt x="1645499" y="206715"/>
                  </a:lnTo>
                  <a:cubicBezTo>
                    <a:pt x="1752498" y="206715"/>
                    <a:pt x="1874783" y="206715"/>
                    <a:pt x="2014537" y="206715"/>
                  </a:cubicBezTo>
                  <a:cubicBezTo>
                    <a:pt x="2014537" y="268716"/>
                    <a:pt x="2011076" y="372050"/>
                    <a:pt x="2000692" y="416828"/>
                  </a:cubicBezTo>
                  <a:cubicBezTo>
                    <a:pt x="1976462" y="516718"/>
                    <a:pt x="1862235" y="502940"/>
                    <a:pt x="1862235" y="502940"/>
                  </a:cubicBezTo>
                  <a:cubicBezTo>
                    <a:pt x="1481481" y="551163"/>
                    <a:pt x="1419176" y="823276"/>
                    <a:pt x="1419176" y="823276"/>
                  </a:cubicBezTo>
                  <a:cubicBezTo>
                    <a:pt x="1353409" y="1184946"/>
                    <a:pt x="1547248" y="1312392"/>
                    <a:pt x="1547248" y="1312392"/>
                  </a:cubicBezTo>
                  <a:cubicBezTo>
                    <a:pt x="1547248" y="1312392"/>
                    <a:pt x="1633783" y="1395059"/>
                    <a:pt x="1550709" y="1488060"/>
                  </a:cubicBezTo>
                  <a:cubicBezTo>
                    <a:pt x="1505711" y="1536283"/>
                    <a:pt x="1398407" y="1656839"/>
                    <a:pt x="1398407" y="1656839"/>
                  </a:cubicBezTo>
                  <a:cubicBezTo>
                    <a:pt x="1398407" y="1656839"/>
                    <a:pt x="1291104" y="1756729"/>
                    <a:pt x="1253028" y="1787730"/>
                  </a:cubicBezTo>
                  <a:cubicBezTo>
                    <a:pt x="1124956" y="1887619"/>
                    <a:pt x="1048806" y="1767063"/>
                    <a:pt x="1048806" y="1767063"/>
                  </a:cubicBezTo>
                  <a:cubicBezTo>
                    <a:pt x="782277" y="1563839"/>
                    <a:pt x="560748" y="1674062"/>
                    <a:pt x="560748" y="1674062"/>
                  </a:cubicBezTo>
                  <a:cubicBezTo>
                    <a:pt x="318449" y="1763618"/>
                    <a:pt x="297681" y="1990954"/>
                    <a:pt x="276913" y="2121844"/>
                  </a:cubicBezTo>
                  <a:cubicBezTo>
                    <a:pt x="256144" y="2256178"/>
                    <a:pt x="138456" y="2245845"/>
                    <a:pt x="138456" y="2245845"/>
                  </a:cubicBezTo>
                  <a:cubicBezTo>
                    <a:pt x="138456" y="2245845"/>
                    <a:pt x="138456" y="2245845"/>
                    <a:pt x="0" y="2252734"/>
                  </a:cubicBezTo>
                  <a:cubicBezTo>
                    <a:pt x="0" y="2252734"/>
                    <a:pt x="0" y="2252734"/>
                    <a:pt x="0" y="1877773"/>
                  </a:cubicBezTo>
                  <a:lnTo>
                    <a:pt x="0" y="1824022"/>
                  </a:lnTo>
                  <a:lnTo>
                    <a:pt x="27186" y="1821281"/>
                  </a:lnTo>
                  <a:cubicBezTo>
                    <a:pt x="133522" y="1799522"/>
                    <a:pt x="213512" y="1705435"/>
                    <a:pt x="213512" y="1592666"/>
                  </a:cubicBezTo>
                  <a:cubicBezTo>
                    <a:pt x="213512" y="1479897"/>
                    <a:pt x="133522" y="1385811"/>
                    <a:pt x="27186" y="1364051"/>
                  </a:cubicBezTo>
                  <a:lnTo>
                    <a:pt x="0" y="1361311"/>
                  </a:lnTo>
                  <a:lnTo>
                    <a:pt x="0" y="1301950"/>
                  </a:lnTo>
                  <a:cubicBezTo>
                    <a:pt x="0" y="1238564"/>
                    <a:pt x="0" y="1170953"/>
                    <a:pt x="0" y="1098834"/>
                  </a:cubicBezTo>
                  <a:cubicBezTo>
                    <a:pt x="484597" y="1071279"/>
                    <a:pt x="872274" y="688942"/>
                    <a:pt x="896504" y="206715"/>
                  </a:cubicBezTo>
                  <a:cubicBezTo>
                    <a:pt x="896504" y="206715"/>
                    <a:pt x="896504" y="206715"/>
                    <a:pt x="1095490" y="206715"/>
                  </a:cubicBezTo>
                  <a:lnTo>
                    <a:pt x="1167705" y="206715"/>
                  </a:lnTo>
                  <a:lnTo>
                    <a:pt x="1165224" y="182109"/>
                  </a:lnTo>
                  <a:cubicBezTo>
                    <a:pt x="1165224" y="81533"/>
                    <a:pt x="1246757" y="0"/>
                    <a:pt x="1347333" y="0"/>
                  </a:cubicBezTo>
                  <a:close/>
                </a:path>
              </a:pathLst>
            </a:custGeom>
            <a:gradFill>
              <a:gsLst>
                <a:gs pos="35000">
                  <a:schemeClr val="accent3"/>
                </a:gs>
                <a:gs pos="61000">
                  <a:schemeClr val="accent3">
                    <a:lumMod val="75000"/>
                  </a:schemeClr>
                </a:gs>
              </a:gsLst>
              <a:lin ang="2700000" scaled="1"/>
            </a:gradFill>
            <a:ln>
              <a:noFill/>
            </a:ln>
          </p:spPr>
          <p:txBody>
            <a:bodyPr vert="horz" wrap="square" lIns="91440" tIns="45720" rIns="91440" bIns="45720" numCol="1" anchor="t" anchorCtr="0" compatLnSpc="1">
              <a:prstTxWarp prst="textNoShape">
                <a:avLst/>
              </a:prstTxWarp>
              <a:noAutofit/>
            </a:bodyPr>
            <a:lstStyle/>
            <a:p>
              <a:endParaRPr lang="en-ID" dirty="0">
                <a:solidFill>
                  <a:prstClr val="black"/>
                </a:solidFill>
              </a:endParaRPr>
            </a:p>
          </p:txBody>
        </p:sp>
      </p:grpSp>
      <p:grpSp>
        <p:nvGrpSpPr>
          <p:cNvPr id="10" name="Group 9">
            <a:extLst>
              <a:ext uri="{FF2B5EF4-FFF2-40B4-BE49-F238E27FC236}">
                <a16:creationId xmlns:a16="http://schemas.microsoft.com/office/drawing/2014/main" xmlns="" id="{0F1066A8-5F26-4896-ADDF-95C079681494}"/>
              </a:ext>
            </a:extLst>
          </p:cNvPr>
          <p:cNvGrpSpPr/>
          <p:nvPr/>
        </p:nvGrpSpPr>
        <p:grpSpPr>
          <a:xfrm>
            <a:off x="268151" y="1944746"/>
            <a:ext cx="3733314" cy="1766879"/>
            <a:chOff x="343386" y="1269126"/>
            <a:chExt cx="3733314" cy="1766879"/>
          </a:xfrm>
        </p:grpSpPr>
        <p:sp>
          <p:nvSpPr>
            <p:cNvPr id="8" name="Arrow: Right 7">
              <a:extLst>
                <a:ext uri="{FF2B5EF4-FFF2-40B4-BE49-F238E27FC236}">
                  <a16:creationId xmlns:a16="http://schemas.microsoft.com/office/drawing/2014/main" xmlns="" id="{CE507E0A-0096-4D6F-853C-0FF9F8509404}"/>
                </a:ext>
              </a:extLst>
            </p:cNvPr>
            <p:cNvSpPr/>
            <p:nvPr/>
          </p:nvSpPr>
          <p:spPr>
            <a:xfrm flipH="1">
              <a:off x="343386" y="1269126"/>
              <a:ext cx="3522663" cy="1766879"/>
            </a:xfrm>
            <a:prstGeom prst="rightArrow">
              <a:avLst>
                <a:gd name="adj1" fmla="val 86250"/>
                <a:gd name="adj2" fmla="val 2692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396000" rtlCol="0" anchor="ctr"/>
            <a:lstStyle/>
            <a:p>
              <a:pPr algn="ctr"/>
              <a:r>
                <a:rPr lang="da-DK" sz="1600" b="1" dirty="0">
                  <a:solidFill>
                    <a:srgbClr val="17223B"/>
                  </a:solidFill>
                  <a:latin typeface="Segoe UI"/>
                </a:rPr>
                <a:t>Manage the pandemic</a:t>
              </a:r>
            </a:p>
            <a:p>
              <a:pPr marL="266700" indent="-266700">
                <a:buFontTx/>
                <a:buAutoNum type="alphaLcParenR"/>
              </a:pPr>
              <a:r>
                <a:rPr lang="en-US" sz="1400" dirty="0">
                  <a:solidFill>
                    <a:srgbClr val="17223B"/>
                  </a:solidFill>
                </a:rPr>
                <a:t>Interventions that save lives and support the health sector</a:t>
              </a:r>
            </a:p>
            <a:p>
              <a:pPr marL="266700" indent="-266700">
                <a:buFontTx/>
                <a:buAutoNum type="alphaLcParenR"/>
              </a:pPr>
              <a:r>
                <a:rPr lang="en-US" sz="1400" dirty="0">
                  <a:solidFill>
                    <a:srgbClr val="17223B"/>
                  </a:solidFill>
                </a:rPr>
                <a:t>Rollout of the National COVID-19 Vaccine Programme</a:t>
              </a:r>
            </a:p>
            <a:p>
              <a:pPr marL="266700" indent="-266700">
                <a:buFontTx/>
                <a:buAutoNum type="alphaLcParenR"/>
              </a:pPr>
              <a:r>
                <a:rPr lang="en-US" sz="1400" dirty="0">
                  <a:solidFill>
                    <a:srgbClr val="17223B"/>
                  </a:solidFill>
                </a:rPr>
                <a:t>Support food security within households</a:t>
              </a:r>
            </a:p>
          </p:txBody>
        </p:sp>
        <p:sp>
          <p:nvSpPr>
            <p:cNvPr id="9" name="Rectangle 8">
              <a:extLst>
                <a:ext uri="{FF2B5EF4-FFF2-40B4-BE49-F238E27FC236}">
                  <a16:creationId xmlns:a16="http://schemas.microsoft.com/office/drawing/2014/main" xmlns="" id="{34B89F5C-722A-4B5D-AB77-CEBBF4FA6245}"/>
                </a:ext>
              </a:extLst>
            </p:cNvPr>
            <p:cNvSpPr/>
            <p:nvPr/>
          </p:nvSpPr>
          <p:spPr>
            <a:xfrm>
              <a:off x="3638548" y="1894441"/>
              <a:ext cx="438152" cy="438150"/>
            </a:xfrm>
            <a:prstGeom prst="rect">
              <a:avLst/>
            </a:prstGeom>
            <a:gradFill>
              <a:gsLst>
                <a:gs pos="35000">
                  <a:schemeClr val="accent1"/>
                </a:gs>
                <a:gs pos="64000">
                  <a:schemeClr val="accent2"/>
                </a:gs>
              </a:gsLst>
              <a:lin ang="2700000" scaled="1"/>
            </a:gradFill>
            <a:ln>
              <a:noFill/>
            </a:ln>
          </p:spPr>
          <p:txBody>
            <a:bodyPr vert="horz" wrap="square" lIns="0" tIns="0" rIns="0" bIns="0" numCol="1" anchor="ctr" anchorCtr="0" compatLnSpc="1">
              <a:prstTxWarp prst="textNoShape">
                <a:avLst/>
              </a:prstTxWarp>
              <a:noAutofit/>
            </a:bodyPr>
            <a:lstStyle/>
            <a:p>
              <a:pPr algn="ctr"/>
              <a:r>
                <a:rPr lang="en-US" sz="1400" b="1" dirty="0">
                  <a:solidFill>
                    <a:prstClr val="white"/>
                  </a:solidFill>
                  <a:latin typeface="Segoe UI"/>
                </a:rPr>
                <a:t>01</a:t>
              </a:r>
            </a:p>
          </p:txBody>
        </p:sp>
      </p:grpSp>
      <p:grpSp>
        <p:nvGrpSpPr>
          <p:cNvPr id="11" name="Group 10">
            <a:extLst>
              <a:ext uri="{FF2B5EF4-FFF2-40B4-BE49-F238E27FC236}">
                <a16:creationId xmlns:a16="http://schemas.microsoft.com/office/drawing/2014/main" xmlns="" id="{F6FE4583-939F-4E20-B956-5E1488A27E4D}"/>
              </a:ext>
            </a:extLst>
          </p:cNvPr>
          <p:cNvGrpSpPr/>
          <p:nvPr/>
        </p:nvGrpSpPr>
        <p:grpSpPr>
          <a:xfrm>
            <a:off x="268151" y="4581473"/>
            <a:ext cx="3717911" cy="2027128"/>
            <a:chOff x="343386" y="3905853"/>
            <a:chExt cx="3717911" cy="2027128"/>
          </a:xfrm>
        </p:grpSpPr>
        <p:sp>
          <p:nvSpPr>
            <p:cNvPr id="53" name="Arrow: Right 52">
              <a:extLst>
                <a:ext uri="{FF2B5EF4-FFF2-40B4-BE49-F238E27FC236}">
                  <a16:creationId xmlns:a16="http://schemas.microsoft.com/office/drawing/2014/main" xmlns="" id="{34A306C7-8E6A-4378-BE25-6A12B62D9E90}"/>
                </a:ext>
              </a:extLst>
            </p:cNvPr>
            <p:cNvSpPr/>
            <p:nvPr/>
          </p:nvSpPr>
          <p:spPr>
            <a:xfrm flipH="1">
              <a:off x="343386" y="3905853"/>
              <a:ext cx="3522663" cy="2027128"/>
            </a:xfrm>
            <a:prstGeom prst="rightArrow">
              <a:avLst>
                <a:gd name="adj1" fmla="val 86250"/>
                <a:gd name="adj2" fmla="val 2692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396000" rtlCol="0" anchor="ctr"/>
            <a:lstStyle/>
            <a:p>
              <a:pPr algn="ctr"/>
              <a:r>
                <a:rPr lang="da-DK" sz="1600" b="1" dirty="0">
                  <a:solidFill>
                    <a:srgbClr val="17223B"/>
                  </a:solidFill>
                  <a:latin typeface="Segoe UI"/>
                </a:rPr>
                <a:t>Drive economic recovery </a:t>
              </a:r>
            </a:p>
            <a:p>
              <a:pPr marL="180975" indent="-180975">
                <a:buFont typeface="+mj-lt"/>
                <a:buAutoNum type="alphaLcParenR"/>
              </a:pPr>
              <a:r>
                <a:rPr lang="en-US" sz="1300" dirty="0">
                  <a:solidFill>
                    <a:srgbClr val="17223B"/>
                  </a:solidFill>
                </a:rPr>
                <a:t>Implement ERRP priorities</a:t>
              </a:r>
            </a:p>
            <a:p>
              <a:pPr marL="180975" indent="-180975">
                <a:buFontTx/>
                <a:buAutoNum type="alphaLcParenR"/>
              </a:pPr>
              <a:r>
                <a:rPr lang="en-US" sz="1300" dirty="0">
                  <a:solidFill>
                    <a:srgbClr val="17223B"/>
                  </a:solidFill>
                </a:rPr>
                <a:t>Network industries reforms, </a:t>
              </a:r>
              <a:r>
                <a:rPr lang="en-US" sz="1300" dirty="0" smtClean="0">
                  <a:solidFill>
                    <a:srgbClr val="17223B"/>
                  </a:solidFill>
                </a:rPr>
                <a:t>esp. </a:t>
              </a:r>
              <a:r>
                <a:rPr lang="en-US" sz="1300" dirty="0">
                  <a:solidFill>
                    <a:srgbClr val="17223B"/>
                  </a:solidFill>
                </a:rPr>
                <a:t>energy, water, transport, telecoms;</a:t>
              </a:r>
            </a:p>
            <a:p>
              <a:pPr marL="180975" indent="-180975">
                <a:buFontTx/>
                <a:buAutoNum type="alphaLcParenR"/>
              </a:pPr>
              <a:r>
                <a:rPr lang="en-US" sz="1300" dirty="0">
                  <a:solidFill>
                    <a:srgbClr val="17223B"/>
                  </a:solidFill>
                </a:rPr>
                <a:t>Localisation, empowerment, inclusion and job creation</a:t>
              </a:r>
            </a:p>
            <a:p>
              <a:pPr marL="180975" indent="-180975">
                <a:buFontTx/>
                <a:buAutoNum type="alphaLcParenR"/>
              </a:pPr>
              <a:r>
                <a:rPr lang="en-US" sz="1300" dirty="0">
                  <a:solidFill>
                    <a:srgbClr val="17223B"/>
                  </a:solidFill>
                </a:rPr>
                <a:t>Skills strategy to support economic recovery and Master Plans.</a:t>
              </a:r>
            </a:p>
          </p:txBody>
        </p:sp>
        <p:sp>
          <p:nvSpPr>
            <p:cNvPr id="54" name="Rectangle 53">
              <a:extLst>
                <a:ext uri="{FF2B5EF4-FFF2-40B4-BE49-F238E27FC236}">
                  <a16:creationId xmlns:a16="http://schemas.microsoft.com/office/drawing/2014/main" xmlns="" id="{5CC3A62E-348F-4273-985E-4FB90710AE1C}"/>
                </a:ext>
              </a:extLst>
            </p:cNvPr>
            <p:cNvSpPr/>
            <p:nvPr/>
          </p:nvSpPr>
          <p:spPr>
            <a:xfrm>
              <a:off x="3623145" y="4700342"/>
              <a:ext cx="438152" cy="438150"/>
            </a:xfrm>
            <a:prstGeom prst="rect">
              <a:avLst/>
            </a:prstGeom>
            <a:gradFill>
              <a:gsLst>
                <a:gs pos="13000">
                  <a:schemeClr val="accent4"/>
                </a:gs>
                <a:gs pos="78000">
                  <a:srgbClr val="B9293E"/>
                </a:gs>
              </a:gsLst>
              <a:lin ang="2700000" scaled="1"/>
            </a:gradFill>
            <a:ln>
              <a:noFill/>
            </a:ln>
          </p:spPr>
          <p:txBody>
            <a:bodyPr vert="horz" wrap="square" lIns="0" tIns="0" rIns="0" bIns="0" numCol="1" anchor="ctr" anchorCtr="0" compatLnSpc="1">
              <a:prstTxWarp prst="textNoShape">
                <a:avLst/>
              </a:prstTxWarp>
              <a:noAutofit/>
            </a:bodyPr>
            <a:lstStyle/>
            <a:p>
              <a:pPr algn="ctr"/>
              <a:r>
                <a:rPr lang="en-US" sz="1400" b="1" dirty="0">
                  <a:solidFill>
                    <a:prstClr val="white"/>
                  </a:solidFill>
                  <a:latin typeface="Segoe UI"/>
                </a:rPr>
                <a:t>02</a:t>
              </a:r>
            </a:p>
          </p:txBody>
        </p:sp>
      </p:grpSp>
      <p:grpSp>
        <p:nvGrpSpPr>
          <p:cNvPr id="13" name="Group 12">
            <a:extLst>
              <a:ext uri="{FF2B5EF4-FFF2-40B4-BE49-F238E27FC236}">
                <a16:creationId xmlns:a16="http://schemas.microsoft.com/office/drawing/2014/main" xmlns="" id="{5F5689B2-37EA-4450-8A31-921B76665988}"/>
              </a:ext>
            </a:extLst>
          </p:cNvPr>
          <p:cNvGrpSpPr/>
          <p:nvPr/>
        </p:nvGrpSpPr>
        <p:grpSpPr>
          <a:xfrm>
            <a:off x="8027836" y="1830448"/>
            <a:ext cx="3750164" cy="2241089"/>
            <a:chOff x="8103071" y="1154828"/>
            <a:chExt cx="3750164" cy="2241089"/>
          </a:xfrm>
        </p:grpSpPr>
        <p:sp>
          <p:nvSpPr>
            <p:cNvPr id="56" name="Arrow: Right 55">
              <a:extLst>
                <a:ext uri="{FF2B5EF4-FFF2-40B4-BE49-F238E27FC236}">
                  <a16:creationId xmlns:a16="http://schemas.microsoft.com/office/drawing/2014/main" xmlns="" id="{96CBFF42-25E1-4803-827D-D647DB31EE7E}"/>
                </a:ext>
              </a:extLst>
            </p:cNvPr>
            <p:cNvSpPr/>
            <p:nvPr/>
          </p:nvSpPr>
          <p:spPr>
            <a:xfrm>
              <a:off x="8330572" y="1154828"/>
              <a:ext cx="3522663" cy="2241089"/>
            </a:xfrm>
            <a:prstGeom prst="rightArrow">
              <a:avLst>
                <a:gd name="adj1" fmla="val 86250"/>
                <a:gd name="adj2" fmla="val 2692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96000" tIns="0" rIns="0" bIns="0" rtlCol="0" anchor="ctr"/>
            <a:lstStyle/>
            <a:p>
              <a:pPr algn="ctr"/>
              <a:r>
                <a:rPr lang="en-US" sz="1600" b="1" dirty="0">
                  <a:solidFill>
                    <a:srgbClr val="17223B"/>
                  </a:solidFill>
                  <a:latin typeface="Segoe UI"/>
                </a:rPr>
                <a:t>Enhance state capability to deliver</a:t>
              </a:r>
            </a:p>
            <a:p>
              <a:pPr marL="180975" indent="-180975">
                <a:buFont typeface="+mj-lt"/>
                <a:buAutoNum type="alphaLcParenR"/>
              </a:pPr>
              <a:r>
                <a:rPr lang="en-US" sz="1300" dirty="0">
                  <a:solidFill>
                    <a:srgbClr val="17223B"/>
                  </a:solidFill>
                </a:rPr>
                <a:t>Supporting implementation capacity and capability for reforms;</a:t>
              </a:r>
            </a:p>
            <a:p>
              <a:pPr marL="180975" indent="-180975">
                <a:buFont typeface="+mj-lt"/>
                <a:buAutoNum type="alphaLcParenR"/>
              </a:pPr>
              <a:r>
                <a:rPr lang="en-US" sz="1300" dirty="0">
                  <a:solidFill>
                    <a:srgbClr val="17223B"/>
                  </a:solidFill>
                </a:rPr>
                <a:t>Reforms and restructuring of key SOEs;</a:t>
              </a:r>
            </a:p>
            <a:p>
              <a:pPr marL="180975" indent="-180975">
                <a:buFont typeface="+mj-lt"/>
                <a:buAutoNum type="alphaLcParenR"/>
              </a:pPr>
              <a:r>
                <a:rPr lang="en-US" sz="1300" dirty="0">
                  <a:solidFill>
                    <a:srgbClr val="17223B"/>
                  </a:solidFill>
                </a:rPr>
                <a:t>Combatting corruption and fraud;</a:t>
              </a:r>
            </a:p>
            <a:p>
              <a:pPr marL="180975" indent="-180975">
                <a:buFont typeface="+mj-lt"/>
                <a:buAutoNum type="alphaLcParenR"/>
              </a:pPr>
              <a:r>
                <a:rPr lang="en-US" sz="1300" dirty="0">
                  <a:solidFill>
                    <a:srgbClr val="17223B"/>
                  </a:solidFill>
                </a:rPr>
                <a:t>Managing the public sector wage bill.</a:t>
              </a:r>
            </a:p>
          </p:txBody>
        </p:sp>
        <p:sp>
          <p:nvSpPr>
            <p:cNvPr id="67" name="Rectangle 66">
              <a:extLst>
                <a:ext uri="{FF2B5EF4-FFF2-40B4-BE49-F238E27FC236}">
                  <a16:creationId xmlns:a16="http://schemas.microsoft.com/office/drawing/2014/main" xmlns="" id="{17069341-38D0-479E-90C1-53E9CBDC0365}"/>
                </a:ext>
              </a:extLst>
            </p:cNvPr>
            <p:cNvSpPr/>
            <p:nvPr/>
          </p:nvSpPr>
          <p:spPr>
            <a:xfrm flipH="1">
              <a:off x="8103071" y="1933490"/>
              <a:ext cx="438152" cy="438150"/>
            </a:xfrm>
            <a:prstGeom prst="rect">
              <a:avLst/>
            </a:prstGeom>
            <a:gradFill>
              <a:gsLst>
                <a:gs pos="29000">
                  <a:schemeClr val="accent6">
                    <a:lumMod val="75000"/>
                  </a:schemeClr>
                </a:gs>
                <a:gs pos="78000">
                  <a:schemeClr val="accent6"/>
                </a:gs>
              </a:gsLst>
              <a:lin ang="2700000" scaled="1"/>
            </a:gradFill>
            <a:ln>
              <a:noFill/>
            </a:ln>
          </p:spPr>
          <p:txBody>
            <a:bodyPr vert="horz" wrap="square" lIns="0" tIns="0" rIns="0" bIns="0" numCol="1" anchor="ctr" anchorCtr="0" compatLnSpc="1">
              <a:prstTxWarp prst="textNoShape">
                <a:avLst/>
              </a:prstTxWarp>
              <a:noAutofit/>
            </a:bodyPr>
            <a:lstStyle/>
            <a:p>
              <a:pPr algn="ctr"/>
              <a:r>
                <a:rPr lang="en-US" sz="1400" b="1" dirty="0">
                  <a:solidFill>
                    <a:prstClr val="white"/>
                  </a:solidFill>
                  <a:latin typeface="Segoe UI"/>
                </a:rPr>
                <a:t>04</a:t>
              </a:r>
            </a:p>
          </p:txBody>
        </p:sp>
      </p:grpSp>
      <p:grpSp>
        <p:nvGrpSpPr>
          <p:cNvPr id="12" name="Group 11">
            <a:extLst>
              <a:ext uri="{FF2B5EF4-FFF2-40B4-BE49-F238E27FC236}">
                <a16:creationId xmlns:a16="http://schemas.microsoft.com/office/drawing/2014/main" xmlns="" id="{2ED6145D-8C1C-4D33-97CF-729F8F96A201}"/>
              </a:ext>
            </a:extLst>
          </p:cNvPr>
          <p:cNvGrpSpPr/>
          <p:nvPr/>
        </p:nvGrpSpPr>
        <p:grpSpPr>
          <a:xfrm>
            <a:off x="8040063" y="4798711"/>
            <a:ext cx="3741740" cy="1809890"/>
            <a:chOff x="8115298" y="4123091"/>
            <a:chExt cx="3741740" cy="1809890"/>
          </a:xfrm>
        </p:grpSpPr>
        <p:sp>
          <p:nvSpPr>
            <p:cNvPr id="69" name="Arrow: Right 68">
              <a:extLst>
                <a:ext uri="{FF2B5EF4-FFF2-40B4-BE49-F238E27FC236}">
                  <a16:creationId xmlns:a16="http://schemas.microsoft.com/office/drawing/2014/main" xmlns="" id="{7B736165-4D52-4CAB-9FA1-64AAEEC23BF4}"/>
                </a:ext>
              </a:extLst>
            </p:cNvPr>
            <p:cNvSpPr/>
            <p:nvPr/>
          </p:nvSpPr>
          <p:spPr>
            <a:xfrm>
              <a:off x="8334375" y="4123091"/>
              <a:ext cx="3522663" cy="1809890"/>
            </a:xfrm>
            <a:prstGeom prst="rightArrow">
              <a:avLst>
                <a:gd name="adj1" fmla="val 86250"/>
                <a:gd name="adj2" fmla="val 2692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96000" rIns="0" rtlCol="0" anchor="ctr"/>
            <a:lstStyle/>
            <a:p>
              <a:pPr algn="ctr"/>
              <a:r>
                <a:rPr lang="da-DK" sz="1600" b="1" dirty="0">
                  <a:solidFill>
                    <a:srgbClr val="17223B"/>
                  </a:solidFill>
                  <a:latin typeface="Segoe UI"/>
                </a:rPr>
                <a:t>Employment support and relief </a:t>
              </a:r>
            </a:p>
            <a:p>
              <a:r>
                <a:rPr lang="en-US" sz="1400" dirty="0">
                  <a:solidFill>
                    <a:srgbClr val="17223B"/>
                  </a:solidFill>
                </a:rPr>
                <a:t>Given unemployment levels, public employment programmes should</a:t>
              </a:r>
            </a:p>
            <a:p>
              <a:r>
                <a:rPr lang="en-US" sz="1400" dirty="0">
                  <a:solidFill>
                    <a:srgbClr val="17223B"/>
                  </a:solidFill>
                </a:rPr>
                <a:t>continue to support household incomes while the economy recovers.</a:t>
              </a:r>
            </a:p>
          </p:txBody>
        </p:sp>
        <p:sp>
          <p:nvSpPr>
            <p:cNvPr id="70" name="Rectangle 69">
              <a:extLst>
                <a:ext uri="{FF2B5EF4-FFF2-40B4-BE49-F238E27FC236}">
                  <a16:creationId xmlns:a16="http://schemas.microsoft.com/office/drawing/2014/main" xmlns="" id="{5C0622BF-5737-450D-91FD-A3B22AFCA322}"/>
                </a:ext>
              </a:extLst>
            </p:cNvPr>
            <p:cNvSpPr/>
            <p:nvPr/>
          </p:nvSpPr>
          <p:spPr>
            <a:xfrm flipH="1">
              <a:off x="8115298" y="4826506"/>
              <a:ext cx="438152" cy="438150"/>
            </a:xfrm>
            <a:prstGeom prst="rect">
              <a:avLst/>
            </a:prstGeom>
            <a:gradFill>
              <a:gsLst>
                <a:gs pos="35000">
                  <a:schemeClr val="accent3"/>
                </a:gs>
                <a:gs pos="61000">
                  <a:schemeClr val="accent3">
                    <a:lumMod val="75000"/>
                  </a:schemeClr>
                </a:gs>
              </a:gsLst>
              <a:lin ang="2700000" scaled="1"/>
            </a:gradFill>
            <a:ln>
              <a:noFill/>
            </a:ln>
          </p:spPr>
          <p:txBody>
            <a:bodyPr vert="horz" wrap="square" lIns="0" tIns="0" rIns="0" bIns="0" numCol="1" anchor="ctr" anchorCtr="0" compatLnSpc="1">
              <a:prstTxWarp prst="textNoShape">
                <a:avLst/>
              </a:prstTxWarp>
              <a:noAutofit/>
            </a:bodyPr>
            <a:lstStyle/>
            <a:p>
              <a:pPr algn="ctr"/>
              <a:r>
                <a:rPr lang="en-US" sz="1400" b="1" dirty="0">
                  <a:solidFill>
                    <a:prstClr val="white"/>
                  </a:solidFill>
                  <a:latin typeface="Segoe UI"/>
                </a:rPr>
                <a:t>03</a:t>
              </a:r>
            </a:p>
          </p:txBody>
        </p:sp>
      </p:grpSp>
      <p:grpSp>
        <p:nvGrpSpPr>
          <p:cNvPr id="71" name="Group 70">
            <a:extLst>
              <a:ext uri="{FF2B5EF4-FFF2-40B4-BE49-F238E27FC236}">
                <a16:creationId xmlns:a16="http://schemas.microsoft.com/office/drawing/2014/main" xmlns="" id="{64A7A703-B4CA-4B10-AA58-8980FB3481B6}"/>
              </a:ext>
            </a:extLst>
          </p:cNvPr>
          <p:cNvGrpSpPr/>
          <p:nvPr/>
        </p:nvGrpSpPr>
        <p:grpSpPr>
          <a:xfrm>
            <a:off x="5470937" y="3711625"/>
            <a:ext cx="1099654" cy="1087086"/>
            <a:chOff x="7313613" y="4210050"/>
            <a:chExt cx="1944688" cy="1922463"/>
          </a:xfrm>
          <a:solidFill>
            <a:schemeClr val="bg2"/>
          </a:solidFill>
        </p:grpSpPr>
        <p:sp>
          <p:nvSpPr>
            <p:cNvPr id="72" name="Freeform 5">
              <a:extLst>
                <a:ext uri="{FF2B5EF4-FFF2-40B4-BE49-F238E27FC236}">
                  <a16:creationId xmlns:a16="http://schemas.microsoft.com/office/drawing/2014/main" xmlns="" id="{D877AFC9-BC58-49E0-A5B7-07088F3A0B05}"/>
                </a:ext>
              </a:extLst>
            </p:cNvPr>
            <p:cNvSpPr>
              <a:spLocks noEditPoints="1"/>
            </p:cNvSpPr>
            <p:nvPr/>
          </p:nvSpPr>
          <p:spPr bwMode="auto">
            <a:xfrm>
              <a:off x="7313613" y="4210050"/>
              <a:ext cx="1150938" cy="1150938"/>
            </a:xfrm>
            <a:custGeom>
              <a:avLst/>
              <a:gdLst>
                <a:gd name="T0" fmla="*/ 245 w 2210"/>
                <a:gd name="T1" fmla="*/ 1347 h 2210"/>
                <a:gd name="T2" fmla="*/ 326 w 2210"/>
                <a:gd name="T3" fmla="*/ 1540 h 2210"/>
                <a:gd name="T4" fmla="*/ 228 w 2210"/>
                <a:gd name="T5" fmla="*/ 1664 h 2210"/>
                <a:gd name="T6" fmla="*/ 236 w 2210"/>
                <a:gd name="T7" fmla="*/ 1798 h 2210"/>
                <a:gd name="T8" fmla="*/ 404 w 2210"/>
                <a:gd name="T9" fmla="*/ 1967 h 2210"/>
                <a:gd name="T10" fmla="*/ 539 w 2210"/>
                <a:gd name="T11" fmla="*/ 1975 h 2210"/>
                <a:gd name="T12" fmla="*/ 662 w 2210"/>
                <a:gd name="T13" fmla="*/ 1877 h 2210"/>
                <a:gd name="T14" fmla="*/ 862 w 2210"/>
                <a:gd name="T15" fmla="*/ 1962 h 2210"/>
                <a:gd name="T16" fmla="*/ 880 w 2210"/>
                <a:gd name="T17" fmla="*/ 2120 h 2210"/>
                <a:gd name="T18" fmla="*/ 981 w 2210"/>
                <a:gd name="T19" fmla="*/ 2210 h 2210"/>
                <a:gd name="T20" fmla="*/ 1220 w 2210"/>
                <a:gd name="T21" fmla="*/ 2210 h 2210"/>
                <a:gd name="T22" fmla="*/ 1320 w 2210"/>
                <a:gd name="T23" fmla="*/ 2120 h 2210"/>
                <a:gd name="T24" fmla="*/ 1338 w 2210"/>
                <a:gd name="T25" fmla="*/ 1968 h 2210"/>
                <a:gd name="T26" fmla="*/ 1552 w 2210"/>
                <a:gd name="T27" fmla="*/ 1881 h 2210"/>
                <a:gd name="T28" fmla="*/ 1671 w 2210"/>
                <a:gd name="T29" fmla="*/ 1975 h 2210"/>
                <a:gd name="T30" fmla="*/ 1806 w 2210"/>
                <a:gd name="T31" fmla="*/ 1967 h 2210"/>
                <a:gd name="T32" fmla="*/ 1974 w 2210"/>
                <a:gd name="T33" fmla="*/ 1799 h 2210"/>
                <a:gd name="T34" fmla="*/ 1982 w 2210"/>
                <a:gd name="T35" fmla="*/ 1664 h 2210"/>
                <a:gd name="T36" fmla="*/ 1890 w 2210"/>
                <a:gd name="T37" fmla="*/ 1547 h 2210"/>
                <a:gd name="T38" fmla="*/ 1978 w 2210"/>
                <a:gd name="T39" fmla="*/ 1336 h 2210"/>
                <a:gd name="T40" fmla="*/ 2120 w 2210"/>
                <a:gd name="T41" fmla="*/ 1319 h 2210"/>
                <a:gd name="T42" fmla="*/ 2210 w 2210"/>
                <a:gd name="T43" fmla="*/ 1219 h 2210"/>
                <a:gd name="T44" fmla="*/ 2210 w 2210"/>
                <a:gd name="T45" fmla="*/ 980 h 2210"/>
                <a:gd name="T46" fmla="*/ 2120 w 2210"/>
                <a:gd name="T47" fmla="*/ 880 h 2210"/>
                <a:gd name="T48" fmla="*/ 1980 w 2210"/>
                <a:gd name="T49" fmla="*/ 863 h 2210"/>
                <a:gd name="T50" fmla="*/ 1895 w 2210"/>
                <a:gd name="T51" fmla="*/ 655 h 2210"/>
                <a:gd name="T52" fmla="*/ 1982 w 2210"/>
                <a:gd name="T53" fmla="*/ 545 h 2210"/>
                <a:gd name="T54" fmla="*/ 1974 w 2210"/>
                <a:gd name="T55" fmla="*/ 411 h 2210"/>
                <a:gd name="T56" fmla="*/ 1806 w 2210"/>
                <a:gd name="T57" fmla="*/ 243 h 2210"/>
                <a:gd name="T58" fmla="*/ 1671 w 2210"/>
                <a:gd name="T59" fmla="*/ 235 h 2210"/>
                <a:gd name="T60" fmla="*/ 1565 w 2210"/>
                <a:gd name="T61" fmla="*/ 319 h 2210"/>
                <a:gd name="T62" fmla="*/ 1346 w 2210"/>
                <a:gd name="T63" fmla="*/ 227 h 2210"/>
                <a:gd name="T64" fmla="*/ 1330 w 2210"/>
                <a:gd name="T65" fmla="*/ 90 h 2210"/>
                <a:gd name="T66" fmla="*/ 1229 w 2210"/>
                <a:gd name="T67" fmla="*/ 0 h 2210"/>
                <a:gd name="T68" fmla="*/ 990 w 2210"/>
                <a:gd name="T69" fmla="*/ 0 h 2210"/>
                <a:gd name="T70" fmla="*/ 890 w 2210"/>
                <a:gd name="T71" fmla="*/ 90 h 2210"/>
                <a:gd name="T72" fmla="*/ 874 w 2210"/>
                <a:gd name="T73" fmla="*/ 227 h 2210"/>
                <a:gd name="T74" fmla="*/ 649 w 2210"/>
                <a:gd name="T75" fmla="*/ 322 h 2210"/>
                <a:gd name="T76" fmla="*/ 539 w 2210"/>
                <a:gd name="T77" fmla="*/ 235 h 2210"/>
                <a:gd name="T78" fmla="*/ 404 w 2210"/>
                <a:gd name="T79" fmla="*/ 243 h 2210"/>
                <a:gd name="T80" fmla="*/ 236 w 2210"/>
                <a:gd name="T81" fmla="*/ 411 h 2210"/>
                <a:gd name="T82" fmla="*/ 228 w 2210"/>
                <a:gd name="T83" fmla="*/ 546 h 2210"/>
                <a:gd name="T84" fmla="*/ 320 w 2210"/>
                <a:gd name="T85" fmla="*/ 662 h 2210"/>
                <a:gd name="T86" fmla="*/ 237 w 2210"/>
                <a:gd name="T87" fmla="*/ 873 h 2210"/>
                <a:gd name="T88" fmla="*/ 90 w 2210"/>
                <a:gd name="T89" fmla="*/ 890 h 2210"/>
                <a:gd name="T90" fmla="*/ 0 w 2210"/>
                <a:gd name="T91" fmla="*/ 990 h 2210"/>
                <a:gd name="T92" fmla="*/ 0 w 2210"/>
                <a:gd name="T93" fmla="*/ 1229 h 2210"/>
                <a:gd name="T94" fmla="*/ 90 w 2210"/>
                <a:gd name="T95" fmla="*/ 1329 h 2210"/>
                <a:gd name="T96" fmla="*/ 245 w 2210"/>
                <a:gd name="T97" fmla="*/ 1347 h 2210"/>
                <a:gd name="T98" fmla="*/ 1110 w 2210"/>
                <a:gd name="T99" fmla="*/ 701 h 2210"/>
                <a:gd name="T100" fmla="*/ 1505 w 2210"/>
                <a:gd name="T101" fmla="*/ 1096 h 2210"/>
                <a:gd name="T102" fmla="*/ 1110 w 2210"/>
                <a:gd name="T103" fmla="*/ 1491 h 2210"/>
                <a:gd name="T104" fmla="*/ 715 w 2210"/>
                <a:gd name="T105" fmla="*/ 1096 h 2210"/>
                <a:gd name="T106" fmla="*/ 1110 w 2210"/>
                <a:gd name="T107" fmla="*/ 701 h 2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10" h="2210">
                  <a:moveTo>
                    <a:pt x="245" y="1347"/>
                  </a:moveTo>
                  <a:cubicBezTo>
                    <a:pt x="264" y="1415"/>
                    <a:pt x="292" y="1479"/>
                    <a:pt x="326" y="1540"/>
                  </a:cubicBezTo>
                  <a:cubicBezTo>
                    <a:pt x="228" y="1664"/>
                    <a:pt x="228" y="1664"/>
                    <a:pt x="228" y="1664"/>
                  </a:cubicBezTo>
                  <a:cubicBezTo>
                    <a:pt x="196" y="1704"/>
                    <a:pt x="200" y="1762"/>
                    <a:pt x="236" y="1798"/>
                  </a:cubicBezTo>
                  <a:cubicBezTo>
                    <a:pt x="404" y="1967"/>
                    <a:pt x="404" y="1967"/>
                    <a:pt x="404" y="1967"/>
                  </a:cubicBezTo>
                  <a:cubicBezTo>
                    <a:pt x="441" y="2003"/>
                    <a:pt x="498" y="2007"/>
                    <a:pt x="539" y="1975"/>
                  </a:cubicBezTo>
                  <a:cubicBezTo>
                    <a:pt x="662" y="1877"/>
                    <a:pt x="662" y="1877"/>
                    <a:pt x="662" y="1877"/>
                  </a:cubicBezTo>
                  <a:cubicBezTo>
                    <a:pt x="725" y="1914"/>
                    <a:pt x="792" y="1942"/>
                    <a:pt x="862" y="1962"/>
                  </a:cubicBezTo>
                  <a:cubicBezTo>
                    <a:pt x="880" y="2120"/>
                    <a:pt x="880" y="2120"/>
                    <a:pt x="880" y="2120"/>
                  </a:cubicBezTo>
                  <a:cubicBezTo>
                    <a:pt x="886" y="2171"/>
                    <a:pt x="930" y="2210"/>
                    <a:pt x="981" y="2210"/>
                  </a:cubicBezTo>
                  <a:cubicBezTo>
                    <a:pt x="1220" y="2210"/>
                    <a:pt x="1220" y="2210"/>
                    <a:pt x="1220" y="2210"/>
                  </a:cubicBezTo>
                  <a:cubicBezTo>
                    <a:pt x="1271" y="2210"/>
                    <a:pt x="1314" y="2171"/>
                    <a:pt x="1320" y="2120"/>
                  </a:cubicBezTo>
                  <a:cubicBezTo>
                    <a:pt x="1338" y="1968"/>
                    <a:pt x="1338" y="1968"/>
                    <a:pt x="1338" y="1968"/>
                  </a:cubicBezTo>
                  <a:cubicBezTo>
                    <a:pt x="1413" y="1948"/>
                    <a:pt x="1485" y="1919"/>
                    <a:pt x="1552" y="1881"/>
                  </a:cubicBezTo>
                  <a:cubicBezTo>
                    <a:pt x="1671" y="1975"/>
                    <a:pt x="1671" y="1975"/>
                    <a:pt x="1671" y="1975"/>
                  </a:cubicBezTo>
                  <a:cubicBezTo>
                    <a:pt x="1712" y="2007"/>
                    <a:pt x="1769" y="2003"/>
                    <a:pt x="1806" y="1967"/>
                  </a:cubicBezTo>
                  <a:cubicBezTo>
                    <a:pt x="1974" y="1799"/>
                    <a:pt x="1974" y="1799"/>
                    <a:pt x="1974" y="1799"/>
                  </a:cubicBezTo>
                  <a:cubicBezTo>
                    <a:pt x="2011" y="1762"/>
                    <a:pt x="2014" y="1705"/>
                    <a:pt x="1982" y="1664"/>
                  </a:cubicBezTo>
                  <a:cubicBezTo>
                    <a:pt x="1890" y="1547"/>
                    <a:pt x="1890" y="1547"/>
                    <a:pt x="1890" y="1547"/>
                  </a:cubicBezTo>
                  <a:cubicBezTo>
                    <a:pt x="1928" y="1481"/>
                    <a:pt x="1958" y="1410"/>
                    <a:pt x="1978" y="1336"/>
                  </a:cubicBezTo>
                  <a:cubicBezTo>
                    <a:pt x="2120" y="1319"/>
                    <a:pt x="2120" y="1319"/>
                    <a:pt x="2120" y="1319"/>
                  </a:cubicBezTo>
                  <a:cubicBezTo>
                    <a:pt x="2172" y="1313"/>
                    <a:pt x="2210" y="1270"/>
                    <a:pt x="2210" y="1219"/>
                  </a:cubicBezTo>
                  <a:cubicBezTo>
                    <a:pt x="2210" y="980"/>
                    <a:pt x="2210" y="980"/>
                    <a:pt x="2210" y="980"/>
                  </a:cubicBezTo>
                  <a:cubicBezTo>
                    <a:pt x="2210" y="929"/>
                    <a:pt x="2172" y="886"/>
                    <a:pt x="2120" y="880"/>
                  </a:cubicBezTo>
                  <a:cubicBezTo>
                    <a:pt x="1980" y="863"/>
                    <a:pt x="1980" y="863"/>
                    <a:pt x="1980" y="863"/>
                  </a:cubicBezTo>
                  <a:cubicBezTo>
                    <a:pt x="1961" y="790"/>
                    <a:pt x="1932" y="720"/>
                    <a:pt x="1895" y="655"/>
                  </a:cubicBezTo>
                  <a:cubicBezTo>
                    <a:pt x="1982" y="545"/>
                    <a:pt x="1982" y="545"/>
                    <a:pt x="1982" y="545"/>
                  </a:cubicBezTo>
                  <a:cubicBezTo>
                    <a:pt x="2014" y="505"/>
                    <a:pt x="2010" y="447"/>
                    <a:pt x="1974" y="411"/>
                  </a:cubicBezTo>
                  <a:cubicBezTo>
                    <a:pt x="1806" y="243"/>
                    <a:pt x="1806" y="243"/>
                    <a:pt x="1806" y="243"/>
                  </a:cubicBezTo>
                  <a:cubicBezTo>
                    <a:pt x="1769" y="206"/>
                    <a:pt x="1712" y="203"/>
                    <a:pt x="1671" y="235"/>
                  </a:cubicBezTo>
                  <a:cubicBezTo>
                    <a:pt x="1565" y="319"/>
                    <a:pt x="1565" y="319"/>
                    <a:pt x="1565" y="319"/>
                  </a:cubicBezTo>
                  <a:cubicBezTo>
                    <a:pt x="1496" y="279"/>
                    <a:pt x="1423" y="248"/>
                    <a:pt x="1346" y="227"/>
                  </a:cubicBezTo>
                  <a:cubicBezTo>
                    <a:pt x="1330" y="90"/>
                    <a:pt x="1330" y="90"/>
                    <a:pt x="1330" y="90"/>
                  </a:cubicBezTo>
                  <a:cubicBezTo>
                    <a:pt x="1324" y="39"/>
                    <a:pt x="1280" y="0"/>
                    <a:pt x="1229" y="0"/>
                  </a:cubicBezTo>
                  <a:cubicBezTo>
                    <a:pt x="990" y="0"/>
                    <a:pt x="990" y="0"/>
                    <a:pt x="990" y="0"/>
                  </a:cubicBezTo>
                  <a:cubicBezTo>
                    <a:pt x="939" y="0"/>
                    <a:pt x="896" y="39"/>
                    <a:pt x="890" y="90"/>
                  </a:cubicBezTo>
                  <a:cubicBezTo>
                    <a:pt x="874" y="227"/>
                    <a:pt x="874" y="227"/>
                    <a:pt x="874" y="227"/>
                  </a:cubicBezTo>
                  <a:cubicBezTo>
                    <a:pt x="795" y="248"/>
                    <a:pt x="719" y="280"/>
                    <a:pt x="649" y="322"/>
                  </a:cubicBezTo>
                  <a:cubicBezTo>
                    <a:pt x="539" y="235"/>
                    <a:pt x="539" y="235"/>
                    <a:pt x="539" y="235"/>
                  </a:cubicBezTo>
                  <a:cubicBezTo>
                    <a:pt x="498" y="203"/>
                    <a:pt x="441" y="207"/>
                    <a:pt x="404" y="243"/>
                  </a:cubicBezTo>
                  <a:cubicBezTo>
                    <a:pt x="236" y="411"/>
                    <a:pt x="236" y="411"/>
                    <a:pt x="236" y="411"/>
                  </a:cubicBezTo>
                  <a:cubicBezTo>
                    <a:pt x="199" y="448"/>
                    <a:pt x="196" y="505"/>
                    <a:pt x="228" y="546"/>
                  </a:cubicBezTo>
                  <a:cubicBezTo>
                    <a:pt x="320" y="662"/>
                    <a:pt x="320" y="662"/>
                    <a:pt x="320" y="662"/>
                  </a:cubicBezTo>
                  <a:cubicBezTo>
                    <a:pt x="283" y="729"/>
                    <a:pt x="255" y="799"/>
                    <a:pt x="237" y="873"/>
                  </a:cubicBezTo>
                  <a:cubicBezTo>
                    <a:pt x="90" y="890"/>
                    <a:pt x="90" y="890"/>
                    <a:pt x="90" y="890"/>
                  </a:cubicBezTo>
                  <a:cubicBezTo>
                    <a:pt x="38" y="896"/>
                    <a:pt x="0" y="939"/>
                    <a:pt x="0" y="990"/>
                  </a:cubicBezTo>
                  <a:cubicBezTo>
                    <a:pt x="0" y="1229"/>
                    <a:pt x="0" y="1229"/>
                    <a:pt x="0" y="1229"/>
                  </a:cubicBezTo>
                  <a:cubicBezTo>
                    <a:pt x="0" y="1280"/>
                    <a:pt x="38" y="1323"/>
                    <a:pt x="90" y="1329"/>
                  </a:cubicBezTo>
                  <a:lnTo>
                    <a:pt x="245" y="1347"/>
                  </a:lnTo>
                  <a:close/>
                  <a:moveTo>
                    <a:pt x="1110" y="701"/>
                  </a:moveTo>
                  <a:cubicBezTo>
                    <a:pt x="1328" y="701"/>
                    <a:pt x="1505" y="879"/>
                    <a:pt x="1505" y="1096"/>
                  </a:cubicBezTo>
                  <a:cubicBezTo>
                    <a:pt x="1505" y="1314"/>
                    <a:pt x="1328" y="1491"/>
                    <a:pt x="1110" y="1491"/>
                  </a:cubicBezTo>
                  <a:cubicBezTo>
                    <a:pt x="892" y="1491"/>
                    <a:pt x="715" y="1314"/>
                    <a:pt x="715" y="1096"/>
                  </a:cubicBezTo>
                  <a:cubicBezTo>
                    <a:pt x="715" y="879"/>
                    <a:pt x="892" y="701"/>
                    <a:pt x="1110" y="7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3" name="Freeform 6">
              <a:extLst>
                <a:ext uri="{FF2B5EF4-FFF2-40B4-BE49-F238E27FC236}">
                  <a16:creationId xmlns:a16="http://schemas.microsoft.com/office/drawing/2014/main" xmlns="" id="{B811C661-1D58-4271-AE22-9F0821D75082}"/>
                </a:ext>
              </a:extLst>
            </p:cNvPr>
            <p:cNvSpPr>
              <a:spLocks noEditPoints="1"/>
            </p:cNvSpPr>
            <p:nvPr/>
          </p:nvSpPr>
          <p:spPr bwMode="auto">
            <a:xfrm>
              <a:off x="8307388" y="4799013"/>
              <a:ext cx="950913" cy="949325"/>
            </a:xfrm>
            <a:custGeom>
              <a:avLst/>
              <a:gdLst>
                <a:gd name="T0" fmla="*/ 1563 w 1824"/>
                <a:gd name="T1" fmla="*/ 277 h 1826"/>
                <a:gd name="T2" fmla="*/ 1437 w 1824"/>
                <a:gd name="T3" fmla="*/ 171 h 1826"/>
                <a:gd name="T4" fmla="*/ 1304 w 1824"/>
                <a:gd name="T5" fmla="*/ 174 h 1826"/>
                <a:gd name="T6" fmla="*/ 1234 w 1824"/>
                <a:gd name="T7" fmla="*/ 240 h 1826"/>
                <a:gd name="T8" fmla="*/ 1049 w 1824"/>
                <a:gd name="T9" fmla="*/ 180 h 1826"/>
                <a:gd name="T10" fmla="*/ 1029 w 1824"/>
                <a:gd name="T11" fmla="*/ 84 h 1826"/>
                <a:gd name="T12" fmla="*/ 923 w 1824"/>
                <a:gd name="T13" fmla="*/ 4 h 1826"/>
                <a:gd name="T14" fmla="*/ 758 w 1824"/>
                <a:gd name="T15" fmla="*/ 18 h 1826"/>
                <a:gd name="T16" fmla="*/ 667 w 1824"/>
                <a:gd name="T17" fmla="*/ 114 h 1826"/>
                <a:gd name="T18" fmla="*/ 664 w 1824"/>
                <a:gd name="T19" fmla="*/ 212 h 1826"/>
                <a:gd name="T20" fmla="*/ 486 w 1824"/>
                <a:gd name="T21" fmla="*/ 305 h 1826"/>
                <a:gd name="T22" fmla="*/ 403 w 1824"/>
                <a:gd name="T23" fmla="*/ 250 h 1826"/>
                <a:gd name="T24" fmla="*/ 272 w 1824"/>
                <a:gd name="T25" fmla="*/ 268 h 1826"/>
                <a:gd name="T26" fmla="*/ 165 w 1824"/>
                <a:gd name="T27" fmla="*/ 395 h 1826"/>
                <a:gd name="T28" fmla="*/ 169 w 1824"/>
                <a:gd name="T29" fmla="*/ 528 h 1826"/>
                <a:gd name="T30" fmla="*/ 242 w 1824"/>
                <a:gd name="T31" fmla="*/ 606 h 1826"/>
                <a:gd name="T32" fmla="*/ 188 w 1824"/>
                <a:gd name="T33" fmla="*/ 783 h 1826"/>
                <a:gd name="T34" fmla="*/ 84 w 1824"/>
                <a:gd name="T35" fmla="*/ 804 h 1826"/>
                <a:gd name="T36" fmla="*/ 4 w 1824"/>
                <a:gd name="T37" fmla="*/ 911 h 1826"/>
                <a:gd name="T38" fmla="*/ 18 w 1824"/>
                <a:gd name="T39" fmla="*/ 1075 h 1826"/>
                <a:gd name="T40" fmla="*/ 114 w 1824"/>
                <a:gd name="T41" fmla="*/ 1167 h 1826"/>
                <a:gd name="T42" fmla="*/ 227 w 1824"/>
                <a:gd name="T43" fmla="*/ 1170 h 1826"/>
                <a:gd name="T44" fmla="*/ 306 w 1824"/>
                <a:gd name="T45" fmla="*/ 1322 h 1826"/>
                <a:gd name="T46" fmla="*/ 244 w 1824"/>
                <a:gd name="T47" fmla="*/ 1417 h 1826"/>
                <a:gd name="T48" fmla="*/ 262 w 1824"/>
                <a:gd name="T49" fmla="*/ 1549 h 1826"/>
                <a:gd name="T50" fmla="*/ 388 w 1824"/>
                <a:gd name="T51" fmla="*/ 1655 h 1826"/>
                <a:gd name="T52" fmla="*/ 521 w 1824"/>
                <a:gd name="T53" fmla="*/ 1652 h 1826"/>
                <a:gd name="T54" fmla="*/ 604 w 1824"/>
                <a:gd name="T55" fmla="*/ 1574 h 1826"/>
                <a:gd name="T56" fmla="*/ 773 w 1824"/>
                <a:gd name="T57" fmla="*/ 1630 h 1826"/>
                <a:gd name="T58" fmla="*/ 796 w 1824"/>
                <a:gd name="T59" fmla="*/ 1742 h 1826"/>
                <a:gd name="T60" fmla="*/ 902 w 1824"/>
                <a:gd name="T61" fmla="*/ 1822 h 1826"/>
                <a:gd name="T62" fmla="*/ 1066 w 1824"/>
                <a:gd name="T63" fmla="*/ 1808 h 1826"/>
                <a:gd name="T64" fmla="*/ 1158 w 1824"/>
                <a:gd name="T65" fmla="*/ 1712 h 1826"/>
                <a:gd name="T66" fmla="*/ 1162 w 1824"/>
                <a:gd name="T67" fmla="*/ 1602 h 1826"/>
                <a:gd name="T68" fmla="*/ 1331 w 1824"/>
                <a:gd name="T69" fmla="*/ 1516 h 1826"/>
                <a:gd name="T70" fmla="*/ 1422 w 1824"/>
                <a:gd name="T71" fmla="*/ 1576 h 1826"/>
                <a:gd name="T72" fmla="*/ 1553 w 1824"/>
                <a:gd name="T73" fmla="*/ 1557 h 1826"/>
                <a:gd name="T74" fmla="*/ 1660 w 1824"/>
                <a:gd name="T75" fmla="*/ 1431 h 1826"/>
                <a:gd name="T76" fmla="*/ 1656 w 1824"/>
                <a:gd name="T77" fmla="*/ 1298 h 1826"/>
                <a:gd name="T78" fmla="*/ 1583 w 1824"/>
                <a:gd name="T79" fmla="*/ 1221 h 1826"/>
                <a:gd name="T80" fmla="*/ 1640 w 1824"/>
                <a:gd name="T81" fmla="*/ 1042 h 1826"/>
                <a:gd name="T82" fmla="*/ 1740 w 1824"/>
                <a:gd name="T83" fmla="*/ 1022 h 1826"/>
                <a:gd name="T84" fmla="*/ 1820 w 1824"/>
                <a:gd name="T85" fmla="*/ 916 h 1826"/>
                <a:gd name="T86" fmla="*/ 1806 w 1824"/>
                <a:gd name="T87" fmla="*/ 751 h 1826"/>
                <a:gd name="T88" fmla="*/ 1710 w 1824"/>
                <a:gd name="T89" fmla="*/ 660 h 1826"/>
                <a:gd name="T90" fmla="*/ 1610 w 1824"/>
                <a:gd name="T91" fmla="*/ 656 h 1826"/>
                <a:gd name="T92" fmla="*/ 1526 w 1824"/>
                <a:gd name="T93" fmla="*/ 492 h 1826"/>
                <a:gd name="T94" fmla="*/ 1581 w 1824"/>
                <a:gd name="T95" fmla="*/ 409 h 1826"/>
                <a:gd name="T96" fmla="*/ 1563 w 1824"/>
                <a:gd name="T97" fmla="*/ 277 h 1826"/>
                <a:gd name="T98" fmla="*/ 943 w 1824"/>
                <a:gd name="T99" fmla="*/ 1228 h 1826"/>
                <a:gd name="T100" fmla="*/ 594 w 1824"/>
                <a:gd name="T101" fmla="*/ 933 h 1826"/>
                <a:gd name="T102" fmla="*/ 889 w 1824"/>
                <a:gd name="T103" fmla="*/ 584 h 1826"/>
                <a:gd name="T104" fmla="*/ 1238 w 1824"/>
                <a:gd name="T105" fmla="*/ 878 h 1826"/>
                <a:gd name="T106" fmla="*/ 943 w 1824"/>
                <a:gd name="T107" fmla="*/ 1228 h 1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24" h="1826">
                  <a:moveTo>
                    <a:pt x="1563" y="277"/>
                  </a:moveTo>
                  <a:cubicBezTo>
                    <a:pt x="1437" y="171"/>
                    <a:pt x="1437" y="171"/>
                    <a:pt x="1437" y="171"/>
                  </a:cubicBezTo>
                  <a:cubicBezTo>
                    <a:pt x="1398" y="138"/>
                    <a:pt x="1341" y="140"/>
                    <a:pt x="1304" y="174"/>
                  </a:cubicBezTo>
                  <a:cubicBezTo>
                    <a:pt x="1234" y="240"/>
                    <a:pt x="1234" y="240"/>
                    <a:pt x="1234" y="240"/>
                  </a:cubicBezTo>
                  <a:cubicBezTo>
                    <a:pt x="1176" y="211"/>
                    <a:pt x="1113" y="191"/>
                    <a:pt x="1049" y="180"/>
                  </a:cubicBezTo>
                  <a:cubicBezTo>
                    <a:pt x="1029" y="84"/>
                    <a:pt x="1029" y="84"/>
                    <a:pt x="1029" y="84"/>
                  </a:cubicBezTo>
                  <a:cubicBezTo>
                    <a:pt x="1019" y="34"/>
                    <a:pt x="973" y="0"/>
                    <a:pt x="923" y="4"/>
                  </a:cubicBezTo>
                  <a:cubicBezTo>
                    <a:pt x="758" y="18"/>
                    <a:pt x="758" y="18"/>
                    <a:pt x="758" y="18"/>
                  </a:cubicBezTo>
                  <a:cubicBezTo>
                    <a:pt x="708" y="22"/>
                    <a:pt x="668" y="63"/>
                    <a:pt x="667" y="114"/>
                  </a:cubicBezTo>
                  <a:cubicBezTo>
                    <a:pt x="664" y="212"/>
                    <a:pt x="664" y="212"/>
                    <a:pt x="664" y="212"/>
                  </a:cubicBezTo>
                  <a:cubicBezTo>
                    <a:pt x="600" y="234"/>
                    <a:pt x="541" y="266"/>
                    <a:pt x="486" y="305"/>
                  </a:cubicBezTo>
                  <a:cubicBezTo>
                    <a:pt x="403" y="250"/>
                    <a:pt x="403" y="250"/>
                    <a:pt x="403" y="250"/>
                  </a:cubicBezTo>
                  <a:cubicBezTo>
                    <a:pt x="361" y="222"/>
                    <a:pt x="304" y="230"/>
                    <a:pt x="272" y="268"/>
                  </a:cubicBezTo>
                  <a:cubicBezTo>
                    <a:pt x="165" y="395"/>
                    <a:pt x="165" y="395"/>
                    <a:pt x="165" y="395"/>
                  </a:cubicBezTo>
                  <a:cubicBezTo>
                    <a:pt x="132" y="434"/>
                    <a:pt x="134" y="491"/>
                    <a:pt x="169" y="528"/>
                  </a:cubicBezTo>
                  <a:cubicBezTo>
                    <a:pt x="242" y="606"/>
                    <a:pt x="242" y="606"/>
                    <a:pt x="242" y="606"/>
                  </a:cubicBezTo>
                  <a:cubicBezTo>
                    <a:pt x="216" y="662"/>
                    <a:pt x="198" y="722"/>
                    <a:pt x="188" y="783"/>
                  </a:cubicBezTo>
                  <a:cubicBezTo>
                    <a:pt x="84" y="804"/>
                    <a:pt x="84" y="804"/>
                    <a:pt x="84" y="804"/>
                  </a:cubicBezTo>
                  <a:cubicBezTo>
                    <a:pt x="34" y="814"/>
                    <a:pt x="0" y="860"/>
                    <a:pt x="4" y="911"/>
                  </a:cubicBezTo>
                  <a:cubicBezTo>
                    <a:pt x="18" y="1075"/>
                    <a:pt x="18" y="1075"/>
                    <a:pt x="18" y="1075"/>
                  </a:cubicBezTo>
                  <a:cubicBezTo>
                    <a:pt x="22" y="1126"/>
                    <a:pt x="64" y="1165"/>
                    <a:pt x="114" y="1167"/>
                  </a:cubicBezTo>
                  <a:cubicBezTo>
                    <a:pt x="227" y="1170"/>
                    <a:pt x="227" y="1170"/>
                    <a:pt x="227" y="1170"/>
                  </a:cubicBezTo>
                  <a:cubicBezTo>
                    <a:pt x="247" y="1224"/>
                    <a:pt x="274" y="1275"/>
                    <a:pt x="306" y="1322"/>
                  </a:cubicBezTo>
                  <a:cubicBezTo>
                    <a:pt x="244" y="1417"/>
                    <a:pt x="244" y="1417"/>
                    <a:pt x="244" y="1417"/>
                  </a:cubicBezTo>
                  <a:cubicBezTo>
                    <a:pt x="216" y="1460"/>
                    <a:pt x="224" y="1516"/>
                    <a:pt x="262" y="1549"/>
                  </a:cubicBezTo>
                  <a:cubicBezTo>
                    <a:pt x="388" y="1655"/>
                    <a:pt x="388" y="1655"/>
                    <a:pt x="388" y="1655"/>
                  </a:cubicBezTo>
                  <a:cubicBezTo>
                    <a:pt x="427" y="1688"/>
                    <a:pt x="484" y="1686"/>
                    <a:pt x="521" y="1652"/>
                  </a:cubicBezTo>
                  <a:cubicBezTo>
                    <a:pt x="604" y="1574"/>
                    <a:pt x="604" y="1574"/>
                    <a:pt x="604" y="1574"/>
                  </a:cubicBezTo>
                  <a:cubicBezTo>
                    <a:pt x="658" y="1600"/>
                    <a:pt x="714" y="1618"/>
                    <a:pt x="773" y="1630"/>
                  </a:cubicBezTo>
                  <a:cubicBezTo>
                    <a:pt x="796" y="1742"/>
                    <a:pt x="796" y="1742"/>
                    <a:pt x="796" y="1742"/>
                  </a:cubicBezTo>
                  <a:cubicBezTo>
                    <a:pt x="806" y="1792"/>
                    <a:pt x="852" y="1826"/>
                    <a:pt x="902" y="1822"/>
                  </a:cubicBezTo>
                  <a:cubicBezTo>
                    <a:pt x="1066" y="1808"/>
                    <a:pt x="1066" y="1808"/>
                    <a:pt x="1066" y="1808"/>
                  </a:cubicBezTo>
                  <a:cubicBezTo>
                    <a:pt x="1117" y="1804"/>
                    <a:pt x="1156" y="1763"/>
                    <a:pt x="1158" y="1712"/>
                  </a:cubicBezTo>
                  <a:cubicBezTo>
                    <a:pt x="1162" y="1602"/>
                    <a:pt x="1162" y="1602"/>
                    <a:pt x="1162" y="1602"/>
                  </a:cubicBezTo>
                  <a:cubicBezTo>
                    <a:pt x="1222" y="1580"/>
                    <a:pt x="1278" y="1552"/>
                    <a:pt x="1331" y="1516"/>
                  </a:cubicBezTo>
                  <a:cubicBezTo>
                    <a:pt x="1422" y="1576"/>
                    <a:pt x="1422" y="1576"/>
                    <a:pt x="1422" y="1576"/>
                  </a:cubicBezTo>
                  <a:cubicBezTo>
                    <a:pt x="1464" y="1604"/>
                    <a:pt x="1520" y="1596"/>
                    <a:pt x="1553" y="1557"/>
                  </a:cubicBezTo>
                  <a:cubicBezTo>
                    <a:pt x="1660" y="1431"/>
                    <a:pt x="1660" y="1431"/>
                    <a:pt x="1660" y="1431"/>
                  </a:cubicBezTo>
                  <a:cubicBezTo>
                    <a:pt x="1692" y="1392"/>
                    <a:pt x="1691" y="1335"/>
                    <a:pt x="1656" y="1298"/>
                  </a:cubicBezTo>
                  <a:cubicBezTo>
                    <a:pt x="1583" y="1221"/>
                    <a:pt x="1583" y="1221"/>
                    <a:pt x="1583" y="1221"/>
                  </a:cubicBezTo>
                  <a:cubicBezTo>
                    <a:pt x="1610" y="1164"/>
                    <a:pt x="1629" y="1104"/>
                    <a:pt x="1640" y="1042"/>
                  </a:cubicBezTo>
                  <a:cubicBezTo>
                    <a:pt x="1740" y="1022"/>
                    <a:pt x="1740" y="1022"/>
                    <a:pt x="1740" y="1022"/>
                  </a:cubicBezTo>
                  <a:cubicBezTo>
                    <a:pt x="1790" y="1012"/>
                    <a:pt x="1824" y="966"/>
                    <a:pt x="1820" y="916"/>
                  </a:cubicBezTo>
                  <a:cubicBezTo>
                    <a:pt x="1806" y="751"/>
                    <a:pt x="1806" y="751"/>
                    <a:pt x="1806" y="751"/>
                  </a:cubicBezTo>
                  <a:cubicBezTo>
                    <a:pt x="1802" y="701"/>
                    <a:pt x="1761" y="661"/>
                    <a:pt x="1710" y="660"/>
                  </a:cubicBezTo>
                  <a:cubicBezTo>
                    <a:pt x="1610" y="656"/>
                    <a:pt x="1610" y="656"/>
                    <a:pt x="1610" y="656"/>
                  </a:cubicBezTo>
                  <a:cubicBezTo>
                    <a:pt x="1589" y="598"/>
                    <a:pt x="1561" y="543"/>
                    <a:pt x="1526" y="492"/>
                  </a:cubicBezTo>
                  <a:cubicBezTo>
                    <a:pt x="1581" y="409"/>
                    <a:pt x="1581" y="409"/>
                    <a:pt x="1581" y="409"/>
                  </a:cubicBezTo>
                  <a:cubicBezTo>
                    <a:pt x="1610" y="367"/>
                    <a:pt x="1602" y="310"/>
                    <a:pt x="1563" y="277"/>
                  </a:cubicBezTo>
                  <a:close/>
                  <a:moveTo>
                    <a:pt x="943" y="1228"/>
                  </a:moveTo>
                  <a:cubicBezTo>
                    <a:pt x="766" y="1243"/>
                    <a:pt x="609" y="1110"/>
                    <a:pt x="594" y="933"/>
                  </a:cubicBezTo>
                  <a:cubicBezTo>
                    <a:pt x="579" y="755"/>
                    <a:pt x="711" y="598"/>
                    <a:pt x="889" y="584"/>
                  </a:cubicBezTo>
                  <a:cubicBezTo>
                    <a:pt x="1066" y="568"/>
                    <a:pt x="1223" y="701"/>
                    <a:pt x="1238" y="878"/>
                  </a:cubicBezTo>
                  <a:cubicBezTo>
                    <a:pt x="1253" y="1056"/>
                    <a:pt x="1121" y="1213"/>
                    <a:pt x="943" y="12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74" name="Freeform 7">
              <a:extLst>
                <a:ext uri="{FF2B5EF4-FFF2-40B4-BE49-F238E27FC236}">
                  <a16:creationId xmlns:a16="http://schemas.microsoft.com/office/drawing/2014/main" xmlns="" id="{8DD788D8-9E9B-4980-943E-9F28D3DD1CC1}"/>
                </a:ext>
              </a:extLst>
            </p:cNvPr>
            <p:cNvSpPr>
              <a:spLocks noEditPoints="1"/>
            </p:cNvSpPr>
            <p:nvPr/>
          </p:nvSpPr>
          <p:spPr bwMode="auto">
            <a:xfrm>
              <a:off x="7693026" y="5364163"/>
              <a:ext cx="769938" cy="768350"/>
            </a:xfrm>
            <a:custGeom>
              <a:avLst/>
              <a:gdLst>
                <a:gd name="T0" fmla="*/ 92 w 1477"/>
                <a:gd name="T1" fmla="*/ 584 h 1477"/>
                <a:gd name="T2" fmla="*/ 2 w 1477"/>
                <a:gd name="T3" fmla="*/ 682 h 1477"/>
                <a:gd name="T4" fmla="*/ 1 w 1477"/>
                <a:gd name="T5" fmla="*/ 784 h 1477"/>
                <a:gd name="T6" fmla="*/ 88 w 1477"/>
                <a:gd name="T7" fmla="*/ 884 h 1477"/>
                <a:gd name="T8" fmla="*/ 163 w 1477"/>
                <a:gd name="T9" fmla="*/ 894 h 1477"/>
                <a:gd name="T10" fmla="*/ 216 w 1477"/>
                <a:gd name="T11" fmla="*/ 1023 h 1477"/>
                <a:gd name="T12" fmla="*/ 168 w 1477"/>
                <a:gd name="T13" fmla="*/ 1082 h 1477"/>
                <a:gd name="T14" fmla="*/ 174 w 1477"/>
                <a:gd name="T15" fmla="*/ 1215 h 1477"/>
                <a:gd name="T16" fmla="*/ 244 w 1477"/>
                <a:gd name="T17" fmla="*/ 1287 h 1477"/>
                <a:gd name="T18" fmla="*/ 377 w 1477"/>
                <a:gd name="T19" fmla="*/ 1296 h 1477"/>
                <a:gd name="T20" fmla="*/ 437 w 1477"/>
                <a:gd name="T21" fmla="*/ 1250 h 1477"/>
                <a:gd name="T22" fmla="*/ 570 w 1477"/>
                <a:gd name="T23" fmla="*/ 1308 h 1477"/>
                <a:gd name="T24" fmla="*/ 578 w 1477"/>
                <a:gd name="T25" fmla="*/ 1385 h 1477"/>
                <a:gd name="T26" fmla="*/ 676 w 1477"/>
                <a:gd name="T27" fmla="*/ 1475 h 1477"/>
                <a:gd name="T28" fmla="*/ 777 w 1477"/>
                <a:gd name="T29" fmla="*/ 1476 h 1477"/>
                <a:gd name="T30" fmla="*/ 878 w 1477"/>
                <a:gd name="T31" fmla="*/ 1389 h 1477"/>
                <a:gd name="T32" fmla="*/ 887 w 1477"/>
                <a:gd name="T33" fmla="*/ 1316 h 1477"/>
                <a:gd name="T34" fmla="*/ 1031 w 1477"/>
                <a:gd name="T35" fmla="*/ 1260 h 1477"/>
                <a:gd name="T36" fmla="*/ 1087 w 1477"/>
                <a:gd name="T37" fmla="*/ 1305 h 1477"/>
                <a:gd name="T38" fmla="*/ 1220 w 1477"/>
                <a:gd name="T39" fmla="*/ 1299 h 1477"/>
                <a:gd name="T40" fmla="*/ 1292 w 1477"/>
                <a:gd name="T41" fmla="*/ 1228 h 1477"/>
                <a:gd name="T42" fmla="*/ 1301 w 1477"/>
                <a:gd name="T43" fmla="*/ 1096 h 1477"/>
                <a:gd name="T44" fmla="*/ 1258 w 1477"/>
                <a:gd name="T45" fmla="*/ 1040 h 1477"/>
                <a:gd name="T46" fmla="*/ 1319 w 1477"/>
                <a:gd name="T47" fmla="*/ 900 h 1477"/>
                <a:gd name="T48" fmla="*/ 1386 w 1477"/>
                <a:gd name="T49" fmla="*/ 893 h 1477"/>
                <a:gd name="T50" fmla="*/ 1475 w 1477"/>
                <a:gd name="T51" fmla="*/ 795 h 1477"/>
                <a:gd name="T52" fmla="*/ 1476 w 1477"/>
                <a:gd name="T53" fmla="*/ 694 h 1477"/>
                <a:gd name="T54" fmla="*/ 1389 w 1477"/>
                <a:gd name="T55" fmla="*/ 593 h 1477"/>
                <a:gd name="T56" fmla="*/ 1324 w 1477"/>
                <a:gd name="T57" fmla="*/ 585 h 1477"/>
                <a:gd name="T58" fmla="*/ 1270 w 1477"/>
                <a:gd name="T59" fmla="*/ 445 h 1477"/>
                <a:gd name="T60" fmla="*/ 1310 w 1477"/>
                <a:gd name="T61" fmla="*/ 395 h 1477"/>
                <a:gd name="T62" fmla="*/ 1304 w 1477"/>
                <a:gd name="T63" fmla="*/ 262 h 1477"/>
                <a:gd name="T64" fmla="*/ 1233 w 1477"/>
                <a:gd name="T65" fmla="*/ 190 h 1477"/>
                <a:gd name="T66" fmla="*/ 1100 w 1477"/>
                <a:gd name="T67" fmla="*/ 181 h 1477"/>
                <a:gd name="T68" fmla="*/ 1052 w 1477"/>
                <a:gd name="T69" fmla="*/ 218 h 1477"/>
                <a:gd name="T70" fmla="*/ 906 w 1477"/>
                <a:gd name="T71" fmla="*/ 155 h 1477"/>
                <a:gd name="T72" fmla="*/ 900 w 1477"/>
                <a:gd name="T73" fmla="*/ 92 h 1477"/>
                <a:gd name="T74" fmla="*/ 802 w 1477"/>
                <a:gd name="T75" fmla="*/ 2 h 1477"/>
                <a:gd name="T76" fmla="*/ 700 w 1477"/>
                <a:gd name="T77" fmla="*/ 1 h 1477"/>
                <a:gd name="T78" fmla="*/ 600 w 1477"/>
                <a:gd name="T79" fmla="*/ 88 h 1477"/>
                <a:gd name="T80" fmla="*/ 592 w 1477"/>
                <a:gd name="T81" fmla="*/ 151 h 1477"/>
                <a:gd name="T82" fmla="*/ 441 w 1477"/>
                <a:gd name="T83" fmla="*/ 212 h 1477"/>
                <a:gd name="T84" fmla="*/ 391 w 1477"/>
                <a:gd name="T85" fmla="*/ 172 h 1477"/>
                <a:gd name="T86" fmla="*/ 258 w 1477"/>
                <a:gd name="T87" fmla="*/ 178 h 1477"/>
                <a:gd name="T88" fmla="*/ 186 w 1477"/>
                <a:gd name="T89" fmla="*/ 249 h 1477"/>
                <a:gd name="T90" fmla="*/ 176 w 1477"/>
                <a:gd name="T91" fmla="*/ 382 h 1477"/>
                <a:gd name="T92" fmla="*/ 219 w 1477"/>
                <a:gd name="T93" fmla="*/ 437 h 1477"/>
                <a:gd name="T94" fmla="*/ 162 w 1477"/>
                <a:gd name="T95" fmla="*/ 577 h 1477"/>
                <a:gd name="T96" fmla="*/ 92 w 1477"/>
                <a:gd name="T97" fmla="*/ 584 h 1477"/>
                <a:gd name="T98" fmla="*/ 745 w 1477"/>
                <a:gd name="T99" fmla="*/ 470 h 1477"/>
                <a:gd name="T100" fmla="*/ 1005 w 1477"/>
                <a:gd name="T101" fmla="*/ 736 h 1477"/>
                <a:gd name="T102" fmla="*/ 739 w 1477"/>
                <a:gd name="T103" fmla="*/ 996 h 1477"/>
                <a:gd name="T104" fmla="*/ 479 w 1477"/>
                <a:gd name="T105" fmla="*/ 730 h 1477"/>
                <a:gd name="T106" fmla="*/ 745 w 1477"/>
                <a:gd name="T107" fmla="*/ 470 h 1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77" h="1477">
                  <a:moveTo>
                    <a:pt x="92" y="584"/>
                  </a:moveTo>
                  <a:cubicBezTo>
                    <a:pt x="42" y="589"/>
                    <a:pt x="3" y="632"/>
                    <a:pt x="2" y="682"/>
                  </a:cubicBezTo>
                  <a:cubicBezTo>
                    <a:pt x="1" y="784"/>
                    <a:pt x="1" y="784"/>
                    <a:pt x="1" y="784"/>
                  </a:cubicBezTo>
                  <a:cubicBezTo>
                    <a:pt x="0" y="834"/>
                    <a:pt x="38" y="878"/>
                    <a:pt x="88" y="884"/>
                  </a:cubicBezTo>
                  <a:cubicBezTo>
                    <a:pt x="163" y="894"/>
                    <a:pt x="163" y="894"/>
                    <a:pt x="163" y="894"/>
                  </a:cubicBezTo>
                  <a:cubicBezTo>
                    <a:pt x="175" y="939"/>
                    <a:pt x="193" y="982"/>
                    <a:pt x="216" y="1023"/>
                  </a:cubicBezTo>
                  <a:cubicBezTo>
                    <a:pt x="168" y="1082"/>
                    <a:pt x="168" y="1082"/>
                    <a:pt x="168" y="1082"/>
                  </a:cubicBezTo>
                  <a:cubicBezTo>
                    <a:pt x="136" y="1122"/>
                    <a:pt x="138" y="1178"/>
                    <a:pt x="174" y="1215"/>
                  </a:cubicBezTo>
                  <a:cubicBezTo>
                    <a:pt x="244" y="1287"/>
                    <a:pt x="244" y="1287"/>
                    <a:pt x="244" y="1287"/>
                  </a:cubicBezTo>
                  <a:cubicBezTo>
                    <a:pt x="280" y="1324"/>
                    <a:pt x="337" y="1328"/>
                    <a:pt x="377" y="1296"/>
                  </a:cubicBezTo>
                  <a:cubicBezTo>
                    <a:pt x="437" y="1250"/>
                    <a:pt x="437" y="1250"/>
                    <a:pt x="437" y="1250"/>
                  </a:cubicBezTo>
                  <a:cubicBezTo>
                    <a:pt x="479" y="1275"/>
                    <a:pt x="523" y="1295"/>
                    <a:pt x="570" y="1308"/>
                  </a:cubicBezTo>
                  <a:cubicBezTo>
                    <a:pt x="578" y="1385"/>
                    <a:pt x="578" y="1385"/>
                    <a:pt x="578" y="1385"/>
                  </a:cubicBezTo>
                  <a:cubicBezTo>
                    <a:pt x="583" y="1436"/>
                    <a:pt x="625" y="1474"/>
                    <a:pt x="676" y="1475"/>
                  </a:cubicBezTo>
                  <a:cubicBezTo>
                    <a:pt x="777" y="1476"/>
                    <a:pt x="777" y="1476"/>
                    <a:pt x="777" y="1476"/>
                  </a:cubicBezTo>
                  <a:cubicBezTo>
                    <a:pt x="828" y="1477"/>
                    <a:pt x="871" y="1439"/>
                    <a:pt x="878" y="1389"/>
                  </a:cubicBezTo>
                  <a:cubicBezTo>
                    <a:pt x="887" y="1316"/>
                    <a:pt x="887" y="1316"/>
                    <a:pt x="887" y="1316"/>
                  </a:cubicBezTo>
                  <a:cubicBezTo>
                    <a:pt x="937" y="1304"/>
                    <a:pt x="985" y="1285"/>
                    <a:pt x="1031" y="1260"/>
                  </a:cubicBezTo>
                  <a:cubicBezTo>
                    <a:pt x="1087" y="1305"/>
                    <a:pt x="1087" y="1305"/>
                    <a:pt x="1087" y="1305"/>
                  </a:cubicBezTo>
                  <a:cubicBezTo>
                    <a:pt x="1126" y="1337"/>
                    <a:pt x="1183" y="1335"/>
                    <a:pt x="1220" y="1299"/>
                  </a:cubicBezTo>
                  <a:cubicBezTo>
                    <a:pt x="1292" y="1228"/>
                    <a:pt x="1292" y="1228"/>
                    <a:pt x="1292" y="1228"/>
                  </a:cubicBezTo>
                  <a:cubicBezTo>
                    <a:pt x="1328" y="1193"/>
                    <a:pt x="1332" y="1136"/>
                    <a:pt x="1301" y="1096"/>
                  </a:cubicBezTo>
                  <a:cubicBezTo>
                    <a:pt x="1258" y="1040"/>
                    <a:pt x="1258" y="1040"/>
                    <a:pt x="1258" y="1040"/>
                  </a:cubicBezTo>
                  <a:cubicBezTo>
                    <a:pt x="1285" y="996"/>
                    <a:pt x="1305" y="949"/>
                    <a:pt x="1319" y="900"/>
                  </a:cubicBezTo>
                  <a:cubicBezTo>
                    <a:pt x="1386" y="893"/>
                    <a:pt x="1386" y="893"/>
                    <a:pt x="1386" y="893"/>
                  </a:cubicBezTo>
                  <a:cubicBezTo>
                    <a:pt x="1436" y="888"/>
                    <a:pt x="1475" y="846"/>
                    <a:pt x="1475" y="795"/>
                  </a:cubicBezTo>
                  <a:cubicBezTo>
                    <a:pt x="1476" y="694"/>
                    <a:pt x="1476" y="694"/>
                    <a:pt x="1476" y="694"/>
                  </a:cubicBezTo>
                  <a:cubicBezTo>
                    <a:pt x="1477" y="643"/>
                    <a:pt x="1440" y="600"/>
                    <a:pt x="1389" y="593"/>
                  </a:cubicBezTo>
                  <a:cubicBezTo>
                    <a:pt x="1324" y="585"/>
                    <a:pt x="1324" y="585"/>
                    <a:pt x="1324" y="585"/>
                  </a:cubicBezTo>
                  <a:cubicBezTo>
                    <a:pt x="1312" y="536"/>
                    <a:pt x="1294" y="489"/>
                    <a:pt x="1270" y="445"/>
                  </a:cubicBezTo>
                  <a:cubicBezTo>
                    <a:pt x="1310" y="395"/>
                    <a:pt x="1310" y="395"/>
                    <a:pt x="1310" y="395"/>
                  </a:cubicBezTo>
                  <a:cubicBezTo>
                    <a:pt x="1342" y="356"/>
                    <a:pt x="1340" y="299"/>
                    <a:pt x="1304" y="262"/>
                  </a:cubicBezTo>
                  <a:cubicBezTo>
                    <a:pt x="1233" y="190"/>
                    <a:pt x="1233" y="190"/>
                    <a:pt x="1233" y="190"/>
                  </a:cubicBezTo>
                  <a:cubicBezTo>
                    <a:pt x="1198" y="154"/>
                    <a:pt x="1141" y="150"/>
                    <a:pt x="1100" y="181"/>
                  </a:cubicBezTo>
                  <a:cubicBezTo>
                    <a:pt x="1052" y="218"/>
                    <a:pt x="1052" y="218"/>
                    <a:pt x="1052" y="218"/>
                  </a:cubicBezTo>
                  <a:cubicBezTo>
                    <a:pt x="1006" y="190"/>
                    <a:pt x="958" y="169"/>
                    <a:pt x="906" y="155"/>
                  </a:cubicBezTo>
                  <a:cubicBezTo>
                    <a:pt x="900" y="92"/>
                    <a:pt x="900" y="92"/>
                    <a:pt x="900" y="92"/>
                  </a:cubicBezTo>
                  <a:cubicBezTo>
                    <a:pt x="895" y="42"/>
                    <a:pt x="852" y="3"/>
                    <a:pt x="802" y="2"/>
                  </a:cubicBezTo>
                  <a:cubicBezTo>
                    <a:pt x="700" y="1"/>
                    <a:pt x="700" y="1"/>
                    <a:pt x="700" y="1"/>
                  </a:cubicBezTo>
                  <a:cubicBezTo>
                    <a:pt x="650" y="0"/>
                    <a:pt x="606" y="38"/>
                    <a:pt x="600" y="88"/>
                  </a:cubicBezTo>
                  <a:cubicBezTo>
                    <a:pt x="592" y="151"/>
                    <a:pt x="592" y="151"/>
                    <a:pt x="592" y="151"/>
                  </a:cubicBezTo>
                  <a:cubicBezTo>
                    <a:pt x="539" y="164"/>
                    <a:pt x="488" y="185"/>
                    <a:pt x="441" y="212"/>
                  </a:cubicBezTo>
                  <a:cubicBezTo>
                    <a:pt x="391" y="172"/>
                    <a:pt x="391" y="172"/>
                    <a:pt x="391" y="172"/>
                  </a:cubicBezTo>
                  <a:cubicBezTo>
                    <a:pt x="352" y="140"/>
                    <a:pt x="295" y="142"/>
                    <a:pt x="258" y="178"/>
                  </a:cubicBezTo>
                  <a:cubicBezTo>
                    <a:pt x="186" y="249"/>
                    <a:pt x="186" y="249"/>
                    <a:pt x="186" y="249"/>
                  </a:cubicBezTo>
                  <a:cubicBezTo>
                    <a:pt x="149" y="284"/>
                    <a:pt x="145" y="341"/>
                    <a:pt x="176" y="382"/>
                  </a:cubicBezTo>
                  <a:cubicBezTo>
                    <a:pt x="219" y="437"/>
                    <a:pt x="219" y="437"/>
                    <a:pt x="219" y="437"/>
                  </a:cubicBezTo>
                  <a:cubicBezTo>
                    <a:pt x="194" y="481"/>
                    <a:pt x="175" y="528"/>
                    <a:pt x="162" y="577"/>
                  </a:cubicBezTo>
                  <a:lnTo>
                    <a:pt x="92" y="584"/>
                  </a:lnTo>
                  <a:close/>
                  <a:moveTo>
                    <a:pt x="745" y="470"/>
                  </a:moveTo>
                  <a:cubicBezTo>
                    <a:pt x="890" y="471"/>
                    <a:pt x="1007" y="591"/>
                    <a:pt x="1005" y="736"/>
                  </a:cubicBezTo>
                  <a:cubicBezTo>
                    <a:pt x="1004" y="881"/>
                    <a:pt x="884" y="998"/>
                    <a:pt x="739" y="996"/>
                  </a:cubicBezTo>
                  <a:cubicBezTo>
                    <a:pt x="594" y="994"/>
                    <a:pt x="477" y="875"/>
                    <a:pt x="479" y="730"/>
                  </a:cubicBezTo>
                  <a:cubicBezTo>
                    <a:pt x="480" y="584"/>
                    <a:pt x="600" y="468"/>
                    <a:pt x="745" y="4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grpSp>
      <p:grpSp>
        <p:nvGrpSpPr>
          <p:cNvPr id="75" name="Group 74">
            <a:extLst>
              <a:ext uri="{FF2B5EF4-FFF2-40B4-BE49-F238E27FC236}">
                <a16:creationId xmlns:a16="http://schemas.microsoft.com/office/drawing/2014/main" xmlns="" id="{60EE4D59-2C09-41CC-9FF5-FF60A906832D}"/>
              </a:ext>
            </a:extLst>
          </p:cNvPr>
          <p:cNvGrpSpPr/>
          <p:nvPr/>
        </p:nvGrpSpPr>
        <p:grpSpPr>
          <a:xfrm>
            <a:off x="6857054" y="3166816"/>
            <a:ext cx="341313" cy="346075"/>
            <a:chOff x="3705225" y="5059363"/>
            <a:chExt cx="341313" cy="346075"/>
          </a:xfrm>
        </p:grpSpPr>
        <p:sp>
          <p:nvSpPr>
            <p:cNvPr id="76" name="Freeform 267">
              <a:extLst>
                <a:ext uri="{FF2B5EF4-FFF2-40B4-BE49-F238E27FC236}">
                  <a16:creationId xmlns:a16="http://schemas.microsoft.com/office/drawing/2014/main" xmlns="" id="{83F5D5B2-114A-4F6F-B34F-05197E54ABD6}"/>
                </a:ext>
              </a:extLst>
            </p:cNvPr>
            <p:cNvSpPr>
              <a:spLocks/>
            </p:cNvSpPr>
            <p:nvPr/>
          </p:nvSpPr>
          <p:spPr bwMode="auto">
            <a:xfrm>
              <a:off x="3705225" y="5262563"/>
              <a:ext cx="127000" cy="142875"/>
            </a:xfrm>
            <a:custGeom>
              <a:avLst/>
              <a:gdLst>
                <a:gd name="T0" fmla="*/ 35 w 80"/>
                <a:gd name="T1" fmla="*/ 0 h 90"/>
                <a:gd name="T2" fmla="*/ 0 w 80"/>
                <a:gd name="T3" fmla="*/ 61 h 90"/>
                <a:gd name="T4" fmla="*/ 35 w 80"/>
                <a:gd name="T5" fmla="*/ 54 h 90"/>
                <a:gd name="T6" fmla="*/ 49 w 80"/>
                <a:gd name="T7" fmla="*/ 90 h 90"/>
                <a:gd name="T8" fmla="*/ 80 w 80"/>
                <a:gd name="T9" fmla="*/ 38 h 90"/>
              </a:gdLst>
              <a:ahLst/>
              <a:cxnLst>
                <a:cxn ang="0">
                  <a:pos x="T0" y="T1"/>
                </a:cxn>
                <a:cxn ang="0">
                  <a:pos x="T2" y="T3"/>
                </a:cxn>
                <a:cxn ang="0">
                  <a:pos x="T4" y="T5"/>
                </a:cxn>
                <a:cxn ang="0">
                  <a:pos x="T6" y="T7"/>
                </a:cxn>
                <a:cxn ang="0">
                  <a:pos x="T8" y="T9"/>
                </a:cxn>
              </a:cxnLst>
              <a:rect l="0" t="0" r="r" b="b"/>
              <a:pathLst>
                <a:path w="80" h="90">
                  <a:moveTo>
                    <a:pt x="35" y="0"/>
                  </a:moveTo>
                  <a:lnTo>
                    <a:pt x="0" y="61"/>
                  </a:lnTo>
                  <a:lnTo>
                    <a:pt x="35" y="54"/>
                  </a:lnTo>
                  <a:lnTo>
                    <a:pt x="49" y="90"/>
                  </a:lnTo>
                  <a:lnTo>
                    <a:pt x="80" y="38"/>
                  </a:lnTo>
                </a:path>
              </a:pathLst>
            </a:custGeom>
            <a:noFill/>
            <a:ln w="1270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77" name="Freeform 268">
              <a:extLst>
                <a:ext uri="{FF2B5EF4-FFF2-40B4-BE49-F238E27FC236}">
                  <a16:creationId xmlns:a16="http://schemas.microsoft.com/office/drawing/2014/main" xmlns="" id="{1548813B-9DE1-40D9-9764-72C564EF4824}"/>
                </a:ext>
              </a:extLst>
            </p:cNvPr>
            <p:cNvSpPr>
              <a:spLocks/>
            </p:cNvSpPr>
            <p:nvPr/>
          </p:nvSpPr>
          <p:spPr bwMode="auto">
            <a:xfrm>
              <a:off x="3919538" y="5265738"/>
              <a:ext cx="127000" cy="139700"/>
            </a:xfrm>
            <a:custGeom>
              <a:avLst/>
              <a:gdLst>
                <a:gd name="T0" fmla="*/ 47 w 80"/>
                <a:gd name="T1" fmla="*/ 0 h 88"/>
                <a:gd name="T2" fmla="*/ 80 w 80"/>
                <a:gd name="T3" fmla="*/ 59 h 88"/>
                <a:gd name="T4" fmla="*/ 45 w 80"/>
                <a:gd name="T5" fmla="*/ 52 h 88"/>
                <a:gd name="T6" fmla="*/ 33 w 80"/>
                <a:gd name="T7" fmla="*/ 88 h 88"/>
                <a:gd name="T8" fmla="*/ 0 w 80"/>
                <a:gd name="T9" fmla="*/ 36 h 88"/>
              </a:gdLst>
              <a:ahLst/>
              <a:cxnLst>
                <a:cxn ang="0">
                  <a:pos x="T0" y="T1"/>
                </a:cxn>
                <a:cxn ang="0">
                  <a:pos x="T2" y="T3"/>
                </a:cxn>
                <a:cxn ang="0">
                  <a:pos x="T4" y="T5"/>
                </a:cxn>
                <a:cxn ang="0">
                  <a:pos x="T6" y="T7"/>
                </a:cxn>
                <a:cxn ang="0">
                  <a:pos x="T8" y="T9"/>
                </a:cxn>
              </a:cxnLst>
              <a:rect l="0" t="0" r="r" b="b"/>
              <a:pathLst>
                <a:path w="80" h="88">
                  <a:moveTo>
                    <a:pt x="47" y="0"/>
                  </a:moveTo>
                  <a:lnTo>
                    <a:pt x="80" y="59"/>
                  </a:lnTo>
                  <a:lnTo>
                    <a:pt x="45" y="52"/>
                  </a:lnTo>
                  <a:lnTo>
                    <a:pt x="33" y="88"/>
                  </a:lnTo>
                  <a:lnTo>
                    <a:pt x="0" y="36"/>
                  </a:lnTo>
                </a:path>
              </a:pathLst>
            </a:custGeom>
            <a:noFill/>
            <a:ln w="1270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78" name="Oval 269">
              <a:extLst>
                <a:ext uri="{FF2B5EF4-FFF2-40B4-BE49-F238E27FC236}">
                  <a16:creationId xmlns:a16="http://schemas.microsoft.com/office/drawing/2014/main" xmlns="" id="{086EAD1B-41F1-4F5C-99DB-80C39D2DCD96}"/>
                </a:ext>
              </a:extLst>
            </p:cNvPr>
            <p:cNvSpPr>
              <a:spLocks noChangeArrowheads="1"/>
            </p:cNvSpPr>
            <p:nvPr/>
          </p:nvSpPr>
          <p:spPr bwMode="auto">
            <a:xfrm>
              <a:off x="3741738" y="5059363"/>
              <a:ext cx="271463" cy="269875"/>
            </a:xfrm>
            <a:prstGeom prst="ellipse">
              <a:avLst/>
            </a:prstGeom>
            <a:noFill/>
            <a:ln w="1270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79" name="Freeform 270">
              <a:extLst>
                <a:ext uri="{FF2B5EF4-FFF2-40B4-BE49-F238E27FC236}">
                  <a16:creationId xmlns:a16="http://schemas.microsoft.com/office/drawing/2014/main" xmlns="" id="{E2359490-9F66-41F8-AD45-8F1767E37658}"/>
                </a:ext>
              </a:extLst>
            </p:cNvPr>
            <p:cNvSpPr>
              <a:spLocks/>
            </p:cNvSpPr>
            <p:nvPr/>
          </p:nvSpPr>
          <p:spPr bwMode="auto">
            <a:xfrm>
              <a:off x="3821113" y="5145088"/>
              <a:ext cx="112713" cy="98425"/>
            </a:xfrm>
            <a:custGeom>
              <a:avLst/>
              <a:gdLst>
                <a:gd name="T0" fmla="*/ 71 w 71"/>
                <a:gd name="T1" fmla="*/ 0 h 62"/>
                <a:gd name="T2" fmla="*/ 24 w 71"/>
                <a:gd name="T3" fmla="*/ 62 h 62"/>
                <a:gd name="T4" fmla="*/ 0 w 71"/>
                <a:gd name="T5" fmla="*/ 36 h 62"/>
              </a:gdLst>
              <a:ahLst/>
              <a:cxnLst>
                <a:cxn ang="0">
                  <a:pos x="T0" y="T1"/>
                </a:cxn>
                <a:cxn ang="0">
                  <a:pos x="T2" y="T3"/>
                </a:cxn>
                <a:cxn ang="0">
                  <a:pos x="T4" y="T5"/>
                </a:cxn>
              </a:cxnLst>
              <a:rect l="0" t="0" r="r" b="b"/>
              <a:pathLst>
                <a:path w="71" h="62">
                  <a:moveTo>
                    <a:pt x="71" y="0"/>
                  </a:moveTo>
                  <a:lnTo>
                    <a:pt x="24" y="62"/>
                  </a:lnTo>
                  <a:lnTo>
                    <a:pt x="0" y="36"/>
                  </a:ln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grpSp>
      <p:grpSp>
        <p:nvGrpSpPr>
          <p:cNvPr id="80" name="Group 79">
            <a:extLst>
              <a:ext uri="{FF2B5EF4-FFF2-40B4-BE49-F238E27FC236}">
                <a16:creationId xmlns:a16="http://schemas.microsoft.com/office/drawing/2014/main" xmlns="" id="{84906875-3ABD-432C-88DE-B18F435CF0CD}"/>
              </a:ext>
            </a:extLst>
          </p:cNvPr>
          <p:cNvGrpSpPr/>
          <p:nvPr/>
        </p:nvGrpSpPr>
        <p:grpSpPr>
          <a:xfrm>
            <a:off x="4892498" y="3137272"/>
            <a:ext cx="353273" cy="392926"/>
            <a:chOff x="4135438" y="4778377"/>
            <a:chExt cx="565208" cy="628650"/>
          </a:xfrm>
        </p:grpSpPr>
        <p:sp>
          <p:nvSpPr>
            <p:cNvPr id="81" name="Freeform 341">
              <a:extLst>
                <a:ext uri="{FF2B5EF4-FFF2-40B4-BE49-F238E27FC236}">
                  <a16:creationId xmlns:a16="http://schemas.microsoft.com/office/drawing/2014/main" xmlns="" id="{BCE88C47-E7B8-4047-919C-2A91DF0C061B}"/>
                </a:ext>
              </a:extLst>
            </p:cNvPr>
            <p:cNvSpPr>
              <a:spLocks/>
            </p:cNvSpPr>
            <p:nvPr/>
          </p:nvSpPr>
          <p:spPr bwMode="auto">
            <a:xfrm>
              <a:off x="4135438" y="4778377"/>
              <a:ext cx="565208" cy="628650"/>
            </a:xfrm>
            <a:custGeom>
              <a:avLst/>
              <a:gdLst>
                <a:gd name="T0" fmla="*/ 74 w 83"/>
                <a:gd name="T1" fmla="*/ 32 h 92"/>
                <a:gd name="T2" fmla="*/ 38 w 83"/>
                <a:gd name="T3" fmla="*/ 0 h 92"/>
                <a:gd name="T4" fmla="*/ 0 w 83"/>
                <a:gd name="T5" fmla="*/ 38 h 92"/>
                <a:gd name="T6" fmla="*/ 16 w 83"/>
                <a:gd name="T7" fmla="*/ 69 h 92"/>
                <a:gd name="T8" fmla="*/ 16 w 83"/>
                <a:gd name="T9" fmla="*/ 92 h 92"/>
                <a:gd name="T10" fmla="*/ 56 w 83"/>
                <a:gd name="T11" fmla="*/ 92 h 92"/>
                <a:gd name="T12" fmla="*/ 56 w 83"/>
                <a:gd name="T13" fmla="*/ 78 h 92"/>
                <a:gd name="T14" fmla="*/ 71 w 83"/>
                <a:gd name="T15" fmla="*/ 75 h 92"/>
                <a:gd name="T16" fmla="*/ 74 w 83"/>
                <a:gd name="T17" fmla="*/ 56 h 92"/>
                <a:gd name="T18" fmla="*/ 80 w 83"/>
                <a:gd name="T19" fmla="*/ 56 h 92"/>
                <a:gd name="T20" fmla="*/ 82 w 83"/>
                <a:gd name="T21" fmla="*/ 55 h 92"/>
                <a:gd name="T22" fmla="*/ 83 w 83"/>
                <a:gd name="T23" fmla="*/ 52 h 92"/>
                <a:gd name="T24" fmla="*/ 74 w 83"/>
                <a:gd name="T25" fmla="*/ 3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92">
                  <a:moveTo>
                    <a:pt x="74" y="32"/>
                  </a:moveTo>
                  <a:cubicBezTo>
                    <a:pt x="74" y="11"/>
                    <a:pt x="55" y="0"/>
                    <a:pt x="38" y="0"/>
                  </a:cubicBezTo>
                  <a:cubicBezTo>
                    <a:pt x="17" y="0"/>
                    <a:pt x="0" y="17"/>
                    <a:pt x="0" y="38"/>
                  </a:cubicBezTo>
                  <a:cubicBezTo>
                    <a:pt x="0" y="50"/>
                    <a:pt x="4" y="62"/>
                    <a:pt x="16" y="69"/>
                  </a:cubicBezTo>
                  <a:cubicBezTo>
                    <a:pt x="16" y="92"/>
                    <a:pt x="16" y="92"/>
                    <a:pt x="16" y="92"/>
                  </a:cubicBezTo>
                  <a:cubicBezTo>
                    <a:pt x="56" y="92"/>
                    <a:pt x="56" y="92"/>
                    <a:pt x="56" y="92"/>
                  </a:cubicBezTo>
                  <a:cubicBezTo>
                    <a:pt x="56" y="78"/>
                    <a:pt x="56" y="78"/>
                    <a:pt x="56" y="78"/>
                  </a:cubicBezTo>
                  <a:cubicBezTo>
                    <a:pt x="64" y="78"/>
                    <a:pt x="68" y="78"/>
                    <a:pt x="71" y="75"/>
                  </a:cubicBezTo>
                  <a:cubicBezTo>
                    <a:pt x="74" y="71"/>
                    <a:pt x="74" y="56"/>
                    <a:pt x="74" y="56"/>
                  </a:cubicBezTo>
                  <a:cubicBezTo>
                    <a:pt x="74" y="56"/>
                    <a:pt x="78" y="56"/>
                    <a:pt x="80" y="56"/>
                  </a:cubicBezTo>
                  <a:cubicBezTo>
                    <a:pt x="81" y="56"/>
                    <a:pt x="82" y="56"/>
                    <a:pt x="82" y="55"/>
                  </a:cubicBezTo>
                  <a:cubicBezTo>
                    <a:pt x="83" y="54"/>
                    <a:pt x="83" y="53"/>
                    <a:pt x="83" y="52"/>
                  </a:cubicBezTo>
                  <a:cubicBezTo>
                    <a:pt x="83" y="46"/>
                    <a:pt x="74" y="35"/>
                    <a:pt x="74" y="32"/>
                  </a:cubicBezTo>
                  <a:close/>
                </a:path>
              </a:pathLst>
            </a:custGeom>
            <a:noFill/>
            <a:ln w="1270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grpSp>
          <p:nvGrpSpPr>
            <p:cNvPr id="82" name="Group 81">
              <a:extLst>
                <a:ext uri="{FF2B5EF4-FFF2-40B4-BE49-F238E27FC236}">
                  <a16:creationId xmlns:a16="http://schemas.microsoft.com/office/drawing/2014/main" xmlns="" id="{00E21960-704B-476B-B425-DDCC738B7EF0}"/>
                </a:ext>
              </a:extLst>
            </p:cNvPr>
            <p:cNvGrpSpPr/>
            <p:nvPr/>
          </p:nvGrpSpPr>
          <p:grpSpPr>
            <a:xfrm>
              <a:off x="4195763" y="4868862"/>
              <a:ext cx="272256" cy="272256"/>
              <a:chOff x="4119563" y="3979863"/>
              <a:chExt cx="346075" cy="346075"/>
            </a:xfrm>
          </p:grpSpPr>
          <p:sp>
            <p:nvSpPr>
              <p:cNvPr id="83" name="Freeform 16">
                <a:extLst>
                  <a:ext uri="{FF2B5EF4-FFF2-40B4-BE49-F238E27FC236}">
                    <a16:creationId xmlns:a16="http://schemas.microsoft.com/office/drawing/2014/main" xmlns="" id="{30DB788F-3B3A-435A-857D-F339C8D6823B}"/>
                  </a:ext>
                </a:extLst>
              </p:cNvPr>
              <p:cNvSpPr>
                <a:spLocks/>
              </p:cNvSpPr>
              <p:nvPr/>
            </p:nvSpPr>
            <p:spPr bwMode="auto">
              <a:xfrm>
                <a:off x="4119563" y="3979863"/>
                <a:ext cx="346075" cy="346075"/>
              </a:xfrm>
              <a:custGeom>
                <a:avLst/>
                <a:gdLst>
                  <a:gd name="T0" fmla="*/ 79 w 92"/>
                  <a:gd name="T1" fmla="*/ 52 h 92"/>
                  <a:gd name="T2" fmla="*/ 92 w 92"/>
                  <a:gd name="T3" fmla="*/ 52 h 92"/>
                  <a:gd name="T4" fmla="*/ 92 w 92"/>
                  <a:gd name="T5" fmla="*/ 40 h 92"/>
                  <a:gd name="T6" fmla="*/ 79 w 92"/>
                  <a:gd name="T7" fmla="*/ 40 h 92"/>
                  <a:gd name="T8" fmla="*/ 75 w 92"/>
                  <a:gd name="T9" fmla="*/ 28 h 92"/>
                  <a:gd name="T10" fmla="*/ 84 w 92"/>
                  <a:gd name="T11" fmla="*/ 19 h 92"/>
                  <a:gd name="T12" fmla="*/ 73 w 92"/>
                  <a:gd name="T13" fmla="*/ 8 h 92"/>
                  <a:gd name="T14" fmla="*/ 64 w 92"/>
                  <a:gd name="T15" fmla="*/ 17 h 92"/>
                  <a:gd name="T16" fmla="*/ 52 w 92"/>
                  <a:gd name="T17" fmla="*/ 13 h 92"/>
                  <a:gd name="T18" fmla="*/ 52 w 92"/>
                  <a:gd name="T19" fmla="*/ 0 h 92"/>
                  <a:gd name="T20" fmla="*/ 40 w 92"/>
                  <a:gd name="T21" fmla="*/ 0 h 92"/>
                  <a:gd name="T22" fmla="*/ 40 w 92"/>
                  <a:gd name="T23" fmla="*/ 13 h 92"/>
                  <a:gd name="T24" fmla="*/ 28 w 92"/>
                  <a:gd name="T25" fmla="*/ 17 h 92"/>
                  <a:gd name="T26" fmla="*/ 19 w 92"/>
                  <a:gd name="T27" fmla="*/ 8 h 92"/>
                  <a:gd name="T28" fmla="*/ 8 w 92"/>
                  <a:gd name="T29" fmla="*/ 19 h 92"/>
                  <a:gd name="T30" fmla="*/ 17 w 92"/>
                  <a:gd name="T31" fmla="*/ 28 h 92"/>
                  <a:gd name="T32" fmla="*/ 13 w 92"/>
                  <a:gd name="T33" fmla="*/ 40 h 92"/>
                  <a:gd name="T34" fmla="*/ 0 w 92"/>
                  <a:gd name="T35" fmla="*/ 40 h 92"/>
                  <a:gd name="T36" fmla="*/ 0 w 92"/>
                  <a:gd name="T37" fmla="*/ 52 h 92"/>
                  <a:gd name="T38" fmla="*/ 13 w 92"/>
                  <a:gd name="T39" fmla="*/ 52 h 92"/>
                  <a:gd name="T40" fmla="*/ 17 w 92"/>
                  <a:gd name="T41" fmla="*/ 64 h 92"/>
                  <a:gd name="T42" fmla="*/ 8 w 92"/>
                  <a:gd name="T43" fmla="*/ 73 h 92"/>
                  <a:gd name="T44" fmla="*/ 19 w 92"/>
                  <a:gd name="T45" fmla="*/ 84 h 92"/>
                  <a:gd name="T46" fmla="*/ 28 w 92"/>
                  <a:gd name="T47" fmla="*/ 75 h 92"/>
                  <a:gd name="T48" fmla="*/ 40 w 92"/>
                  <a:gd name="T49" fmla="*/ 79 h 92"/>
                  <a:gd name="T50" fmla="*/ 40 w 92"/>
                  <a:gd name="T51" fmla="*/ 92 h 92"/>
                  <a:gd name="T52" fmla="*/ 52 w 92"/>
                  <a:gd name="T53" fmla="*/ 92 h 92"/>
                  <a:gd name="T54" fmla="*/ 52 w 92"/>
                  <a:gd name="T55" fmla="*/ 79 h 92"/>
                  <a:gd name="T56" fmla="*/ 64 w 92"/>
                  <a:gd name="T57" fmla="*/ 75 h 92"/>
                  <a:gd name="T58" fmla="*/ 73 w 92"/>
                  <a:gd name="T59" fmla="*/ 84 h 92"/>
                  <a:gd name="T60" fmla="*/ 84 w 92"/>
                  <a:gd name="T61" fmla="*/ 73 h 92"/>
                  <a:gd name="T62" fmla="*/ 75 w 92"/>
                  <a:gd name="T63" fmla="*/ 64 h 92"/>
                  <a:gd name="T64" fmla="*/ 79 w 92"/>
                  <a:gd name="T65" fmla="*/ 5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92">
                    <a:moveTo>
                      <a:pt x="79" y="52"/>
                    </a:moveTo>
                    <a:cubicBezTo>
                      <a:pt x="92" y="52"/>
                      <a:pt x="92" y="52"/>
                      <a:pt x="92" y="52"/>
                    </a:cubicBezTo>
                    <a:cubicBezTo>
                      <a:pt x="92" y="40"/>
                      <a:pt x="92" y="40"/>
                      <a:pt x="92" y="40"/>
                    </a:cubicBezTo>
                    <a:cubicBezTo>
                      <a:pt x="79" y="40"/>
                      <a:pt x="79" y="40"/>
                      <a:pt x="79" y="40"/>
                    </a:cubicBezTo>
                    <a:cubicBezTo>
                      <a:pt x="78" y="37"/>
                      <a:pt x="77" y="31"/>
                      <a:pt x="75" y="28"/>
                    </a:cubicBezTo>
                    <a:cubicBezTo>
                      <a:pt x="84" y="19"/>
                      <a:pt x="84" y="19"/>
                      <a:pt x="84" y="19"/>
                    </a:cubicBezTo>
                    <a:cubicBezTo>
                      <a:pt x="73" y="8"/>
                      <a:pt x="73" y="8"/>
                      <a:pt x="73" y="8"/>
                    </a:cubicBezTo>
                    <a:cubicBezTo>
                      <a:pt x="64" y="17"/>
                      <a:pt x="64" y="17"/>
                      <a:pt x="64" y="17"/>
                    </a:cubicBezTo>
                    <a:cubicBezTo>
                      <a:pt x="61" y="15"/>
                      <a:pt x="55" y="14"/>
                      <a:pt x="52" y="13"/>
                    </a:cubicBezTo>
                    <a:cubicBezTo>
                      <a:pt x="52" y="0"/>
                      <a:pt x="52" y="0"/>
                      <a:pt x="52" y="0"/>
                    </a:cubicBezTo>
                    <a:cubicBezTo>
                      <a:pt x="40" y="0"/>
                      <a:pt x="40" y="0"/>
                      <a:pt x="40" y="0"/>
                    </a:cubicBezTo>
                    <a:cubicBezTo>
                      <a:pt x="40" y="13"/>
                      <a:pt x="40" y="13"/>
                      <a:pt x="40" y="13"/>
                    </a:cubicBezTo>
                    <a:cubicBezTo>
                      <a:pt x="37" y="14"/>
                      <a:pt x="31" y="15"/>
                      <a:pt x="28" y="17"/>
                    </a:cubicBezTo>
                    <a:cubicBezTo>
                      <a:pt x="19" y="8"/>
                      <a:pt x="19" y="8"/>
                      <a:pt x="19" y="8"/>
                    </a:cubicBezTo>
                    <a:cubicBezTo>
                      <a:pt x="8" y="19"/>
                      <a:pt x="8" y="19"/>
                      <a:pt x="8" y="19"/>
                    </a:cubicBezTo>
                    <a:cubicBezTo>
                      <a:pt x="17" y="28"/>
                      <a:pt x="17" y="28"/>
                      <a:pt x="17" y="28"/>
                    </a:cubicBezTo>
                    <a:cubicBezTo>
                      <a:pt x="15" y="31"/>
                      <a:pt x="14" y="37"/>
                      <a:pt x="13" y="40"/>
                    </a:cubicBezTo>
                    <a:cubicBezTo>
                      <a:pt x="0" y="40"/>
                      <a:pt x="0" y="40"/>
                      <a:pt x="0" y="40"/>
                    </a:cubicBezTo>
                    <a:cubicBezTo>
                      <a:pt x="0" y="52"/>
                      <a:pt x="0" y="52"/>
                      <a:pt x="0" y="52"/>
                    </a:cubicBezTo>
                    <a:cubicBezTo>
                      <a:pt x="13" y="52"/>
                      <a:pt x="13" y="52"/>
                      <a:pt x="13" y="52"/>
                    </a:cubicBezTo>
                    <a:cubicBezTo>
                      <a:pt x="14" y="55"/>
                      <a:pt x="15" y="61"/>
                      <a:pt x="17" y="64"/>
                    </a:cubicBezTo>
                    <a:cubicBezTo>
                      <a:pt x="8" y="73"/>
                      <a:pt x="8" y="73"/>
                      <a:pt x="8" y="73"/>
                    </a:cubicBezTo>
                    <a:cubicBezTo>
                      <a:pt x="19" y="84"/>
                      <a:pt x="19" y="84"/>
                      <a:pt x="19" y="84"/>
                    </a:cubicBezTo>
                    <a:cubicBezTo>
                      <a:pt x="28" y="75"/>
                      <a:pt x="28" y="75"/>
                      <a:pt x="28" y="75"/>
                    </a:cubicBezTo>
                    <a:cubicBezTo>
                      <a:pt x="31" y="77"/>
                      <a:pt x="37" y="78"/>
                      <a:pt x="40" y="79"/>
                    </a:cubicBezTo>
                    <a:cubicBezTo>
                      <a:pt x="40" y="92"/>
                      <a:pt x="40" y="92"/>
                      <a:pt x="40" y="92"/>
                    </a:cubicBezTo>
                    <a:cubicBezTo>
                      <a:pt x="52" y="92"/>
                      <a:pt x="52" y="92"/>
                      <a:pt x="52" y="92"/>
                    </a:cubicBezTo>
                    <a:cubicBezTo>
                      <a:pt x="52" y="79"/>
                      <a:pt x="52" y="79"/>
                      <a:pt x="52" y="79"/>
                    </a:cubicBezTo>
                    <a:cubicBezTo>
                      <a:pt x="55" y="78"/>
                      <a:pt x="61" y="77"/>
                      <a:pt x="64" y="75"/>
                    </a:cubicBezTo>
                    <a:cubicBezTo>
                      <a:pt x="73" y="84"/>
                      <a:pt x="73" y="84"/>
                      <a:pt x="73" y="84"/>
                    </a:cubicBezTo>
                    <a:cubicBezTo>
                      <a:pt x="84" y="73"/>
                      <a:pt x="84" y="73"/>
                      <a:pt x="84" y="73"/>
                    </a:cubicBezTo>
                    <a:cubicBezTo>
                      <a:pt x="75" y="64"/>
                      <a:pt x="75" y="64"/>
                      <a:pt x="75" y="64"/>
                    </a:cubicBezTo>
                    <a:cubicBezTo>
                      <a:pt x="77" y="61"/>
                      <a:pt x="78" y="55"/>
                      <a:pt x="79" y="52"/>
                    </a:cubicBezTo>
                    <a:close/>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84" name="Oval 83">
                <a:extLst>
                  <a:ext uri="{FF2B5EF4-FFF2-40B4-BE49-F238E27FC236}">
                    <a16:creationId xmlns:a16="http://schemas.microsoft.com/office/drawing/2014/main" xmlns="" id="{E1E64C82-A220-4E27-9C6F-054181EE65E5}"/>
                  </a:ext>
                </a:extLst>
              </p:cNvPr>
              <p:cNvSpPr>
                <a:spLocks noChangeArrowheads="1"/>
              </p:cNvSpPr>
              <p:nvPr/>
            </p:nvSpPr>
            <p:spPr bwMode="auto">
              <a:xfrm>
                <a:off x="4225925" y="4084638"/>
                <a:ext cx="134938" cy="136525"/>
              </a:xfrm>
              <a:prstGeom prst="ellipse">
                <a:avLst/>
              </a:pr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grpSp>
      </p:grpSp>
      <p:grpSp>
        <p:nvGrpSpPr>
          <p:cNvPr id="85" name="Group 84">
            <a:extLst>
              <a:ext uri="{FF2B5EF4-FFF2-40B4-BE49-F238E27FC236}">
                <a16:creationId xmlns:a16="http://schemas.microsoft.com/office/drawing/2014/main" xmlns="" id="{A04DD775-5B66-469C-8F91-582236F089FC}"/>
              </a:ext>
            </a:extLst>
          </p:cNvPr>
          <p:cNvGrpSpPr/>
          <p:nvPr/>
        </p:nvGrpSpPr>
        <p:grpSpPr>
          <a:xfrm>
            <a:off x="4930203" y="4934535"/>
            <a:ext cx="392925" cy="392925"/>
            <a:chOff x="4119563" y="2171701"/>
            <a:chExt cx="346075" cy="346075"/>
          </a:xfrm>
        </p:grpSpPr>
        <p:sp>
          <p:nvSpPr>
            <p:cNvPr id="86" name="Freeform 307">
              <a:extLst>
                <a:ext uri="{FF2B5EF4-FFF2-40B4-BE49-F238E27FC236}">
                  <a16:creationId xmlns:a16="http://schemas.microsoft.com/office/drawing/2014/main" xmlns="" id="{54597EFE-703F-49A1-AC63-B1AE4ABCE4A2}"/>
                </a:ext>
              </a:extLst>
            </p:cNvPr>
            <p:cNvSpPr>
              <a:spLocks/>
            </p:cNvSpPr>
            <p:nvPr/>
          </p:nvSpPr>
          <p:spPr bwMode="auto">
            <a:xfrm>
              <a:off x="4300538" y="2352676"/>
              <a:ext cx="165100" cy="165100"/>
            </a:xfrm>
            <a:custGeom>
              <a:avLst/>
              <a:gdLst>
                <a:gd name="T0" fmla="*/ 33 w 104"/>
                <a:gd name="T1" fmla="*/ 95 h 104"/>
                <a:gd name="T2" fmla="*/ 0 w 104"/>
                <a:gd name="T3" fmla="*/ 104 h 104"/>
                <a:gd name="T4" fmla="*/ 9 w 104"/>
                <a:gd name="T5" fmla="*/ 71 h 104"/>
                <a:gd name="T6" fmla="*/ 80 w 104"/>
                <a:gd name="T7" fmla="*/ 0 h 104"/>
                <a:gd name="T8" fmla="*/ 104 w 104"/>
                <a:gd name="T9" fmla="*/ 23 h 104"/>
                <a:gd name="T10" fmla="*/ 33 w 104"/>
                <a:gd name="T11" fmla="*/ 95 h 104"/>
              </a:gdLst>
              <a:ahLst/>
              <a:cxnLst>
                <a:cxn ang="0">
                  <a:pos x="T0" y="T1"/>
                </a:cxn>
                <a:cxn ang="0">
                  <a:pos x="T2" y="T3"/>
                </a:cxn>
                <a:cxn ang="0">
                  <a:pos x="T4" y="T5"/>
                </a:cxn>
                <a:cxn ang="0">
                  <a:pos x="T6" y="T7"/>
                </a:cxn>
                <a:cxn ang="0">
                  <a:pos x="T8" y="T9"/>
                </a:cxn>
                <a:cxn ang="0">
                  <a:pos x="T10" y="T11"/>
                </a:cxn>
              </a:cxnLst>
              <a:rect l="0" t="0" r="r" b="b"/>
              <a:pathLst>
                <a:path w="104" h="104">
                  <a:moveTo>
                    <a:pt x="33" y="95"/>
                  </a:moveTo>
                  <a:lnTo>
                    <a:pt x="0" y="104"/>
                  </a:lnTo>
                  <a:lnTo>
                    <a:pt x="9" y="71"/>
                  </a:lnTo>
                  <a:lnTo>
                    <a:pt x="80" y="0"/>
                  </a:lnTo>
                  <a:lnTo>
                    <a:pt x="104" y="23"/>
                  </a:lnTo>
                  <a:lnTo>
                    <a:pt x="33" y="95"/>
                  </a:lnTo>
                  <a:close/>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87" name="Line 308">
              <a:extLst>
                <a:ext uri="{FF2B5EF4-FFF2-40B4-BE49-F238E27FC236}">
                  <a16:creationId xmlns:a16="http://schemas.microsoft.com/office/drawing/2014/main" xmlns="" id="{3EB1F52B-F447-4240-9E23-E3A9E50143B1}"/>
                </a:ext>
              </a:extLst>
            </p:cNvPr>
            <p:cNvSpPr>
              <a:spLocks noChangeShapeType="1"/>
            </p:cNvSpPr>
            <p:nvPr/>
          </p:nvSpPr>
          <p:spPr bwMode="auto">
            <a:xfrm>
              <a:off x="4398963" y="2382838"/>
              <a:ext cx="36513" cy="36513"/>
            </a:xfrm>
            <a:prstGeom prst="line">
              <a:avLst/>
            </a:prstGeom>
            <a:noFill/>
            <a:ln w="1270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88" name="Line 309">
              <a:extLst>
                <a:ext uri="{FF2B5EF4-FFF2-40B4-BE49-F238E27FC236}">
                  <a16:creationId xmlns:a16="http://schemas.microsoft.com/office/drawing/2014/main" xmlns="" id="{B04AB77C-DAF1-4AA3-98BE-B9022EB31DB4}"/>
                </a:ext>
              </a:extLst>
            </p:cNvPr>
            <p:cNvSpPr>
              <a:spLocks noChangeShapeType="1"/>
            </p:cNvSpPr>
            <p:nvPr/>
          </p:nvSpPr>
          <p:spPr bwMode="auto">
            <a:xfrm>
              <a:off x="4314825" y="2465388"/>
              <a:ext cx="38100" cy="38100"/>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89" name="Line 310">
              <a:extLst>
                <a:ext uri="{FF2B5EF4-FFF2-40B4-BE49-F238E27FC236}">
                  <a16:creationId xmlns:a16="http://schemas.microsoft.com/office/drawing/2014/main" xmlns="" id="{5340A926-AE4C-4400-91E0-5843A9370A57}"/>
                </a:ext>
              </a:extLst>
            </p:cNvPr>
            <p:cNvSpPr>
              <a:spLocks noChangeShapeType="1"/>
            </p:cNvSpPr>
            <p:nvPr/>
          </p:nvSpPr>
          <p:spPr bwMode="auto">
            <a:xfrm>
              <a:off x="4248150" y="2322513"/>
              <a:ext cx="60325" cy="0"/>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90" name="Line 311">
              <a:extLst>
                <a:ext uri="{FF2B5EF4-FFF2-40B4-BE49-F238E27FC236}">
                  <a16:creationId xmlns:a16="http://schemas.microsoft.com/office/drawing/2014/main" xmlns="" id="{200AAD25-3554-4B6D-A007-D083F607D686}"/>
                </a:ext>
              </a:extLst>
            </p:cNvPr>
            <p:cNvSpPr>
              <a:spLocks noChangeShapeType="1"/>
            </p:cNvSpPr>
            <p:nvPr/>
          </p:nvSpPr>
          <p:spPr bwMode="auto">
            <a:xfrm>
              <a:off x="4248150" y="2382838"/>
              <a:ext cx="60325" cy="0"/>
            </a:xfrm>
            <a:prstGeom prst="line">
              <a:avLst/>
            </a:prstGeom>
            <a:noFill/>
            <a:ln w="1270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91" name="Freeform 312">
              <a:extLst>
                <a:ext uri="{FF2B5EF4-FFF2-40B4-BE49-F238E27FC236}">
                  <a16:creationId xmlns:a16="http://schemas.microsoft.com/office/drawing/2014/main" xmlns="" id="{25834480-FCFA-42C9-ADDE-69E87B8ECFE4}"/>
                </a:ext>
              </a:extLst>
            </p:cNvPr>
            <p:cNvSpPr>
              <a:spLocks/>
            </p:cNvSpPr>
            <p:nvPr/>
          </p:nvSpPr>
          <p:spPr bwMode="auto">
            <a:xfrm>
              <a:off x="4165600" y="2292351"/>
              <a:ext cx="60325" cy="36513"/>
            </a:xfrm>
            <a:custGeom>
              <a:avLst/>
              <a:gdLst>
                <a:gd name="T0" fmla="*/ 38 w 38"/>
                <a:gd name="T1" fmla="*/ 0 h 23"/>
                <a:gd name="T2" fmla="*/ 14 w 38"/>
                <a:gd name="T3" fmla="*/ 23 h 23"/>
                <a:gd name="T4" fmla="*/ 0 w 38"/>
                <a:gd name="T5" fmla="*/ 9 h 23"/>
              </a:gdLst>
              <a:ahLst/>
              <a:cxnLst>
                <a:cxn ang="0">
                  <a:pos x="T0" y="T1"/>
                </a:cxn>
                <a:cxn ang="0">
                  <a:pos x="T2" y="T3"/>
                </a:cxn>
                <a:cxn ang="0">
                  <a:pos x="T4" y="T5"/>
                </a:cxn>
              </a:cxnLst>
              <a:rect l="0" t="0" r="r" b="b"/>
              <a:pathLst>
                <a:path w="38" h="23">
                  <a:moveTo>
                    <a:pt x="38" y="0"/>
                  </a:moveTo>
                  <a:lnTo>
                    <a:pt x="14" y="23"/>
                  </a:lnTo>
                  <a:lnTo>
                    <a:pt x="0" y="9"/>
                  </a:ln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92" name="Freeform 313">
              <a:extLst>
                <a:ext uri="{FF2B5EF4-FFF2-40B4-BE49-F238E27FC236}">
                  <a16:creationId xmlns:a16="http://schemas.microsoft.com/office/drawing/2014/main" xmlns="" id="{175A8BE7-755E-4EBA-85E1-7F0C62C913CA}"/>
                </a:ext>
              </a:extLst>
            </p:cNvPr>
            <p:cNvSpPr>
              <a:spLocks/>
            </p:cNvSpPr>
            <p:nvPr/>
          </p:nvSpPr>
          <p:spPr bwMode="auto">
            <a:xfrm>
              <a:off x="4165600" y="2352676"/>
              <a:ext cx="60325" cy="36513"/>
            </a:xfrm>
            <a:custGeom>
              <a:avLst/>
              <a:gdLst>
                <a:gd name="T0" fmla="*/ 38 w 38"/>
                <a:gd name="T1" fmla="*/ 0 h 23"/>
                <a:gd name="T2" fmla="*/ 14 w 38"/>
                <a:gd name="T3" fmla="*/ 23 h 23"/>
                <a:gd name="T4" fmla="*/ 0 w 38"/>
                <a:gd name="T5" fmla="*/ 9 h 23"/>
              </a:gdLst>
              <a:ahLst/>
              <a:cxnLst>
                <a:cxn ang="0">
                  <a:pos x="T0" y="T1"/>
                </a:cxn>
                <a:cxn ang="0">
                  <a:pos x="T2" y="T3"/>
                </a:cxn>
                <a:cxn ang="0">
                  <a:pos x="T4" y="T5"/>
                </a:cxn>
              </a:cxnLst>
              <a:rect l="0" t="0" r="r" b="b"/>
              <a:pathLst>
                <a:path w="38" h="23">
                  <a:moveTo>
                    <a:pt x="38" y="0"/>
                  </a:moveTo>
                  <a:lnTo>
                    <a:pt x="14" y="23"/>
                  </a:lnTo>
                  <a:lnTo>
                    <a:pt x="0" y="9"/>
                  </a:ln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93" name="Freeform 314">
              <a:extLst>
                <a:ext uri="{FF2B5EF4-FFF2-40B4-BE49-F238E27FC236}">
                  <a16:creationId xmlns:a16="http://schemas.microsoft.com/office/drawing/2014/main" xmlns="" id="{4BFFF61B-F647-44B0-B7FD-5DD8C6CE83DF}"/>
                </a:ext>
              </a:extLst>
            </p:cNvPr>
            <p:cNvSpPr>
              <a:spLocks/>
            </p:cNvSpPr>
            <p:nvPr/>
          </p:nvSpPr>
          <p:spPr bwMode="auto">
            <a:xfrm>
              <a:off x="4119563" y="2171701"/>
              <a:ext cx="241300" cy="315913"/>
            </a:xfrm>
            <a:custGeom>
              <a:avLst/>
              <a:gdLst>
                <a:gd name="T0" fmla="*/ 81 w 152"/>
                <a:gd name="T1" fmla="*/ 199 h 199"/>
                <a:gd name="T2" fmla="*/ 0 w 152"/>
                <a:gd name="T3" fmla="*/ 199 h 199"/>
                <a:gd name="T4" fmla="*/ 0 w 152"/>
                <a:gd name="T5" fmla="*/ 0 h 199"/>
                <a:gd name="T6" fmla="*/ 105 w 152"/>
                <a:gd name="T7" fmla="*/ 0 h 199"/>
                <a:gd name="T8" fmla="*/ 152 w 152"/>
                <a:gd name="T9" fmla="*/ 47 h 199"/>
                <a:gd name="T10" fmla="*/ 152 w 152"/>
                <a:gd name="T11" fmla="*/ 118 h 199"/>
              </a:gdLst>
              <a:ahLst/>
              <a:cxnLst>
                <a:cxn ang="0">
                  <a:pos x="T0" y="T1"/>
                </a:cxn>
                <a:cxn ang="0">
                  <a:pos x="T2" y="T3"/>
                </a:cxn>
                <a:cxn ang="0">
                  <a:pos x="T4" y="T5"/>
                </a:cxn>
                <a:cxn ang="0">
                  <a:pos x="T6" y="T7"/>
                </a:cxn>
                <a:cxn ang="0">
                  <a:pos x="T8" y="T9"/>
                </a:cxn>
                <a:cxn ang="0">
                  <a:pos x="T10" y="T11"/>
                </a:cxn>
              </a:cxnLst>
              <a:rect l="0" t="0" r="r" b="b"/>
              <a:pathLst>
                <a:path w="152" h="199">
                  <a:moveTo>
                    <a:pt x="81" y="199"/>
                  </a:moveTo>
                  <a:lnTo>
                    <a:pt x="0" y="199"/>
                  </a:lnTo>
                  <a:lnTo>
                    <a:pt x="0" y="0"/>
                  </a:lnTo>
                  <a:lnTo>
                    <a:pt x="105" y="0"/>
                  </a:lnTo>
                  <a:lnTo>
                    <a:pt x="152" y="47"/>
                  </a:lnTo>
                  <a:lnTo>
                    <a:pt x="152" y="118"/>
                  </a:lnTo>
                </a:path>
              </a:pathLst>
            </a:custGeom>
            <a:noFill/>
            <a:ln w="1270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94" name="Freeform 315">
              <a:extLst>
                <a:ext uri="{FF2B5EF4-FFF2-40B4-BE49-F238E27FC236}">
                  <a16:creationId xmlns:a16="http://schemas.microsoft.com/office/drawing/2014/main" xmlns="" id="{EDDAEA17-9376-4EAF-8F34-D7F568EC6137}"/>
                </a:ext>
              </a:extLst>
            </p:cNvPr>
            <p:cNvSpPr>
              <a:spLocks/>
            </p:cNvSpPr>
            <p:nvPr/>
          </p:nvSpPr>
          <p:spPr bwMode="auto">
            <a:xfrm>
              <a:off x="4286250" y="2171701"/>
              <a:ext cx="74613" cy="74613"/>
            </a:xfrm>
            <a:custGeom>
              <a:avLst/>
              <a:gdLst>
                <a:gd name="T0" fmla="*/ 0 w 47"/>
                <a:gd name="T1" fmla="*/ 0 h 47"/>
                <a:gd name="T2" fmla="*/ 0 w 47"/>
                <a:gd name="T3" fmla="*/ 47 h 47"/>
                <a:gd name="T4" fmla="*/ 47 w 47"/>
                <a:gd name="T5" fmla="*/ 47 h 47"/>
              </a:gdLst>
              <a:ahLst/>
              <a:cxnLst>
                <a:cxn ang="0">
                  <a:pos x="T0" y="T1"/>
                </a:cxn>
                <a:cxn ang="0">
                  <a:pos x="T2" y="T3"/>
                </a:cxn>
                <a:cxn ang="0">
                  <a:pos x="T4" y="T5"/>
                </a:cxn>
              </a:cxnLst>
              <a:rect l="0" t="0" r="r" b="b"/>
              <a:pathLst>
                <a:path w="47" h="47">
                  <a:moveTo>
                    <a:pt x="0" y="0"/>
                  </a:moveTo>
                  <a:lnTo>
                    <a:pt x="0" y="47"/>
                  </a:lnTo>
                  <a:lnTo>
                    <a:pt x="47" y="47"/>
                  </a:lnTo>
                </a:path>
              </a:pathLst>
            </a:custGeom>
            <a:noFill/>
            <a:ln w="1270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grpSp>
      <p:grpSp>
        <p:nvGrpSpPr>
          <p:cNvPr id="95" name="Group 94">
            <a:extLst>
              <a:ext uri="{FF2B5EF4-FFF2-40B4-BE49-F238E27FC236}">
                <a16:creationId xmlns:a16="http://schemas.microsoft.com/office/drawing/2014/main" xmlns="" id="{0E14DC64-2A48-4FFB-886B-C6D5EE1F8BAB}"/>
              </a:ext>
            </a:extLst>
          </p:cNvPr>
          <p:cNvGrpSpPr/>
          <p:nvPr/>
        </p:nvGrpSpPr>
        <p:grpSpPr>
          <a:xfrm>
            <a:off x="6848505" y="4953195"/>
            <a:ext cx="354013" cy="355600"/>
            <a:chOff x="7000875" y="3251200"/>
            <a:chExt cx="354013" cy="355600"/>
          </a:xfrm>
        </p:grpSpPr>
        <p:sp>
          <p:nvSpPr>
            <p:cNvPr id="96" name="Freeform 31">
              <a:extLst>
                <a:ext uri="{FF2B5EF4-FFF2-40B4-BE49-F238E27FC236}">
                  <a16:creationId xmlns:a16="http://schemas.microsoft.com/office/drawing/2014/main" xmlns="" id="{5B47BF2B-BA6C-419B-BD23-CA999470FA1F}"/>
                </a:ext>
              </a:extLst>
            </p:cNvPr>
            <p:cNvSpPr>
              <a:spLocks/>
            </p:cNvSpPr>
            <p:nvPr/>
          </p:nvSpPr>
          <p:spPr bwMode="auto">
            <a:xfrm>
              <a:off x="7000875" y="3251200"/>
              <a:ext cx="354013" cy="355600"/>
            </a:xfrm>
            <a:custGeom>
              <a:avLst/>
              <a:gdLst>
                <a:gd name="T0" fmla="*/ 32 w 94"/>
                <a:gd name="T1" fmla="*/ 70 h 94"/>
                <a:gd name="T2" fmla="*/ 70 w 94"/>
                <a:gd name="T3" fmla="*/ 32 h 94"/>
                <a:gd name="T4" fmla="*/ 88 w 94"/>
                <a:gd name="T5" fmla="*/ 29 h 94"/>
                <a:gd name="T6" fmla="*/ 91 w 94"/>
                <a:gd name="T7" fmla="*/ 11 h 94"/>
                <a:gd name="T8" fmla="*/ 84 w 94"/>
                <a:gd name="T9" fmla="*/ 19 h 94"/>
                <a:gd name="T10" fmla="*/ 75 w 94"/>
                <a:gd name="T11" fmla="*/ 19 h 94"/>
                <a:gd name="T12" fmla="*/ 75 w 94"/>
                <a:gd name="T13" fmla="*/ 10 h 94"/>
                <a:gd name="T14" fmla="*/ 83 w 94"/>
                <a:gd name="T15" fmla="*/ 3 h 94"/>
                <a:gd name="T16" fmla="*/ 65 w 94"/>
                <a:gd name="T17" fmla="*/ 6 h 94"/>
                <a:gd name="T18" fmla="*/ 62 w 94"/>
                <a:gd name="T19" fmla="*/ 24 h 94"/>
                <a:gd name="T20" fmla="*/ 24 w 94"/>
                <a:gd name="T21" fmla="*/ 62 h 94"/>
                <a:gd name="T22" fmla="*/ 6 w 94"/>
                <a:gd name="T23" fmla="*/ 65 h 94"/>
                <a:gd name="T24" fmla="*/ 3 w 94"/>
                <a:gd name="T25" fmla="*/ 83 h 94"/>
                <a:gd name="T26" fmla="*/ 10 w 94"/>
                <a:gd name="T27" fmla="*/ 75 h 94"/>
                <a:gd name="T28" fmla="*/ 19 w 94"/>
                <a:gd name="T29" fmla="*/ 75 h 94"/>
                <a:gd name="T30" fmla="*/ 19 w 94"/>
                <a:gd name="T31" fmla="*/ 84 h 94"/>
                <a:gd name="T32" fmla="*/ 11 w 94"/>
                <a:gd name="T33" fmla="*/ 91 h 94"/>
                <a:gd name="T34" fmla="*/ 29 w 94"/>
                <a:gd name="T35" fmla="*/ 88 h 94"/>
                <a:gd name="T36" fmla="*/ 32 w 94"/>
                <a:gd name="T37" fmla="*/ 7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4" h="94">
                  <a:moveTo>
                    <a:pt x="32" y="70"/>
                  </a:moveTo>
                  <a:cubicBezTo>
                    <a:pt x="70" y="32"/>
                    <a:pt x="70" y="32"/>
                    <a:pt x="70" y="32"/>
                  </a:cubicBezTo>
                  <a:cubicBezTo>
                    <a:pt x="76" y="34"/>
                    <a:pt x="83" y="33"/>
                    <a:pt x="88" y="29"/>
                  </a:cubicBezTo>
                  <a:cubicBezTo>
                    <a:pt x="93" y="24"/>
                    <a:pt x="94" y="17"/>
                    <a:pt x="91" y="11"/>
                  </a:cubicBezTo>
                  <a:cubicBezTo>
                    <a:pt x="84" y="19"/>
                    <a:pt x="84" y="19"/>
                    <a:pt x="84" y="19"/>
                  </a:cubicBezTo>
                  <a:cubicBezTo>
                    <a:pt x="75" y="19"/>
                    <a:pt x="75" y="19"/>
                    <a:pt x="75" y="19"/>
                  </a:cubicBezTo>
                  <a:cubicBezTo>
                    <a:pt x="75" y="10"/>
                    <a:pt x="75" y="10"/>
                    <a:pt x="75" y="10"/>
                  </a:cubicBezTo>
                  <a:cubicBezTo>
                    <a:pt x="83" y="3"/>
                    <a:pt x="83" y="3"/>
                    <a:pt x="83" y="3"/>
                  </a:cubicBezTo>
                  <a:cubicBezTo>
                    <a:pt x="77" y="0"/>
                    <a:pt x="70" y="1"/>
                    <a:pt x="65" y="6"/>
                  </a:cubicBezTo>
                  <a:cubicBezTo>
                    <a:pt x="61" y="11"/>
                    <a:pt x="60" y="18"/>
                    <a:pt x="62" y="24"/>
                  </a:cubicBezTo>
                  <a:cubicBezTo>
                    <a:pt x="24" y="62"/>
                    <a:pt x="24" y="62"/>
                    <a:pt x="24" y="62"/>
                  </a:cubicBezTo>
                  <a:cubicBezTo>
                    <a:pt x="18" y="60"/>
                    <a:pt x="11" y="61"/>
                    <a:pt x="6" y="65"/>
                  </a:cubicBezTo>
                  <a:cubicBezTo>
                    <a:pt x="1" y="70"/>
                    <a:pt x="0" y="77"/>
                    <a:pt x="3" y="83"/>
                  </a:cubicBezTo>
                  <a:cubicBezTo>
                    <a:pt x="10" y="75"/>
                    <a:pt x="10" y="75"/>
                    <a:pt x="10" y="75"/>
                  </a:cubicBezTo>
                  <a:cubicBezTo>
                    <a:pt x="19" y="75"/>
                    <a:pt x="19" y="75"/>
                    <a:pt x="19" y="75"/>
                  </a:cubicBezTo>
                  <a:cubicBezTo>
                    <a:pt x="19" y="84"/>
                    <a:pt x="19" y="84"/>
                    <a:pt x="19" y="84"/>
                  </a:cubicBezTo>
                  <a:cubicBezTo>
                    <a:pt x="11" y="91"/>
                    <a:pt x="11" y="91"/>
                    <a:pt x="11" y="91"/>
                  </a:cubicBezTo>
                  <a:cubicBezTo>
                    <a:pt x="17" y="94"/>
                    <a:pt x="24" y="93"/>
                    <a:pt x="29" y="88"/>
                  </a:cubicBezTo>
                  <a:cubicBezTo>
                    <a:pt x="33" y="83"/>
                    <a:pt x="34" y="76"/>
                    <a:pt x="32" y="70"/>
                  </a:cubicBezTo>
                  <a:close/>
                </a:path>
              </a:pathLst>
            </a:custGeom>
            <a:noFill/>
            <a:ln w="1270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97" name="Freeform 32">
              <a:extLst>
                <a:ext uri="{FF2B5EF4-FFF2-40B4-BE49-F238E27FC236}">
                  <a16:creationId xmlns:a16="http://schemas.microsoft.com/office/drawing/2014/main" xmlns="" id="{B5FE11EB-0A29-474A-AD48-384E2A30BC04}"/>
                </a:ext>
              </a:extLst>
            </p:cNvPr>
            <p:cNvSpPr>
              <a:spLocks/>
            </p:cNvSpPr>
            <p:nvPr/>
          </p:nvSpPr>
          <p:spPr bwMode="auto">
            <a:xfrm>
              <a:off x="7000875" y="3251200"/>
              <a:ext cx="177800" cy="177800"/>
            </a:xfrm>
            <a:custGeom>
              <a:avLst/>
              <a:gdLst>
                <a:gd name="T0" fmla="*/ 47 w 47"/>
                <a:gd name="T1" fmla="*/ 39 h 47"/>
                <a:gd name="T2" fmla="*/ 32 w 47"/>
                <a:gd name="T3" fmla="*/ 24 h 47"/>
                <a:gd name="T4" fmla="*/ 29 w 47"/>
                <a:gd name="T5" fmla="*/ 6 h 47"/>
                <a:gd name="T6" fmla="*/ 11 w 47"/>
                <a:gd name="T7" fmla="*/ 3 h 47"/>
                <a:gd name="T8" fmla="*/ 19 w 47"/>
                <a:gd name="T9" fmla="*/ 10 h 47"/>
                <a:gd name="T10" fmla="*/ 19 w 47"/>
                <a:gd name="T11" fmla="*/ 19 h 47"/>
                <a:gd name="T12" fmla="*/ 10 w 47"/>
                <a:gd name="T13" fmla="*/ 19 h 47"/>
                <a:gd name="T14" fmla="*/ 3 w 47"/>
                <a:gd name="T15" fmla="*/ 11 h 47"/>
                <a:gd name="T16" fmla="*/ 6 w 47"/>
                <a:gd name="T17" fmla="*/ 29 h 47"/>
                <a:gd name="T18" fmla="*/ 24 w 47"/>
                <a:gd name="T19" fmla="*/ 32 h 47"/>
                <a:gd name="T20" fmla="*/ 39 w 47"/>
                <a:gd name="T21"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47">
                  <a:moveTo>
                    <a:pt x="47" y="39"/>
                  </a:moveTo>
                  <a:cubicBezTo>
                    <a:pt x="32" y="24"/>
                    <a:pt x="32" y="24"/>
                    <a:pt x="32" y="24"/>
                  </a:cubicBezTo>
                  <a:cubicBezTo>
                    <a:pt x="34" y="18"/>
                    <a:pt x="33" y="11"/>
                    <a:pt x="29" y="6"/>
                  </a:cubicBezTo>
                  <a:cubicBezTo>
                    <a:pt x="24" y="1"/>
                    <a:pt x="17" y="0"/>
                    <a:pt x="11" y="3"/>
                  </a:cubicBezTo>
                  <a:cubicBezTo>
                    <a:pt x="19" y="10"/>
                    <a:pt x="19" y="10"/>
                    <a:pt x="19" y="10"/>
                  </a:cubicBezTo>
                  <a:cubicBezTo>
                    <a:pt x="19" y="19"/>
                    <a:pt x="19" y="19"/>
                    <a:pt x="19" y="19"/>
                  </a:cubicBezTo>
                  <a:cubicBezTo>
                    <a:pt x="10" y="19"/>
                    <a:pt x="10" y="19"/>
                    <a:pt x="10" y="19"/>
                  </a:cubicBezTo>
                  <a:cubicBezTo>
                    <a:pt x="3" y="11"/>
                    <a:pt x="3" y="11"/>
                    <a:pt x="3" y="11"/>
                  </a:cubicBezTo>
                  <a:cubicBezTo>
                    <a:pt x="0" y="17"/>
                    <a:pt x="1" y="24"/>
                    <a:pt x="6" y="29"/>
                  </a:cubicBezTo>
                  <a:cubicBezTo>
                    <a:pt x="11" y="33"/>
                    <a:pt x="18" y="35"/>
                    <a:pt x="24" y="32"/>
                  </a:cubicBezTo>
                  <a:cubicBezTo>
                    <a:pt x="39" y="47"/>
                    <a:pt x="39" y="47"/>
                    <a:pt x="39" y="47"/>
                  </a:cubicBezTo>
                </a:path>
              </a:pathLst>
            </a:custGeom>
            <a:noFill/>
            <a:ln w="1270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sp>
          <p:nvSpPr>
            <p:cNvPr id="98" name="Freeform 33">
              <a:extLst>
                <a:ext uri="{FF2B5EF4-FFF2-40B4-BE49-F238E27FC236}">
                  <a16:creationId xmlns:a16="http://schemas.microsoft.com/office/drawing/2014/main" xmlns="" id="{CEC79797-A48D-4707-8E9F-B18F7690A69F}"/>
                </a:ext>
              </a:extLst>
            </p:cNvPr>
            <p:cNvSpPr>
              <a:spLocks/>
            </p:cNvSpPr>
            <p:nvPr/>
          </p:nvSpPr>
          <p:spPr bwMode="auto">
            <a:xfrm>
              <a:off x="7178675" y="3429000"/>
              <a:ext cx="176213" cy="177800"/>
            </a:xfrm>
            <a:custGeom>
              <a:avLst/>
              <a:gdLst>
                <a:gd name="T0" fmla="*/ 0 w 47"/>
                <a:gd name="T1" fmla="*/ 8 h 47"/>
                <a:gd name="T2" fmla="*/ 15 w 47"/>
                <a:gd name="T3" fmla="*/ 23 h 47"/>
                <a:gd name="T4" fmla="*/ 18 w 47"/>
                <a:gd name="T5" fmla="*/ 41 h 47"/>
                <a:gd name="T6" fmla="*/ 36 w 47"/>
                <a:gd name="T7" fmla="*/ 44 h 47"/>
                <a:gd name="T8" fmla="*/ 28 w 47"/>
                <a:gd name="T9" fmla="*/ 37 h 47"/>
                <a:gd name="T10" fmla="*/ 28 w 47"/>
                <a:gd name="T11" fmla="*/ 28 h 47"/>
                <a:gd name="T12" fmla="*/ 37 w 47"/>
                <a:gd name="T13" fmla="*/ 28 h 47"/>
                <a:gd name="T14" fmla="*/ 44 w 47"/>
                <a:gd name="T15" fmla="*/ 36 h 47"/>
                <a:gd name="T16" fmla="*/ 41 w 47"/>
                <a:gd name="T17" fmla="*/ 18 h 47"/>
                <a:gd name="T18" fmla="*/ 23 w 47"/>
                <a:gd name="T19" fmla="*/ 15 h 47"/>
                <a:gd name="T20" fmla="*/ 8 w 47"/>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47">
                  <a:moveTo>
                    <a:pt x="0" y="8"/>
                  </a:moveTo>
                  <a:cubicBezTo>
                    <a:pt x="15" y="23"/>
                    <a:pt x="15" y="23"/>
                    <a:pt x="15" y="23"/>
                  </a:cubicBezTo>
                  <a:cubicBezTo>
                    <a:pt x="13" y="29"/>
                    <a:pt x="14" y="36"/>
                    <a:pt x="18" y="41"/>
                  </a:cubicBezTo>
                  <a:cubicBezTo>
                    <a:pt x="23" y="46"/>
                    <a:pt x="30" y="47"/>
                    <a:pt x="36" y="44"/>
                  </a:cubicBezTo>
                  <a:cubicBezTo>
                    <a:pt x="28" y="37"/>
                    <a:pt x="28" y="37"/>
                    <a:pt x="28" y="37"/>
                  </a:cubicBezTo>
                  <a:cubicBezTo>
                    <a:pt x="28" y="28"/>
                    <a:pt x="28" y="28"/>
                    <a:pt x="28" y="28"/>
                  </a:cubicBezTo>
                  <a:cubicBezTo>
                    <a:pt x="37" y="28"/>
                    <a:pt x="37" y="28"/>
                    <a:pt x="37" y="28"/>
                  </a:cubicBezTo>
                  <a:cubicBezTo>
                    <a:pt x="44" y="36"/>
                    <a:pt x="44" y="36"/>
                    <a:pt x="44" y="36"/>
                  </a:cubicBezTo>
                  <a:cubicBezTo>
                    <a:pt x="47" y="30"/>
                    <a:pt x="46" y="23"/>
                    <a:pt x="41" y="18"/>
                  </a:cubicBezTo>
                  <a:cubicBezTo>
                    <a:pt x="36" y="14"/>
                    <a:pt x="29" y="13"/>
                    <a:pt x="23" y="15"/>
                  </a:cubicBezTo>
                  <a:cubicBezTo>
                    <a:pt x="8" y="0"/>
                    <a:pt x="8" y="0"/>
                    <a:pt x="8" y="0"/>
                  </a:cubicBezTo>
                </a:path>
              </a:pathLst>
            </a:custGeom>
            <a:noFill/>
            <a:ln w="1270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solidFill>
                  <a:prstClr val="black"/>
                </a:solidFill>
              </a:endParaRPr>
            </a:p>
          </p:txBody>
        </p:sp>
      </p:grpSp>
      <p:sp>
        <p:nvSpPr>
          <p:cNvPr id="16" name="Slide Number Placeholder 15">
            <a:extLst>
              <a:ext uri="{FF2B5EF4-FFF2-40B4-BE49-F238E27FC236}">
                <a16:creationId xmlns:a16="http://schemas.microsoft.com/office/drawing/2014/main" xmlns="" id="{46D68EFA-C538-48BD-ABD7-E9A23861B716}"/>
              </a:ext>
            </a:extLst>
          </p:cNvPr>
          <p:cNvSpPr>
            <a:spLocks noGrp="1"/>
          </p:cNvSpPr>
          <p:nvPr>
            <p:ph type="sldNum" sz="quarter" idx="4"/>
          </p:nvPr>
        </p:nvSpPr>
        <p:spPr>
          <a:xfrm>
            <a:off x="11778000" y="6899910"/>
            <a:ext cx="414000" cy="415290"/>
          </a:xfrm>
        </p:spPr>
        <p:txBody>
          <a:bodyPr/>
          <a:lstStyle/>
          <a:p>
            <a:pPr algn="ctr"/>
            <a:fld id="{EBAE49C8-2CD0-4566-BAB7-EA17C82E53C1}" type="slidenum">
              <a:rPr>
                <a:solidFill>
                  <a:prstClr val="white"/>
                </a:solidFill>
              </a:rPr>
              <a:pPr algn="ctr"/>
              <a:t>18</a:t>
            </a:fld>
            <a:endParaRPr dirty="0">
              <a:solidFill>
                <a:prstClr val="white"/>
              </a:solidFill>
            </a:endParaRPr>
          </a:p>
        </p:txBody>
      </p:sp>
      <p:sp>
        <p:nvSpPr>
          <p:cNvPr id="60" name="Freeform 59"/>
          <p:cNvSpPr/>
          <p:nvPr/>
        </p:nvSpPr>
        <p:spPr>
          <a:xfrm rot="10800000">
            <a:off x="23812" y="1315679"/>
            <a:ext cx="1244600" cy="393303"/>
          </a:xfrm>
          <a:custGeom>
            <a:avLst/>
            <a:gdLst>
              <a:gd name="connsiteX0" fmla="*/ 1244600 w 1244600"/>
              <a:gd name="connsiteY0" fmla="*/ 393303 h 393303"/>
              <a:gd name="connsiteX1" fmla="*/ 0 w 1244600"/>
              <a:gd name="connsiteY1" fmla="*/ 393303 h 393303"/>
              <a:gd name="connsiteX2" fmla="*/ 0 w 1244600"/>
              <a:gd name="connsiteY2" fmla="*/ 0 h 393303"/>
              <a:gd name="connsiteX3" fmla="*/ 853542 w 1244600"/>
              <a:gd name="connsiteY3" fmla="*/ 0 h 393303"/>
            </a:gdLst>
            <a:ahLst/>
            <a:cxnLst>
              <a:cxn ang="0">
                <a:pos x="connsiteX0" y="connsiteY0"/>
              </a:cxn>
              <a:cxn ang="0">
                <a:pos x="connsiteX1" y="connsiteY1"/>
              </a:cxn>
              <a:cxn ang="0">
                <a:pos x="connsiteX2" y="connsiteY2"/>
              </a:cxn>
              <a:cxn ang="0">
                <a:pos x="connsiteX3" y="connsiteY3"/>
              </a:cxn>
            </a:cxnLst>
            <a:rect l="l" t="t" r="r" b="b"/>
            <a:pathLst>
              <a:path w="1244600" h="393303">
                <a:moveTo>
                  <a:pt x="1244600" y="393303"/>
                </a:moveTo>
                <a:lnTo>
                  <a:pt x="0" y="393303"/>
                </a:lnTo>
                <a:lnTo>
                  <a:pt x="0" y="0"/>
                </a:lnTo>
                <a:lnTo>
                  <a:pt x="853542" y="0"/>
                </a:lnTo>
                <a:close/>
              </a:path>
            </a:pathLst>
          </a:custGeom>
          <a:solidFill>
            <a:srgbClr val="00339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white"/>
              </a:solidFill>
              <a:effectLst/>
              <a:uLnTx/>
              <a:uFillTx/>
              <a:latin typeface="Calibri" panose="020F0502020204030204"/>
            </a:endParaRPr>
          </a:p>
        </p:txBody>
      </p:sp>
      <p:sp>
        <p:nvSpPr>
          <p:cNvPr id="61" name="Parallelogram 60"/>
          <p:cNvSpPr/>
          <p:nvPr/>
        </p:nvSpPr>
        <p:spPr>
          <a:xfrm>
            <a:off x="214312" y="40123"/>
            <a:ext cx="11938000" cy="1674019"/>
          </a:xfrm>
          <a:prstGeom prst="parallelogram">
            <a:avLst>
              <a:gd name="adj" fmla="val 49180"/>
            </a:avLst>
          </a:prstGeom>
          <a:solidFill>
            <a:sysClr val="window" lastClr="FFFFFF"/>
          </a:solidFill>
          <a:ln w="12700" cap="flat" cmpd="sng" algn="ctr">
            <a:noFill/>
            <a:prstDash val="solid"/>
            <a:miter lim="800000"/>
          </a:ln>
          <a:effectLst>
            <a:outerShdw blurRad="342900" dist="38100" dir="11700000" sx="99000" sy="99000" algn="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white"/>
              </a:solidFill>
              <a:effectLst/>
              <a:uLnTx/>
              <a:uFillTx/>
              <a:latin typeface="Calibri" panose="020F0502020204030204"/>
            </a:endParaRPr>
          </a:p>
        </p:txBody>
      </p:sp>
      <p:sp>
        <p:nvSpPr>
          <p:cNvPr id="62" name="Parallelogram 61"/>
          <p:cNvSpPr/>
          <p:nvPr/>
        </p:nvSpPr>
        <p:spPr>
          <a:xfrm>
            <a:off x="23812" y="245703"/>
            <a:ext cx="12039600" cy="1069976"/>
          </a:xfrm>
          <a:prstGeom prst="parallelogram">
            <a:avLst>
              <a:gd name="adj" fmla="val 47222"/>
            </a:avLst>
          </a:prstGeom>
          <a:gradFill>
            <a:gsLst>
              <a:gs pos="0">
                <a:srgbClr val="44546A">
                  <a:alpha val="85000"/>
                </a:srgbClr>
              </a:gs>
              <a:gs pos="100000">
                <a:srgbClr val="002E9C">
                  <a:alpha val="8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white"/>
              </a:solidFill>
              <a:effectLst/>
              <a:uLnTx/>
              <a:uFillTx/>
              <a:latin typeface="Calibri" panose="020F0502020204030204"/>
            </a:endParaRPr>
          </a:p>
        </p:txBody>
      </p:sp>
      <p:sp>
        <p:nvSpPr>
          <p:cNvPr id="63" name="TextBox 62"/>
          <p:cNvSpPr txBox="1"/>
          <p:nvPr/>
        </p:nvSpPr>
        <p:spPr>
          <a:xfrm>
            <a:off x="410776" y="270884"/>
            <a:ext cx="11265672" cy="923330"/>
          </a:xfrm>
          <a:prstGeom prst="rect">
            <a:avLst/>
          </a:prstGeom>
          <a:noFill/>
          <a:ln>
            <a:noFill/>
          </a:ln>
        </p:spPr>
        <p:txBody>
          <a:bodyPr wrap="square" rtlCol="0">
            <a:spAutoFit/>
          </a:bodyPr>
          <a:lstStyle/>
          <a:p>
            <a:pPr algn="ctr"/>
            <a:r>
              <a:rPr lang="en-US" sz="2700" b="1" spc="300" dirty="0" smtClean="0">
                <a:solidFill>
                  <a:prstClr val="white"/>
                </a:solidFill>
                <a:latin typeface="Century Gothic" panose="020B0502020202020204" pitchFamily="34" charset="0"/>
              </a:rPr>
              <a:t>KEY PRIORITIES FOR 2022</a:t>
            </a:r>
            <a:br>
              <a:rPr lang="en-US" sz="2700" b="1" spc="300" dirty="0" smtClean="0">
                <a:solidFill>
                  <a:prstClr val="white"/>
                </a:solidFill>
                <a:latin typeface="Century Gothic" panose="020B0502020202020204" pitchFamily="34" charset="0"/>
              </a:rPr>
            </a:br>
            <a:r>
              <a:rPr lang="en-US" sz="2700" b="1" spc="300" dirty="0" smtClean="0">
                <a:solidFill>
                  <a:prstClr val="white"/>
                </a:solidFill>
                <a:latin typeface="Century Gothic" panose="020B0502020202020204" pitchFamily="34" charset="0"/>
              </a:rPr>
              <a:t>Mitigate the impact of COVID-19 and support recovery</a:t>
            </a:r>
            <a:endParaRPr lang="en-GB" sz="2700" b="1" spc="300" dirty="0">
              <a:solidFill>
                <a:prstClr val="white"/>
              </a:solidFill>
              <a:latin typeface="Century Gothic" panose="020B0502020202020204" pitchFamily="34" charset="0"/>
            </a:endParaRPr>
          </a:p>
        </p:txBody>
      </p:sp>
      <p:sp>
        <p:nvSpPr>
          <p:cNvPr id="64" name="Slide Number Placeholder 1"/>
          <p:cNvSpPr txBox="1">
            <a:spLocks/>
          </p:cNvSpPr>
          <p:nvPr/>
        </p:nvSpPr>
        <p:spPr>
          <a:xfrm>
            <a:off x="4811712" y="649562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62D5861-06A9-4CC5-86CF-863C834D698D}" type="slidenum">
              <a:rPr lang="en-GB" sz="1400" b="1">
                <a:solidFill>
                  <a:schemeClr val="tx1">
                    <a:tint val="75000"/>
                  </a:schemeClr>
                </a:solidFill>
                <a:latin typeface="Century Gothic" panose="020B0502020202020204" pitchFamily="34" charset="0"/>
              </a:rPr>
              <a:t>18</a:t>
            </a:fld>
            <a:endParaRPr lang="en-GB" sz="1400" b="1" dirty="0">
              <a:solidFill>
                <a:schemeClr val="tx1">
                  <a:tint val="75000"/>
                </a:schemeClr>
              </a:solidFill>
              <a:latin typeface="Century Gothic" panose="020B0502020202020204" pitchFamily="34" charset="0"/>
            </a:endParaRPr>
          </a:p>
        </p:txBody>
      </p:sp>
    </p:spTree>
    <p:extLst>
      <p:ext uri="{BB962C8B-B14F-4D97-AF65-F5344CB8AC3E}">
        <p14:creationId xmlns:p14="http://schemas.microsoft.com/office/powerpoint/2010/main" val="35004179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13"/>
          <p:cNvSpPr/>
          <p:nvPr/>
        </p:nvSpPr>
        <p:spPr>
          <a:xfrm rot="10800000">
            <a:off x="63500" y="1275556"/>
            <a:ext cx="1244600" cy="393303"/>
          </a:xfrm>
          <a:custGeom>
            <a:avLst/>
            <a:gdLst>
              <a:gd name="connsiteX0" fmla="*/ 1244600 w 1244600"/>
              <a:gd name="connsiteY0" fmla="*/ 393303 h 393303"/>
              <a:gd name="connsiteX1" fmla="*/ 0 w 1244600"/>
              <a:gd name="connsiteY1" fmla="*/ 393303 h 393303"/>
              <a:gd name="connsiteX2" fmla="*/ 0 w 1244600"/>
              <a:gd name="connsiteY2" fmla="*/ 0 h 393303"/>
              <a:gd name="connsiteX3" fmla="*/ 853542 w 1244600"/>
              <a:gd name="connsiteY3" fmla="*/ 0 h 393303"/>
            </a:gdLst>
            <a:ahLst/>
            <a:cxnLst>
              <a:cxn ang="0">
                <a:pos x="connsiteX0" y="connsiteY0"/>
              </a:cxn>
              <a:cxn ang="0">
                <a:pos x="connsiteX1" y="connsiteY1"/>
              </a:cxn>
              <a:cxn ang="0">
                <a:pos x="connsiteX2" y="connsiteY2"/>
              </a:cxn>
              <a:cxn ang="0">
                <a:pos x="connsiteX3" y="connsiteY3"/>
              </a:cxn>
            </a:cxnLst>
            <a:rect l="l" t="t" r="r" b="b"/>
            <a:pathLst>
              <a:path w="1244600" h="393303">
                <a:moveTo>
                  <a:pt x="1244600" y="393303"/>
                </a:moveTo>
                <a:lnTo>
                  <a:pt x="0" y="393303"/>
                </a:lnTo>
                <a:lnTo>
                  <a:pt x="0" y="0"/>
                </a:lnTo>
                <a:lnTo>
                  <a:pt x="853542" y="0"/>
                </a:ln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Parallelogram 5"/>
          <p:cNvSpPr/>
          <p:nvPr/>
        </p:nvSpPr>
        <p:spPr>
          <a:xfrm>
            <a:off x="254000" y="0"/>
            <a:ext cx="11938000" cy="1674019"/>
          </a:xfrm>
          <a:prstGeom prst="parallelogram">
            <a:avLst>
              <a:gd name="adj" fmla="val 49180"/>
            </a:avLst>
          </a:prstGeom>
          <a:solidFill>
            <a:schemeClr val="bg1"/>
          </a:solidFill>
          <a:ln>
            <a:noFill/>
          </a:ln>
          <a:effectLst>
            <a:outerShdw blurRad="342900" dist="38100" dir="11700000" sx="99000" sy="99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Parallelogram 7"/>
          <p:cNvSpPr/>
          <p:nvPr/>
        </p:nvSpPr>
        <p:spPr>
          <a:xfrm>
            <a:off x="63500" y="205580"/>
            <a:ext cx="12039600" cy="1069976"/>
          </a:xfrm>
          <a:prstGeom prst="parallelogram">
            <a:avLst>
              <a:gd name="adj" fmla="val 47222"/>
            </a:avLst>
          </a:prstGeom>
          <a:gradFill>
            <a:gsLst>
              <a:gs pos="0">
                <a:schemeClr val="tx2">
                  <a:alpha val="85000"/>
                </a:schemeClr>
              </a:gs>
              <a:gs pos="100000">
                <a:srgbClr val="002E9C">
                  <a:alpha val="8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p:cNvSpPr txBox="1"/>
          <p:nvPr/>
        </p:nvSpPr>
        <p:spPr>
          <a:xfrm>
            <a:off x="450464" y="230761"/>
            <a:ext cx="11265672" cy="646331"/>
          </a:xfrm>
          <a:prstGeom prst="rect">
            <a:avLst/>
          </a:prstGeom>
          <a:noFill/>
          <a:ln>
            <a:noFill/>
          </a:ln>
        </p:spPr>
        <p:txBody>
          <a:bodyPr wrap="square" rtlCol="0">
            <a:spAutoFit/>
          </a:bodyPr>
          <a:lstStyle/>
          <a:p>
            <a:pPr algn="ctr"/>
            <a:r>
              <a:rPr lang="en-US" sz="3600" b="1" spc="300" dirty="0" smtClean="0">
                <a:solidFill>
                  <a:schemeClr val="bg1"/>
                </a:solidFill>
                <a:latin typeface="Century Gothic" panose="020B0502020202020204" pitchFamily="34" charset="0"/>
              </a:rPr>
              <a:t>MATTERS TO NOTE IN COMMISSIONS</a:t>
            </a:r>
            <a:endParaRPr lang="en-GB" sz="3600" b="1" spc="300" dirty="0">
              <a:solidFill>
                <a:schemeClr val="bg1"/>
              </a:solidFill>
              <a:latin typeface="Century Gothic" panose="020B0502020202020204" pitchFamily="34" charset="0"/>
            </a:endParaRP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2974" y="5993098"/>
            <a:ext cx="2149026" cy="739204"/>
          </a:xfrm>
          <a:prstGeom prst="rect">
            <a:avLst/>
          </a:prstGeom>
        </p:spPr>
      </p:pic>
      <p:sp>
        <p:nvSpPr>
          <p:cNvPr id="2" name="Slide Number Placeholder 1"/>
          <p:cNvSpPr>
            <a:spLocks noGrp="1"/>
          </p:cNvSpPr>
          <p:nvPr>
            <p:ph type="sldNum" sz="quarter" idx="12"/>
          </p:nvPr>
        </p:nvSpPr>
        <p:spPr/>
        <p:txBody>
          <a:bodyPr/>
          <a:lstStyle/>
          <a:p>
            <a:fld id="{65835BCF-EE00-4FA3-BB81-81A37714F2E2}" type="slidenum">
              <a:rPr lang="en-GB" smtClean="0"/>
              <a:t>19</a:t>
            </a:fld>
            <a:endParaRPr lang="en-GB" dirty="0"/>
          </a:p>
        </p:txBody>
      </p:sp>
      <p:sp>
        <p:nvSpPr>
          <p:cNvPr id="9" name="Content Placeholder 2"/>
          <p:cNvSpPr txBox="1">
            <a:spLocks/>
          </p:cNvSpPr>
          <p:nvPr/>
        </p:nvSpPr>
        <p:spPr>
          <a:xfrm>
            <a:off x="340358" y="1585463"/>
            <a:ext cx="11511283" cy="4132940"/>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Segoe UI" panose="020B0502040204020203"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Segoe UI" panose="020B0502040204020203"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Segoe UI" panose="020B0502040204020203"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Segoe UI" panose="020B0502040204020203"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110000"/>
              </a:lnSpc>
              <a:spcBef>
                <a:spcPts val="1000"/>
              </a:spcBef>
              <a:spcAft>
                <a:spcPts val="600"/>
              </a:spcAft>
              <a:buClr>
                <a:srgbClr val="17223B"/>
              </a:buClr>
              <a:buSzTx/>
              <a:buFont typeface="Arial" panose="020B0604020202020204" pitchFamily="34" charset="0"/>
              <a:buChar char="•"/>
              <a:tabLst/>
              <a:defRPr/>
            </a:pPr>
            <a:endParaRPr kumimoji="0" lang="en-GB" sz="2400" b="0" i="0" u="none" strike="noStrike" kern="1200" cap="none" spc="0" normalizeH="0" baseline="0" noProof="0" dirty="0" smtClean="0">
              <a:ln>
                <a:noFill/>
              </a:ln>
              <a:solidFill>
                <a:sysClr val="windowText" lastClr="000000"/>
              </a:solidFill>
              <a:effectLst/>
              <a:uLnTx/>
              <a:uFillTx/>
              <a:latin typeface="Segoe UI Light"/>
            </a:endParaRPr>
          </a:p>
          <a:p>
            <a:pPr marL="358775" indent="-358775" algn="just">
              <a:lnSpc>
                <a:spcPct val="110000"/>
              </a:lnSpc>
              <a:spcBef>
                <a:spcPts val="600"/>
              </a:spcBef>
              <a:spcAft>
                <a:spcPts val="600"/>
              </a:spcAft>
              <a:buClr>
                <a:schemeClr val="accent1">
                  <a:lumMod val="50000"/>
                </a:schemeClr>
              </a:buClr>
              <a:buFont typeface="Wingdings" panose="05000000000000000000" pitchFamily="2" charset="2"/>
              <a:buChar char="m"/>
              <a:defRPr/>
            </a:pPr>
            <a:r>
              <a:rPr lang="en-US" dirty="0">
                <a:solidFill>
                  <a:prstClr val="black"/>
                </a:solidFill>
                <a:latin typeface="Segoe UI Light"/>
              </a:rPr>
              <a:t>Four key focus areas have been identified to provide a strategic focus to priorities.</a:t>
            </a:r>
          </a:p>
          <a:p>
            <a:pPr marL="358775" marR="0" lvl="0" indent="-358775" algn="just" fontAlgn="auto">
              <a:lnSpc>
                <a:spcPct val="110000"/>
              </a:lnSpc>
              <a:spcBef>
                <a:spcPts val="600"/>
              </a:spcBef>
              <a:spcAft>
                <a:spcPts val="600"/>
              </a:spcAft>
              <a:buClr>
                <a:schemeClr val="accent1">
                  <a:lumMod val="50000"/>
                </a:schemeClr>
              </a:buClr>
              <a:buSzTx/>
              <a:buFont typeface="Wingdings" panose="05000000000000000000" pitchFamily="2" charset="2"/>
              <a:buChar char="m"/>
              <a:tabLst/>
              <a:defRPr/>
            </a:pPr>
            <a:r>
              <a:rPr lang="en-US" dirty="0" smtClean="0">
                <a:solidFill>
                  <a:prstClr val="black"/>
                </a:solidFill>
                <a:latin typeface="Segoe UI Light"/>
              </a:rPr>
              <a:t>The </a:t>
            </a:r>
            <a:r>
              <a:rPr lang="en-US" dirty="0">
                <a:solidFill>
                  <a:prstClr val="black"/>
                </a:solidFill>
                <a:latin typeface="Segoe UI Light"/>
              </a:rPr>
              <a:t>current social, economic and fiscal environment remains constrained and there will be a need for ongoing reprioritisation.</a:t>
            </a:r>
          </a:p>
          <a:p>
            <a:pPr marL="358775" marR="0" lvl="0" indent="-358775" algn="just" fontAlgn="auto">
              <a:lnSpc>
                <a:spcPct val="110000"/>
              </a:lnSpc>
              <a:spcBef>
                <a:spcPts val="600"/>
              </a:spcBef>
              <a:spcAft>
                <a:spcPts val="600"/>
              </a:spcAft>
              <a:buClr>
                <a:schemeClr val="accent1">
                  <a:lumMod val="50000"/>
                </a:schemeClr>
              </a:buClr>
              <a:buSzTx/>
              <a:buFont typeface="Wingdings" panose="05000000000000000000" pitchFamily="2" charset="2"/>
              <a:buChar char="m"/>
              <a:tabLst/>
              <a:defRPr/>
            </a:pPr>
            <a:r>
              <a:rPr lang="en-US" dirty="0" smtClean="0">
                <a:solidFill>
                  <a:prstClr val="black"/>
                </a:solidFill>
                <a:latin typeface="Segoe UI Light"/>
              </a:rPr>
              <a:t>These </a:t>
            </a:r>
            <a:r>
              <a:rPr lang="en-US" dirty="0">
                <a:solidFill>
                  <a:prstClr val="black"/>
                </a:solidFill>
                <a:latin typeface="Segoe UI Light"/>
              </a:rPr>
              <a:t>priority areas ensure that government continues to manage and mitigate the impact of the pandemic, but also plans towards recovery.</a:t>
            </a:r>
          </a:p>
          <a:p>
            <a:pPr marL="358775" marR="0" lvl="0" indent="-358775" algn="just" fontAlgn="auto">
              <a:lnSpc>
                <a:spcPct val="110000"/>
              </a:lnSpc>
              <a:spcBef>
                <a:spcPts val="600"/>
              </a:spcBef>
              <a:spcAft>
                <a:spcPts val="600"/>
              </a:spcAft>
              <a:buClr>
                <a:schemeClr val="accent1">
                  <a:lumMod val="50000"/>
                </a:schemeClr>
              </a:buClr>
              <a:buSzTx/>
              <a:buFont typeface="Wingdings" panose="05000000000000000000" pitchFamily="2" charset="2"/>
              <a:buChar char="m"/>
              <a:tabLst/>
              <a:defRPr/>
            </a:pPr>
            <a:r>
              <a:rPr lang="en-US" dirty="0">
                <a:solidFill>
                  <a:prstClr val="black"/>
                </a:solidFill>
                <a:latin typeface="Segoe UI Light"/>
              </a:rPr>
              <a:t>State capability remains vital for the implementation of the priorities and the MTSF.</a:t>
            </a:r>
          </a:p>
          <a:p>
            <a:pPr marL="285750" marR="0" lvl="0" indent="-285750" algn="just" fontAlgn="auto">
              <a:lnSpc>
                <a:spcPct val="110000"/>
              </a:lnSpc>
              <a:spcBef>
                <a:spcPts val="600"/>
              </a:spcBef>
              <a:spcAft>
                <a:spcPts val="600"/>
              </a:spcAft>
              <a:buClr>
                <a:schemeClr val="accent1">
                  <a:lumMod val="50000"/>
                </a:schemeClr>
              </a:buClr>
              <a:buSzTx/>
              <a:buFont typeface="Wingdings" panose="05000000000000000000" pitchFamily="2" charset="2"/>
              <a:buChar char="m"/>
              <a:tabLst/>
              <a:defRPr/>
            </a:pPr>
            <a:endParaRPr lang="en-GB" sz="2400" dirty="0">
              <a:solidFill>
                <a:prstClr val="black"/>
              </a:solidFill>
              <a:latin typeface="Segoe UI Light"/>
            </a:endParaRPr>
          </a:p>
        </p:txBody>
      </p:sp>
    </p:spTree>
    <p:extLst>
      <p:ext uri="{BB962C8B-B14F-4D97-AF65-F5344CB8AC3E}">
        <p14:creationId xmlns:p14="http://schemas.microsoft.com/office/powerpoint/2010/main" val="24521908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13"/>
          <p:cNvSpPr/>
          <p:nvPr/>
        </p:nvSpPr>
        <p:spPr>
          <a:xfrm rot="10800000">
            <a:off x="63500" y="1275556"/>
            <a:ext cx="1244600" cy="393303"/>
          </a:xfrm>
          <a:custGeom>
            <a:avLst/>
            <a:gdLst>
              <a:gd name="connsiteX0" fmla="*/ 1244600 w 1244600"/>
              <a:gd name="connsiteY0" fmla="*/ 393303 h 393303"/>
              <a:gd name="connsiteX1" fmla="*/ 0 w 1244600"/>
              <a:gd name="connsiteY1" fmla="*/ 393303 h 393303"/>
              <a:gd name="connsiteX2" fmla="*/ 0 w 1244600"/>
              <a:gd name="connsiteY2" fmla="*/ 0 h 393303"/>
              <a:gd name="connsiteX3" fmla="*/ 853542 w 1244600"/>
              <a:gd name="connsiteY3" fmla="*/ 0 h 393303"/>
            </a:gdLst>
            <a:ahLst/>
            <a:cxnLst>
              <a:cxn ang="0">
                <a:pos x="connsiteX0" y="connsiteY0"/>
              </a:cxn>
              <a:cxn ang="0">
                <a:pos x="connsiteX1" y="connsiteY1"/>
              </a:cxn>
              <a:cxn ang="0">
                <a:pos x="connsiteX2" y="connsiteY2"/>
              </a:cxn>
              <a:cxn ang="0">
                <a:pos x="connsiteX3" y="connsiteY3"/>
              </a:cxn>
            </a:cxnLst>
            <a:rect l="l" t="t" r="r" b="b"/>
            <a:pathLst>
              <a:path w="1244600" h="393303">
                <a:moveTo>
                  <a:pt x="1244600" y="393303"/>
                </a:moveTo>
                <a:lnTo>
                  <a:pt x="0" y="393303"/>
                </a:lnTo>
                <a:lnTo>
                  <a:pt x="0" y="0"/>
                </a:lnTo>
                <a:lnTo>
                  <a:pt x="853542" y="0"/>
                </a:ln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Parallelogram 5"/>
          <p:cNvSpPr/>
          <p:nvPr/>
        </p:nvSpPr>
        <p:spPr>
          <a:xfrm>
            <a:off x="254000" y="0"/>
            <a:ext cx="11938000" cy="1674019"/>
          </a:xfrm>
          <a:prstGeom prst="parallelogram">
            <a:avLst>
              <a:gd name="adj" fmla="val 49180"/>
            </a:avLst>
          </a:prstGeom>
          <a:solidFill>
            <a:schemeClr val="bg1"/>
          </a:solidFill>
          <a:ln>
            <a:noFill/>
          </a:ln>
          <a:effectLst>
            <a:outerShdw blurRad="342900" dist="38100" dir="11700000" sx="99000" sy="99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Parallelogram 7"/>
          <p:cNvSpPr/>
          <p:nvPr/>
        </p:nvSpPr>
        <p:spPr>
          <a:xfrm>
            <a:off x="63500" y="205580"/>
            <a:ext cx="12039600" cy="1069976"/>
          </a:xfrm>
          <a:prstGeom prst="parallelogram">
            <a:avLst>
              <a:gd name="adj" fmla="val 47222"/>
            </a:avLst>
          </a:prstGeom>
          <a:gradFill>
            <a:gsLst>
              <a:gs pos="0">
                <a:schemeClr val="tx2">
                  <a:alpha val="85000"/>
                </a:schemeClr>
              </a:gs>
              <a:gs pos="100000">
                <a:srgbClr val="002E9C">
                  <a:alpha val="8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p:cNvSpPr txBox="1"/>
          <p:nvPr/>
        </p:nvSpPr>
        <p:spPr>
          <a:xfrm>
            <a:off x="450464" y="230761"/>
            <a:ext cx="11265672" cy="646331"/>
          </a:xfrm>
          <a:prstGeom prst="rect">
            <a:avLst/>
          </a:prstGeom>
          <a:noFill/>
          <a:ln>
            <a:noFill/>
          </a:ln>
        </p:spPr>
        <p:txBody>
          <a:bodyPr wrap="square" rtlCol="0">
            <a:spAutoFit/>
          </a:bodyPr>
          <a:lstStyle/>
          <a:p>
            <a:pPr algn="ctr"/>
            <a:r>
              <a:rPr lang="en-US" sz="3600" b="1" spc="300" dirty="0" smtClean="0">
                <a:solidFill>
                  <a:schemeClr val="bg1"/>
                </a:solidFill>
                <a:latin typeface="Century Gothic" panose="020B0502020202020204" pitchFamily="34" charset="0"/>
              </a:rPr>
              <a:t>HIGH LEVEL PROBLEM STATEMENT</a:t>
            </a:r>
            <a:endParaRPr lang="en-GB" sz="3600" b="1" spc="300" dirty="0">
              <a:solidFill>
                <a:schemeClr val="bg1"/>
              </a:solidFill>
              <a:latin typeface="Century Gothic" panose="020B0502020202020204" pitchFamily="34" charset="0"/>
            </a:endParaRPr>
          </a:p>
        </p:txBody>
      </p:sp>
      <p:graphicFrame>
        <p:nvGraphicFramePr>
          <p:cNvPr id="16" name="Diagram 15"/>
          <p:cNvGraphicFramePr/>
          <p:nvPr>
            <p:extLst>
              <p:ext uri="{D42A27DB-BD31-4B8C-83A1-F6EECF244321}">
                <p14:modId xmlns:p14="http://schemas.microsoft.com/office/powerpoint/2010/main" val="1761385689"/>
              </p:ext>
            </p:extLst>
          </p:nvPr>
        </p:nvGraphicFramePr>
        <p:xfrm>
          <a:off x="86174" y="1300737"/>
          <a:ext cx="9956800" cy="57987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42974" y="5993098"/>
            <a:ext cx="2149026" cy="739204"/>
          </a:xfrm>
          <a:prstGeom prst="rect">
            <a:avLst/>
          </a:prstGeom>
        </p:spPr>
      </p:pic>
      <p:sp>
        <p:nvSpPr>
          <p:cNvPr id="18" name="Rectangle 17"/>
          <p:cNvSpPr/>
          <p:nvPr/>
        </p:nvSpPr>
        <p:spPr>
          <a:xfrm>
            <a:off x="10363200" y="1930400"/>
            <a:ext cx="1739900" cy="4062698"/>
          </a:xfrm>
          <a:prstGeom prst="rect">
            <a:avLst/>
          </a:prstGeom>
          <a:solidFill>
            <a:srgbClr val="0041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atin typeface="Century Gothic" panose="020B0502020202020204" pitchFamily="34" charset="0"/>
              </a:rPr>
              <a:t>“The state has</a:t>
            </a:r>
          </a:p>
          <a:p>
            <a:pPr algn="ctr"/>
            <a:r>
              <a:rPr lang="en-US" sz="1600" dirty="0" smtClean="0">
                <a:latin typeface="Century Gothic" panose="020B0502020202020204" pitchFamily="34" charset="0"/>
              </a:rPr>
              <a:t>not adequately</a:t>
            </a:r>
          </a:p>
          <a:p>
            <a:pPr algn="ctr"/>
            <a:r>
              <a:rPr lang="en-US" sz="1600" dirty="0" smtClean="0">
                <a:latin typeface="Century Gothic" panose="020B0502020202020204" pitchFamily="34" charset="0"/>
              </a:rPr>
              <a:t>utilized the levers</a:t>
            </a:r>
          </a:p>
          <a:p>
            <a:pPr algn="ctr"/>
            <a:r>
              <a:rPr lang="en-US" sz="1600" dirty="0" smtClean="0">
                <a:latin typeface="Century Gothic" panose="020B0502020202020204" pitchFamily="34" charset="0"/>
              </a:rPr>
              <a:t>at its disposal to</a:t>
            </a:r>
          </a:p>
          <a:p>
            <a:pPr algn="ctr"/>
            <a:r>
              <a:rPr lang="en-US" sz="1600" dirty="0" smtClean="0">
                <a:latin typeface="Century Gothic" panose="020B0502020202020204" pitchFamily="34" charset="0"/>
              </a:rPr>
              <a:t>fundamentally</a:t>
            </a:r>
          </a:p>
          <a:p>
            <a:pPr algn="ctr"/>
            <a:r>
              <a:rPr lang="en-US" sz="1600" dirty="0" smtClean="0">
                <a:latin typeface="Century Gothic" panose="020B0502020202020204" pitchFamily="34" charset="0"/>
              </a:rPr>
              <a:t>entrench the</a:t>
            </a:r>
          </a:p>
          <a:p>
            <a:pPr algn="ctr"/>
            <a:r>
              <a:rPr lang="en-US" sz="1600" dirty="0" smtClean="0">
                <a:latin typeface="Century Gothic" panose="020B0502020202020204" pitchFamily="34" charset="0"/>
              </a:rPr>
              <a:t>economic rights</a:t>
            </a:r>
          </a:p>
          <a:p>
            <a:pPr algn="ctr"/>
            <a:r>
              <a:rPr lang="en-US" sz="1600" dirty="0" smtClean="0">
                <a:latin typeface="Century Gothic" panose="020B0502020202020204" pitchFamily="34" charset="0"/>
              </a:rPr>
              <a:t>of the historically</a:t>
            </a:r>
          </a:p>
          <a:p>
            <a:pPr algn="ctr"/>
            <a:r>
              <a:rPr lang="en-US" sz="1600" dirty="0" smtClean="0">
                <a:latin typeface="Century Gothic" panose="020B0502020202020204" pitchFamily="34" charset="0"/>
              </a:rPr>
              <a:t>disadvantaged</a:t>
            </a:r>
          </a:p>
          <a:p>
            <a:pPr algn="ctr"/>
            <a:r>
              <a:rPr lang="en-US" sz="1600" dirty="0" smtClean="0">
                <a:latin typeface="Century Gothic" panose="020B0502020202020204" pitchFamily="34" charset="0"/>
              </a:rPr>
              <a:t>and reverse the</a:t>
            </a:r>
          </a:p>
          <a:p>
            <a:pPr algn="ctr"/>
            <a:r>
              <a:rPr lang="en-US" sz="1600" dirty="0" smtClean="0">
                <a:latin typeface="Century Gothic" panose="020B0502020202020204" pitchFamily="34" charset="0"/>
              </a:rPr>
              <a:t>apartheid legacy”</a:t>
            </a:r>
            <a:endParaRPr lang="en-GB" sz="1600" dirty="0">
              <a:latin typeface="Century Gothic" panose="020B0502020202020204" pitchFamily="34" charset="0"/>
            </a:endParaRPr>
          </a:p>
        </p:txBody>
      </p:sp>
      <p:sp>
        <p:nvSpPr>
          <p:cNvPr id="19" name="Slide Number Placeholder 18"/>
          <p:cNvSpPr>
            <a:spLocks noGrp="1"/>
          </p:cNvSpPr>
          <p:nvPr>
            <p:ph type="sldNum" sz="quarter" idx="12"/>
          </p:nvPr>
        </p:nvSpPr>
        <p:spPr/>
        <p:txBody>
          <a:bodyPr/>
          <a:lstStyle/>
          <a:p>
            <a:fld id="{65835BCF-EE00-4FA3-BB81-81A37714F2E2}" type="slidenum">
              <a:rPr lang="en-GB" smtClean="0"/>
              <a:t>2</a:t>
            </a:fld>
            <a:endParaRPr lang="en-GB" dirty="0"/>
          </a:p>
        </p:txBody>
      </p:sp>
    </p:spTree>
    <p:extLst>
      <p:ext uri="{BB962C8B-B14F-4D97-AF65-F5344CB8AC3E}">
        <p14:creationId xmlns:p14="http://schemas.microsoft.com/office/powerpoint/2010/main" val="24588621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33" y="88898"/>
            <a:ext cx="10153653" cy="6769102"/>
          </a:xfrm>
          <a:prstGeom prst="rect">
            <a:avLst/>
          </a:prstGeom>
        </p:spPr>
      </p:pic>
      <p:sp>
        <p:nvSpPr>
          <p:cNvPr id="3" name="Rectangle 2"/>
          <p:cNvSpPr/>
          <p:nvPr/>
        </p:nvSpPr>
        <p:spPr>
          <a:xfrm>
            <a:off x="0" y="-2"/>
            <a:ext cx="12192000" cy="6934201"/>
          </a:xfrm>
          <a:prstGeom prst="rect">
            <a:avLst/>
          </a:prstGeom>
          <a:gradFill>
            <a:gsLst>
              <a:gs pos="0">
                <a:schemeClr val="tx2">
                  <a:alpha val="94000"/>
                </a:schemeClr>
              </a:gs>
              <a:gs pos="100000">
                <a:srgbClr val="00B0F0">
                  <a:alpha val="62000"/>
                </a:srgb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8" name="Freeform 7"/>
          <p:cNvSpPr/>
          <p:nvPr/>
        </p:nvSpPr>
        <p:spPr>
          <a:xfrm flipH="1">
            <a:off x="5182883" y="50798"/>
            <a:ext cx="6934200" cy="6845301"/>
          </a:xfrm>
          <a:custGeom>
            <a:avLst/>
            <a:gdLst>
              <a:gd name="connsiteX0" fmla="*/ 6096000 w 8026400"/>
              <a:gd name="connsiteY0" fmla="*/ 0 h 6934201"/>
              <a:gd name="connsiteX1" fmla="*/ 0 w 8026400"/>
              <a:gd name="connsiteY1" fmla="*/ 0 h 6934201"/>
              <a:gd name="connsiteX2" fmla="*/ 0 w 8026400"/>
              <a:gd name="connsiteY2" fmla="*/ 6934201 h 6934201"/>
              <a:gd name="connsiteX3" fmla="*/ 6096000 w 8026400"/>
              <a:gd name="connsiteY3" fmla="*/ 6934201 h 6934201"/>
              <a:gd name="connsiteX4" fmla="*/ 8026400 w 8026400"/>
              <a:gd name="connsiteY4" fmla="*/ 6934201 h 6934201"/>
              <a:gd name="connsiteX5" fmla="*/ 6096000 w 8026400"/>
              <a:gd name="connsiteY5" fmla="*/ 38101 h 693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26400" h="6934201">
                <a:moveTo>
                  <a:pt x="6096000" y="0"/>
                </a:moveTo>
                <a:lnTo>
                  <a:pt x="0" y="0"/>
                </a:lnTo>
                <a:lnTo>
                  <a:pt x="0" y="6934201"/>
                </a:lnTo>
                <a:lnTo>
                  <a:pt x="6096000" y="6934201"/>
                </a:lnTo>
                <a:lnTo>
                  <a:pt x="8026400" y="6934201"/>
                </a:lnTo>
                <a:lnTo>
                  <a:pt x="6096000" y="3810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5" name="Parallelogram 4"/>
          <p:cNvSpPr/>
          <p:nvPr/>
        </p:nvSpPr>
        <p:spPr>
          <a:xfrm>
            <a:off x="3044314" y="-1"/>
            <a:ext cx="8775700" cy="6934201"/>
          </a:xfrm>
          <a:prstGeom prst="parallelogram">
            <a:avLst>
              <a:gd name="adj" fmla="val 88961"/>
            </a:avLst>
          </a:prstGeom>
          <a:solidFill>
            <a:srgbClr val="00668A"/>
          </a:solidFill>
          <a:ln>
            <a:noFill/>
          </a:ln>
          <a:effectLst>
            <a:outerShdw blurRad="381000" dist="38100" sx="102000" sy="102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4" name="Parallelogram 3"/>
          <p:cNvSpPr/>
          <p:nvPr/>
        </p:nvSpPr>
        <p:spPr>
          <a:xfrm>
            <a:off x="488748" y="0"/>
            <a:ext cx="8722800" cy="6934201"/>
          </a:xfrm>
          <a:prstGeom prst="parallelogram">
            <a:avLst>
              <a:gd name="adj" fmla="val 88961"/>
            </a:avLst>
          </a:prstGeom>
          <a:solidFill>
            <a:srgbClr val="0099CC"/>
          </a:solidFill>
          <a:ln>
            <a:noFill/>
          </a:ln>
          <a:effectLst>
            <a:outerShdw blurRad="381000" dist="38100" sx="102000" sy="102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6150" y="5546401"/>
            <a:ext cx="3454622" cy="1188292"/>
          </a:xfrm>
          <a:prstGeom prst="rect">
            <a:avLst/>
          </a:prstGeom>
        </p:spPr>
      </p:pic>
      <p:sp>
        <p:nvSpPr>
          <p:cNvPr id="13" name="Frame 12"/>
          <p:cNvSpPr/>
          <p:nvPr/>
        </p:nvSpPr>
        <p:spPr>
          <a:xfrm>
            <a:off x="0" y="0"/>
            <a:ext cx="12192000" cy="6934201"/>
          </a:xfrm>
          <a:prstGeom prst="frame">
            <a:avLst>
              <a:gd name="adj1" fmla="val 1328"/>
            </a:avLst>
          </a:prstGeom>
          <a:gradFill>
            <a:gsLst>
              <a:gs pos="90255">
                <a:schemeClr val="bg1">
                  <a:lumMod val="65000"/>
                </a:schemeClr>
              </a:gs>
              <a:gs pos="75000">
                <a:schemeClr val="bg1"/>
              </a:gs>
              <a:gs pos="51960">
                <a:schemeClr val="bg1">
                  <a:lumMod val="50000"/>
                </a:schemeClr>
              </a:gs>
              <a:gs pos="28000">
                <a:schemeClr val="bg1"/>
              </a:gs>
              <a:gs pos="12000">
                <a:schemeClr val="bg1">
                  <a:lumMod val="65000"/>
                </a:schemeClr>
              </a:gs>
              <a:gs pos="0">
                <a:schemeClr val="bg1">
                  <a:lumMod val="95000"/>
                </a:schemeClr>
              </a:gs>
              <a:gs pos="100000">
                <a:schemeClr val="bg1">
                  <a:lumMod val="9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black"/>
              </a:solidFill>
            </a:endParaRPr>
          </a:p>
        </p:txBody>
      </p:sp>
      <p:sp>
        <p:nvSpPr>
          <p:cNvPr id="24" name="Slide Number Placeholder 23"/>
          <p:cNvSpPr>
            <a:spLocks noGrp="1"/>
          </p:cNvSpPr>
          <p:nvPr>
            <p:ph type="sldNum" sz="quarter" idx="12"/>
          </p:nvPr>
        </p:nvSpPr>
        <p:spPr/>
        <p:txBody>
          <a:bodyPr/>
          <a:lstStyle/>
          <a:p>
            <a:fld id="{65835BCF-EE00-4FA3-BB81-81A37714F2E2}" type="slidenum">
              <a:rPr lang="en-GB" smtClean="0">
                <a:solidFill>
                  <a:prstClr val="black">
                    <a:tint val="75000"/>
                  </a:prstClr>
                </a:solidFill>
              </a:rPr>
              <a:pPr/>
              <a:t>20</a:t>
            </a:fld>
            <a:endParaRPr lang="en-GB" dirty="0">
              <a:solidFill>
                <a:prstClr val="black">
                  <a:tint val="75000"/>
                </a:prstClr>
              </a:solidFill>
            </a:endParaRPr>
          </a:p>
        </p:txBody>
      </p:sp>
      <p:sp>
        <p:nvSpPr>
          <p:cNvPr id="6" name="Rectangle 5"/>
          <p:cNvSpPr/>
          <p:nvPr/>
        </p:nvSpPr>
        <p:spPr>
          <a:xfrm>
            <a:off x="8591348" y="2883971"/>
            <a:ext cx="3795840" cy="2862322"/>
          </a:xfrm>
          <a:prstGeom prst="rect">
            <a:avLst/>
          </a:prstGeom>
        </p:spPr>
        <p:txBody>
          <a:bodyPr wrap="square">
            <a:spAutoFit/>
          </a:bodyPr>
          <a:lstStyle/>
          <a:p>
            <a:pPr lvl="0" algn="ctr" defTabSz="457200" fontAlgn="base">
              <a:spcBef>
                <a:spcPct val="0"/>
              </a:spcBef>
              <a:spcAft>
                <a:spcPct val="0"/>
              </a:spcAft>
            </a:pPr>
            <a:r>
              <a:rPr lang="en-GB" dirty="0" smtClean="0">
                <a:solidFill>
                  <a:schemeClr val="accent1">
                    <a:lumMod val="75000"/>
                  </a:schemeClr>
                </a:solidFill>
                <a:latin typeface="Arial"/>
                <a:ea typeface="ＭＳ Ｐゴシック" pitchFamily="-108" charset="-128"/>
                <a:cs typeface="Arial"/>
              </a:rPr>
              <a:t>Department of Correctional </a:t>
            </a:r>
            <a:r>
              <a:rPr lang="en-GB" dirty="0" smtClean="0">
                <a:solidFill>
                  <a:schemeClr val="accent1">
                    <a:lumMod val="75000"/>
                  </a:schemeClr>
                </a:solidFill>
                <a:latin typeface="Arial"/>
                <a:ea typeface="ＭＳ Ｐゴシック" pitchFamily="-108" charset="-128"/>
                <a:cs typeface="Arial"/>
              </a:rPr>
              <a:t>Services</a:t>
            </a:r>
            <a:endParaRPr lang="en-GB" dirty="0" smtClean="0">
              <a:solidFill>
                <a:schemeClr val="accent1">
                  <a:lumMod val="75000"/>
                </a:schemeClr>
              </a:solidFill>
              <a:latin typeface="Arial"/>
              <a:ea typeface="ＭＳ Ｐゴシック" pitchFamily="-108" charset="-128"/>
              <a:cs typeface="Arial"/>
            </a:endParaRPr>
          </a:p>
          <a:p>
            <a:pPr lvl="0" algn="ctr" defTabSz="457200" fontAlgn="base">
              <a:spcBef>
                <a:spcPct val="0"/>
              </a:spcBef>
              <a:spcAft>
                <a:spcPct val="0"/>
              </a:spcAft>
            </a:pPr>
            <a:r>
              <a:rPr lang="en-GB" dirty="0" smtClean="0">
                <a:solidFill>
                  <a:schemeClr val="accent1">
                    <a:lumMod val="75000"/>
                  </a:schemeClr>
                </a:solidFill>
                <a:latin typeface="Arial"/>
                <a:ea typeface="ＭＳ Ｐゴシック" pitchFamily="-108" charset="-128"/>
                <a:cs typeface="Arial"/>
              </a:rPr>
              <a:t>124 </a:t>
            </a:r>
            <a:r>
              <a:rPr lang="en-GB" dirty="0">
                <a:solidFill>
                  <a:schemeClr val="accent1">
                    <a:lumMod val="75000"/>
                  </a:schemeClr>
                </a:solidFill>
                <a:latin typeface="Arial"/>
                <a:ea typeface="ＭＳ Ｐゴシック" pitchFamily="-108" charset="-128"/>
                <a:cs typeface="Arial"/>
              </a:rPr>
              <a:t>WF Nkomo Street</a:t>
            </a:r>
            <a:br>
              <a:rPr lang="en-GB" dirty="0">
                <a:solidFill>
                  <a:schemeClr val="accent1">
                    <a:lumMod val="75000"/>
                  </a:schemeClr>
                </a:solidFill>
                <a:latin typeface="Arial"/>
                <a:ea typeface="ＭＳ Ｐゴシック" pitchFamily="-108" charset="-128"/>
                <a:cs typeface="Arial"/>
              </a:rPr>
            </a:br>
            <a:r>
              <a:rPr lang="en-GB" dirty="0">
                <a:solidFill>
                  <a:schemeClr val="accent1">
                    <a:lumMod val="75000"/>
                  </a:schemeClr>
                </a:solidFill>
                <a:latin typeface="Arial"/>
                <a:ea typeface="ＭＳ Ｐゴシック" pitchFamily="-108" charset="-128"/>
                <a:cs typeface="Arial"/>
              </a:rPr>
              <a:t>WF Nkomo &amp; Sophie De Bruyn Streets</a:t>
            </a:r>
            <a:br>
              <a:rPr lang="en-GB" dirty="0">
                <a:solidFill>
                  <a:schemeClr val="accent1">
                    <a:lumMod val="75000"/>
                  </a:schemeClr>
                </a:solidFill>
                <a:latin typeface="Arial"/>
                <a:ea typeface="ＭＳ Ｐゴシック" pitchFamily="-108" charset="-128"/>
                <a:cs typeface="Arial"/>
              </a:rPr>
            </a:br>
            <a:r>
              <a:rPr lang="en-GB" dirty="0">
                <a:solidFill>
                  <a:schemeClr val="accent1">
                    <a:lumMod val="75000"/>
                  </a:schemeClr>
                </a:solidFill>
                <a:latin typeface="Arial"/>
                <a:ea typeface="ＭＳ Ｐゴシック" pitchFamily="-108" charset="-128"/>
                <a:cs typeface="Arial"/>
              </a:rPr>
              <a:t>Pretoria Central</a:t>
            </a:r>
            <a:br>
              <a:rPr lang="en-GB" dirty="0">
                <a:solidFill>
                  <a:schemeClr val="accent1">
                    <a:lumMod val="75000"/>
                  </a:schemeClr>
                </a:solidFill>
                <a:latin typeface="Arial"/>
                <a:ea typeface="ＭＳ Ｐゴシック" pitchFamily="-108" charset="-128"/>
                <a:cs typeface="Arial"/>
              </a:rPr>
            </a:br>
            <a:r>
              <a:rPr lang="en-GB" dirty="0">
                <a:solidFill>
                  <a:schemeClr val="accent1">
                    <a:lumMod val="75000"/>
                  </a:schemeClr>
                </a:solidFill>
                <a:latin typeface="Arial"/>
                <a:ea typeface="ＭＳ Ｐゴシック" pitchFamily="-108" charset="-128"/>
                <a:cs typeface="Arial"/>
              </a:rPr>
              <a:t>Private Bag X136</a:t>
            </a:r>
            <a:br>
              <a:rPr lang="en-GB" dirty="0">
                <a:solidFill>
                  <a:schemeClr val="accent1">
                    <a:lumMod val="75000"/>
                  </a:schemeClr>
                </a:solidFill>
                <a:latin typeface="Arial"/>
                <a:ea typeface="ＭＳ Ｐゴシック" pitchFamily="-108" charset="-128"/>
                <a:cs typeface="Arial"/>
              </a:rPr>
            </a:br>
            <a:r>
              <a:rPr lang="en-GB" dirty="0">
                <a:solidFill>
                  <a:schemeClr val="accent1">
                    <a:lumMod val="75000"/>
                  </a:schemeClr>
                </a:solidFill>
                <a:latin typeface="Arial"/>
                <a:ea typeface="ＭＳ Ｐゴシック" pitchFamily="-108" charset="-128"/>
                <a:cs typeface="Arial"/>
              </a:rPr>
              <a:t>Pretoria</a:t>
            </a:r>
            <a:br>
              <a:rPr lang="en-GB" dirty="0">
                <a:solidFill>
                  <a:schemeClr val="accent1">
                    <a:lumMod val="75000"/>
                  </a:schemeClr>
                </a:solidFill>
                <a:latin typeface="Arial"/>
                <a:ea typeface="ＭＳ Ｐゴシック" pitchFamily="-108" charset="-128"/>
                <a:cs typeface="Arial"/>
              </a:rPr>
            </a:br>
            <a:r>
              <a:rPr lang="en-GB" dirty="0">
                <a:solidFill>
                  <a:schemeClr val="accent1">
                    <a:lumMod val="75000"/>
                  </a:schemeClr>
                </a:solidFill>
                <a:latin typeface="Arial"/>
                <a:ea typeface="ＭＳ Ｐゴシック" pitchFamily="-108" charset="-128"/>
                <a:cs typeface="Arial"/>
              </a:rPr>
              <a:t>0001</a:t>
            </a:r>
          </a:p>
          <a:p>
            <a:pPr lvl="0" algn="ctr" defTabSz="457200" fontAlgn="base">
              <a:spcBef>
                <a:spcPct val="0"/>
              </a:spcBef>
              <a:spcAft>
                <a:spcPct val="0"/>
              </a:spcAft>
            </a:pPr>
            <a:r>
              <a:rPr lang="en-GB" dirty="0">
                <a:solidFill>
                  <a:schemeClr val="accent1">
                    <a:lumMod val="75000"/>
                  </a:schemeClr>
                </a:solidFill>
                <a:latin typeface="Arial"/>
                <a:ea typeface="ＭＳ Ｐゴシック" pitchFamily="-108" charset="-128"/>
                <a:cs typeface="Arial"/>
              </a:rPr>
              <a:t>Website: http://www.dcs.gov.za</a:t>
            </a:r>
          </a:p>
        </p:txBody>
      </p:sp>
    </p:spTree>
    <p:extLst>
      <p:ext uri="{BB962C8B-B14F-4D97-AF65-F5344CB8AC3E}">
        <p14:creationId xmlns:p14="http://schemas.microsoft.com/office/powerpoint/2010/main" val="8566802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13"/>
          <p:cNvSpPr/>
          <p:nvPr/>
        </p:nvSpPr>
        <p:spPr>
          <a:xfrm rot="10800000">
            <a:off x="63500" y="1275556"/>
            <a:ext cx="1244600" cy="393303"/>
          </a:xfrm>
          <a:custGeom>
            <a:avLst/>
            <a:gdLst>
              <a:gd name="connsiteX0" fmla="*/ 1244600 w 1244600"/>
              <a:gd name="connsiteY0" fmla="*/ 393303 h 393303"/>
              <a:gd name="connsiteX1" fmla="*/ 0 w 1244600"/>
              <a:gd name="connsiteY1" fmla="*/ 393303 h 393303"/>
              <a:gd name="connsiteX2" fmla="*/ 0 w 1244600"/>
              <a:gd name="connsiteY2" fmla="*/ 0 h 393303"/>
              <a:gd name="connsiteX3" fmla="*/ 853542 w 1244600"/>
              <a:gd name="connsiteY3" fmla="*/ 0 h 393303"/>
            </a:gdLst>
            <a:ahLst/>
            <a:cxnLst>
              <a:cxn ang="0">
                <a:pos x="connsiteX0" y="connsiteY0"/>
              </a:cxn>
              <a:cxn ang="0">
                <a:pos x="connsiteX1" y="connsiteY1"/>
              </a:cxn>
              <a:cxn ang="0">
                <a:pos x="connsiteX2" y="connsiteY2"/>
              </a:cxn>
              <a:cxn ang="0">
                <a:pos x="connsiteX3" y="connsiteY3"/>
              </a:cxn>
            </a:cxnLst>
            <a:rect l="l" t="t" r="r" b="b"/>
            <a:pathLst>
              <a:path w="1244600" h="393303">
                <a:moveTo>
                  <a:pt x="1244600" y="393303"/>
                </a:moveTo>
                <a:lnTo>
                  <a:pt x="0" y="393303"/>
                </a:lnTo>
                <a:lnTo>
                  <a:pt x="0" y="0"/>
                </a:lnTo>
                <a:lnTo>
                  <a:pt x="853542" y="0"/>
                </a:ln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Parallelogram 5"/>
          <p:cNvSpPr/>
          <p:nvPr/>
        </p:nvSpPr>
        <p:spPr>
          <a:xfrm>
            <a:off x="254000" y="0"/>
            <a:ext cx="11938000" cy="1674019"/>
          </a:xfrm>
          <a:prstGeom prst="parallelogram">
            <a:avLst>
              <a:gd name="adj" fmla="val 49180"/>
            </a:avLst>
          </a:prstGeom>
          <a:solidFill>
            <a:schemeClr val="bg1"/>
          </a:solidFill>
          <a:ln>
            <a:noFill/>
          </a:ln>
          <a:effectLst>
            <a:outerShdw blurRad="342900" dist="38100" dir="11700000" sx="99000" sy="99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Parallelogram 7"/>
          <p:cNvSpPr/>
          <p:nvPr/>
        </p:nvSpPr>
        <p:spPr>
          <a:xfrm>
            <a:off x="63500" y="205580"/>
            <a:ext cx="12039600" cy="1069976"/>
          </a:xfrm>
          <a:prstGeom prst="parallelogram">
            <a:avLst>
              <a:gd name="adj" fmla="val 47222"/>
            </a:avLst>
          </a:prstGeom>
          <a:gradFill>
            <a:gsLst>
              <a:gs pos="0">
                <a:schemeClr val="tx2">
                  <a:alpha val="85000"/>
                </a:schemeClr>
              </a:gs>
              <a:gs pos="100000">
                <a:srgbClr val="002E9C">
                  <a:alpha val="8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p:cNvSpPr txBox="1"/>
          <p:nvPr/>
        </p:nvSpPr>
        <p:spPr>
          <a:xfrm>
            <a:off x="450464" y="230761"/>
            <a:ext cx="11265672" cy="646331"/>
          </a:xfrm>
          <a:prstGeom prst="rect">
            <a:avLst/>
          </a:prstGeom>
          <a:noFill/>
          <a:ln>
            <a:noFill/>
          </a:ln>
        </p:spPr>
        <p:txBody>
          <a:bodyPr wrap="square" rtlCol="0">
            <a:spAutoFit/>
          </a:bodyPr>
          <a:lstStyle/>
          <a:p>
            <a:pPr algn="ctr"/>
            <a:r>
              <a:rPr lang="en-US" sz="3600" b="1" spc="300" dirty="0" smtClean="0">
                <a:solidFill>
                  <a:schemeClr val="bg1"/>
                </a:solidFill>
                <a:latin typeface="Century Gothic" panose="020B0502020202020204" pitchFamily="34" charset="0"/>
              </a:rPr>
              <a:t>FACTORS SHAPING SA’s DEVELOPMENT</a:t>
            </a:r>
            <a:endParaRPr lang="en-GB" sz="3600" b="1" spc="300" dirty="0">
              <a:solidFill>
                <a:schemeClr val="bg1"/>
              </a:solidFill>
              <a:latin typeface="Century Gothic" panose="020B0502020202020204" pitchFamily="34" charset="0"/>
            </a:endParaRP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2974" y="5993098"/>
            <a:ext cx="2149026" cy="739204"/>
          </a:xfrm>
          <a:prstGeom prst="rect">
            <a:avLst/>
          </a:prstGeom>
        </p:spPr>
      </p:pic>
      <p:sp>
        <p:nvSpPr>
          <p:cNvPr id="2" name="TextBox 1"/>
          <p:cNvSpPr txBox="1"/>
          <p:nvPr/>
        </p:nvSpPr>
        <p:spPr>
          <a:xfrm>
            <a:off x="450464" y="1668860"/>
            <a:ext cx="11265672" cy="5101397"/>
          </a:xfrm>
          <a:prstGeom prst="rect">
            <a:avLst/>
          </a:prstGeom>
          <a:noFill/>
        </p:spPr>
        <p:txBody>
          <a:bodyPr wrap="square" rtlCol="0">
            <a:spAutoFit/>
          </a:bodyPr>
          <a:lstStyle/>
          <a:p>
            <a:pPr algn="just">
              <a:lnSpc>
                <a:spcPct val="110000"/>
              </a:lnSpc>
              <a:spcAft>
                <a:spcPts val="600"/>
              </a:spcAft>
              <a:buClr>
                <a:srgbClr val="003399"/>
              </a:buClr>
            </a:pPr>
            <a:r>
              <a:rPr lang="en-US" sz="1700" dirty="0" smtClean="0">
                <a:latin typeface="Century Gothic" panose="020B0502020202020204" pitchFamily="34" charset="0"/>
              </a:rPr>
              <a:t>It is imperative to take account of internal and external driving factors that impinge SA’s  development trajectory (as risks and opportunities), and not all adequately reflected in NDP:</a:t>
            </a:r>
          </a:p>
          <a:p>
            <a:pPr marL="285750" indent="-285750" algn="just">
              <a:lnSpc>
                <a:spcPct val="110000"/>
              </a:lnSpc>
              <a:spcAft>
                <a:spcPts val="600"/>
              </a:spcAft>
              <a:buClr>
                <a:srgbClr val="003399"/>
              </a:buClr>
              <a:buFont typeface="Wingdings" panose="05000000000000000000" pitchFamily="2" charset="2"/>
              <a:buChar char="¦"/>
            </a:pPr>
            <a:r>
              <a:rPr lang="en-US" sz="1700" dirty="0" smtClean="0">
                <a:latin typeface="Century Gothic" panose="020B0502020202020204" pitchFamily="34" charset="0"/>
              </a:rPr>
              <a:t>Vulnerabilities of </a:t>
            </a:r>
            <a:r>
              <a:rPr lang="en-US" sz="1700" dirty="0" err="1" smtClean="0">
                <a:latin typeface="Century Gothic" panose="020B0502020202020204" pitchFamily="34" charset="0"/>
              </a:rPr>
              <a:t>globalisation</a:t>
            </a:r>
            <a:r>
              <a:rPr lang="en-US" sz="1700" dirty="0" smtClean="0">
                <a:latin typeface="Century Gothic" panose="020B0502020202020204" pitchFamily="34" charset="0"/>
              </a:rPr>
              <a:t> to cycles of crises – and inequality in ability to respond among countries;</a:t>
            </a:r>
          </a:p>
          <a:p>
            <a:pPr marL="285750" indent="-285750" algn="just">
              <a:lnSpc>
                <a:spcPct val="110000"/>
              </a:lnSpc>
              <a:spcAft>
                <a:spcPts val="600"/>
              </a:spcAft>
              <a:buClr>
                <a:srgbClr val="003399"/>
              </a:buClr>
              <a:buFont typeface="Wingdings" panose="05000000000000000000" pitchFamily="2" charset="2"/>
              <a:buChar char="¦"/>
            </a:pPr>
            <a:r>
              <a:rPr lang="en-US" sz="1700" dirty="0" smtClean="0">
                <a:latin typeface="Century Gothic" panose="020B0502020202020204" pitchFamily="34" charset="0"/>
              </a:rPr>
              <a:t>This evident in the current COVID-19 global health crisis (vaccine nationalism; implication for tourism); What lessons have we learnt for the future?</a:t>
            </a:r>
          </a:p>
          <a:p>
            <a:pPr marL="285750" indent="-285750" algn="just">
              <a:lnSpc>
                <a:spcPct val="110000"/>
              </a:lnSpc>
              <a:spcAft>
                <a:spcPts val="600"/>
              </a:spcAft>
              <a:buClr>
                <a:srgbClr val="003399"/>
              </a:buClr>
              <a:buFont typeface="Wingdings" panose="05000000000000000000" pitchFamily="2" charset="2"/>
              <a:buChar char="¦"/>
            </a:pPr>
            <a:r>
              <a:rPr lang="en-US" sz="1700" dirty="0" smtClean="0">
                <a:latin typeface="Century Gothic" panose="020B0502020202020204" pitchFamily="34" charset="0"/>
              </a:rPr>
              <a:t>A multipolar world with China as emerging power, but US-China fallout had global repercussions, and threatened world trade system.</a:t>
            </a:r>
          </a:p>
          <a:p>
            <a:pPr marL="285750" indent="-285750" algn="just">
              <a:lnSpc>
                <a:spcPct val="110000"/>
              </a:lnSpc>
              <a:spcAft>
                <a:spcPts val="600"/>
              </a:spcAft>
              <a:buClr>
                <a:srgbClr val="003399"/>
              </a:buClr>
              <a:buFont typeface="Wingdings" panose="05000000000000000000" pitchFamily="2" charset="2"/>
              <a:buChar char="¦"/>
            </a:pPr>
            <a:r>
              <a:rPr lang="en-US" sz="1700" dirty="0" smtClean="0">
                <a:latin typeface="Century Gothic" panose="020B0502020202020204" pitchFamily="34" charset="0"/>
              </a:rPr>
              <a:t>Anti-globalist/inward-looking shifts –e.g. Brexit, with implications SA as UK is a major trade partner.</a:t>
            </a:r>
          </a:p>
          <a:p>
            <a:pPr marL="285750" indent="-285750" algn="just">
              <a:lnSpc>
                <a:spcPct val="110000"/>
              </a:lnSpc>
              <a:spcAft>
                <a:spcPts val="600"/>
              </a:spcAft>
              <a:buClr>
                <a:srgbClr val="003399"/>
              </a:buClr>
              <a:buFont typeface="Wingdings" panose="05000000000000000000" pitchFamily="2" charset="2"/>
              <a:buChar char="¦"/>
            </a:pPr>
            <a:r>
              <a:rPr lang="en-US" sz="1700" dirty="0" smtClean="0">
                <a:latin typeface="Century Gothic" panose="020B0502020202020204" pitchFamily="34" charset="0"/>
              </a:rPr>
              <a:t>Climate change.</a:t>
            </a:r>
          </a:p>
          <a:p>
            <a:pPr marL="285750" indent="-285750" algn="just">
              <a:lnSpc>
                <a:spcPct val="110000"/>
              </a:lnSpc>
              <a:spcAft>
                <a:spcPts val="600"/>
              </a:spcAft>
              <a:buClr>
                <a:srgbClr val="003399"/>
              </a:buClr>
              <a:buFont typeface="Wingdings" panose="05000000000000000000" pitchFamily="2" charset="2"/>
              <a:buChar char="¦"/>
            </a:pPr>
            <a:r>
              <a:rPr lang="en-US" sz="1700" dirty="0" smtClean="0">
                <a:latin typeface="Century Gothic" panose="020B0502020202020204" pitchFamily="34" charset="0"/>
              </a:rPr>
              <a:t>Rising African economy and continental integration, yet, remaining instability (e.g. Swaziland and Mozambique).</a:t>
            </a:r>
          </a:p>
          <a:p>
            <a:pPr marL="285750" indent="-285750" algn="just">
              <a:lnSpc>
                <a:spcPct val="110000"/>
              </a:lnSpc>
              <a:spcAft>
                <a:spcPts val="600"/>
              </a:spcAft>
              <a:buClr>
                <a:srgbClr val="003399"/>
              </a:buClr>
              <a:buFont typeface="Wingdings" panose="05000000000000000000" pitchFamily="2" charset="2"/>
              <a:buChar char="¦"/>
            </a:pPr>
            <a:r>
              <a:rPr lang="en-US" sz="1700" dirty="0" smtClean="0">
                <a:latin typeface="Century Gothic" panose="020B0502020202020204" pitchFamily="34" charset="0"/>
              </a:rPr>
              <a:t>Population growth (currently outpacing GDP growth); Turn </a:t>
            </a:r>
            <a:r>
              <a:rPr lang="en-US" sz="1700" dirty="0">
                <a:latin typeface="Century Gothic" panose="020B0502020202020204" pitchFamily="34" charset="0"/>
              </a:rPr>
              <a:t>the youth bulge into a demographic dividend .</a:t>
            </a:r>
            <a:endParaRPr lang="en-US" sz="1700" dirty="0" smtClean="0">
              <a:latin typeface="Century Gothic" panose="020B0502020202020204" pitchFamily="34" charset="0"/>
            </a:endParaRPr>
          </a:p>
          <a:p>
            <a:pPr marL="285750" indent="-285750" algn="just">
              <a:lnSpc>
                <a:spcPct val="110000"/>
              </a:lnSpc>
              <a:spcAft>
                <a:spcPts val="600"/>
              </a:spcAft>
              <a:buClr>
                <a:srgbClr val="003399"/>
              </a:buClr>
              <a:buFont typeface="Wingdings" panose="05000000000000000000" pitchFamily="2" charset="2"/>
              <a:buChar char="¦"/>
            </a:pPr>
            <a:r>
              <a:rPr lang="en-US" sz="1700" dirty="0" smtClean="0">
                <a:latin typeface="Century Gothic" panose="020B0502020202020204" pitchFamily="34" charset="0"/>
              </a:rPr>
              <a:t>Technological advances (4IR opportunities; digital divide).</a:t>
            </a:r>
          </a:p>
          <a:p>
            <a:pPr marL="285750" indent="-285750" algn="just">
              <a:lnSpc>
                <a:spcPct val="110000"/>
              </a:lnSpc>
              <a:spcAft>
                <a:spcPts val="600"/>
              </a:spcAft>
              <a:buClr>
                <a:srgbClr val="003399"/>
              </a:buClr>
              <a:buFont typeface="Wingdings" panose="05000000000000000000" pitchFamily="2" charset="2"/>
              <a:buChar char="¦"/>
            </a:pPr>
            <a:r>
              <a:rPr lang="en-US" sz="1700" dirty="0" smtClean="0">
                <a:latin typeface="Century Gothic" panose="020B0502020202020204" pitchFamily="34" charset="0"/>
              </a:rPr>
              <a:t>Migration.</a:t>
            </a:r>
            <a:endParaRPr lang="en-GB" sz="1700" dirty="0">
              <a:latin typeface="Century Gothic" panose="020B0502020202020204" pitchFamily="34" charset="0"/>
            </a:endParaRPr>
          </a:p>
        </p:txBody>
      </p:sp>
      <p:sp>
        <p:nvSpPr>
          <p:cNvPr id="3" name="Slide Number Placeholder 2"/>
          <p:cNvSpPr>
            <a:spLocks noGrp="1"/>
          </p:cNvSpPr>
          <p:nvPr>
            <p:ph type="sldNum" sz="quarter" idx="12"/>
          </p:nvPr>
        </p:nvSpPr>
        <p:spPr/>
        <p:txBody>
          <a:bodyPr/>
          <a:lstStyle/>
          <a:p>
            <a:fld id="{65835BCF-EE00-4FA3-BB81-81A37714F2E2}" type="slidenum">
              <a:rPr lang="en-GB" smtClean="0"/>
              <a:t>3</a:t>
            </a:fld>
            <a:endParaRPr lang="en-GB" dirty="0"/>
          </a:p>
        </p:txBody>
      </p:sp>
    </p:spTree>
    <p:extLst>
      <p:ext uri="{BB962C8B-B14F-4D97-AF65-F5344CB8AC3E}">
        <p14:creationId xmlns:p14="http://schemas.microsoft.com/office/powerpoint/2010/main" val="4850151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13"/>
          <p:cNvSpPr/>
          <p:nvPr/>
        </p:nvSpPr>
        <p:spPr>
          <a:xfrm rot="10800000">
            <a:off x="63500" y="1275556"/>
            <a:ext cx="1244600" cy="393303"/>
          </a:xfrm>
          <a:custGeom>
            <a:avLst/>
            <a:gdLst>
              <a:gd name="connsiteX0" fmla="*/ 1244600 w 1244600"/>
              <a:gd name="connsiteY0" fmla="*/ 393303 h 393303"/>
              <a:gd name="connsiteX1" fmla="*/ 0 w 1244600"/>
              <a:gd name="connsiteY1" fmla="*/ 393303 h 393303"/>
              <a:gd name="connsiteX2" fmla="*/ 0 w 1244600"/>
              <a:gd name="connsiteY2" fmla="*/ 0 h 393303"/>
              <a:gd name="connsiteX3" fmla="*/ 853542 w 1244600"/>
              <a:gd name="connsiteY3" fmla="*/ 0 h 393303"/>
            </a:gdLst>
            <a:ahLst/>
            <a:cxnLst>
              <a:cxn ang="0">
                <a:pos x="connsiteX0" y="connsiteY0"/>
              </a:cxn>
              <a:cxn ang="0">
                <a:pos x="connsiteX1" y="connsiteY1"/>
              </a:cxn>
              <a:cxn ang="0">
                <a:pos x="connsiteX2" y="connsiteY2"/>
              </a:cxn>
              <a:cxn ang="0">
                <a:pos x="connsiteX3" y="connsiteY3"/>
              </a:cxn>
            </a:cxnLst>
            <a:rect l="l" t="t" r="r" b="b"/>
            <a:pathLst>
              <a:path w="1244600" h="393303">
                <a:moveTo>
                  <a:pt x="1244600" y="393303"/>
                </a:moveTo>
                <a:lnTo>
                  <a:pt x="0" y="393303"/>
                </a:lnTo>
                <a:lnTo>
                  <a:pt x="0" y="0"/>
                </a:lnTo>
                <a:lnTo>
                  <a:pt x="853542" y="0"/>
                </a:ln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Parallelogram 5"/>
          <p:cNvSpPr/>
          <p:nvPr/>
        </p:nvSpPr>
        <p:spPr>
          <a:xfrm>
            <a:off x="254000" y="0"/>
            <a:ext cx="11938000" cy="1674019"/>
          </a:xfrm>
          <a:prstGeom prst="parallelogram">
            <a:avLst>
              <a:gd name="adj" fmla="val 49180"/>
            </a:avLst>
          </a:prstGeom>
          <a:solidFill>
            <a:schemeClr val="bg1"/>
          </a:solidFill>
          <a:ln>
            <a:noFill/>
          </a:ln>
          <a:effectLst>
            <a:outerShdw blurRad="342900" dist="38100" dir="11700000" sx="99000" sy="99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Parallelogram 7"/>
          <p:cNvSpPr/>
          <p:nvPr/>
        </p:nvSpPr>
        <p:spPr>
          <a:xfrm>
            <a:off x="63500" y="205580"/>
            <a:ext cx="12039600" cy="1069976"/>
          </a:xfrm>
          <a:prstGeom prst="parallelogram">
            <a:avLst>
              <a:gd name="adj" fmla="val 47222"/>
            </a:avLst>
          </a:prstGeom>
          <a:gradFill>
            <a:gsLst>
              <a:gs pos="0">
                <a:schemeClr val="tx2">
                  <a:alpha val="85000"/>
                </a:schemeClr>
              </a:gs>
              <a:gs pos="100000">
                <a:srgbClr val="002E9C">
                  <a:alpha val="8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p:cNvSpPr txBox="1"/>
          <p:nvPr/>
        </p:nvSpPr>
        <p:spPr>
          <a:xfrm>
            <a:off x="450464" y="230761"/>
            <a:ext cx="11265672" cy="646331"/>
          </a:xfrm>
          <a:prstGeom prst="rect">
            <a:avLst/>
          </a:prstGeom>
          <a:noFill/>
          <a:ln>
            <a:noFill/>
          </a:ln>
        </p:spPr>
        <p:txBody>
          <a:bodyPr wrap="square" rtlCol="0">
            <a:spAutoFit/>
          </a:bodyPr>
          <a:lstStyle/>
          <a:p>
            <a:pPr algn="ctr"/>
            <a:r>
              <a:rPr lang="en-US" sz="3600" b="1" spc="300" dirty="0" smtClean="0">
                <a:solidFill>
                  <a:schemeClr val="bg1"/>
                </a:solidFill>
                <a:latin typeface="Century Gothic" panose="020B0502020202020204" pitchFamily="34" charset="0"/>
              </a:rPr>
              <a:t>DESIRED INCLUSIVE GROWTH NOT ACHIEVED</a:t>
            </a:r>
            <a:endParaRPr lang="en-GB" sz="3600" b="1" spc="300" dirty="0">
              <a:solidFill>
                <a:schemeClr val="bg1"/>
              </a:solidFill>
              <a:latin typeface="Century Gothic" panose="020B0502020202020204" pitchFamily="34" charset="0"/>
            </a:endParaRP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2974" y="5993098"/>
            <a:ext cx="2149026" cy="739204"/>
          </a:xfrm>
          <a:prstGeom prst="rect">
            <a:avLst/>
          </a:prstGeom>
        </p:spPr>
      </p:pic>
      <p:sp>
        <p:nvSpPr>
          <p:cNvPr id="2" name="TextBox 1"/>
          <p:cNvSpPr txBox="1"/>
          <p:nvPr/>
        </p:nvSpPr>
        <p:spPr>
          <a:xfrm>
            <a:off x="450464" y="1879599"/>
            <a:ext cx="11379200" cy="4386842"/>
          </a:xfrm>
          <a:prstGeom prst="rect">
            <a:avLst/>
          </a:prstGeom>
          <a:noFill/>
        </p:spPr>
        <p:txBody>
          <a:bodyPr wrap="square" rtlCol="0">
            <a:spAutoFit/>
          </a:bodyPr>
          <a:lstStyle/>
          <a:p>
            <a:pPr marL="285750" indent="-285750" algn="just">
              <a:lnSpc>
                <a:spcPct val="110000"/>
              </a:lnSpc>
              <a:spcBef>
                <a:spcPts val="300"/>
              </a:spcBef>
              <a:spcAft>
                <a:spcPts val="600"/>
              </a:spcAft>
              <a:buClr>
                <a:srgbClr val="003399"/>
              </a:buClr>
              <a:buFont typeface="Wingdings" panose="05000000000000000000" pitchFamily="2" charset="2"/>
              <a:buChar char="¦"/>
            </a:pPr>
            <a:r>
              <a:rPr lang="en-US" sz="1700" dirty="0">
                <a:latin typeface="Century Gothic" panose="020B0502020202020204" pitchFamily="34" charset="0"/>
              </a:rPr>
              <a:t>Significant improvements in employment, </a:t>
            </a:r>
            <a:r>
              <a:rPr lang="en-US" sz="1700" dirty="0" smtClean="0">
                <a:latin typeface="Century Gothic" panose="020B0502020202020204" pitchFamily="34" charset="0"/>
              </a:rPr>
              <a:t>income support and </a:t>
            </a:r>
            <a:r>
              <a:rPr lang="en-US" sz="1700" dirty="0">
                <a:latin typeface="Century Gothic" panose="020B0502020202020204" pitchFamily="34" charset="0"/>
              </a:rPr>
              <a:t>growth over the decade up to 2008, since then progress has stalled;</a:t>
            </a:r>
          </a:p>
          <a:p>
            <a:pPr marL="285750" indent="-285750" algn="just">
              <a:lnSpc>
                <a:spcPct val="110000"/>
              </a:lnSpc>
              <a:spcBef>
                <a:spcPts val="300"/>
              </a:spcBef>
              <a:spcAft>
                <a:spcPts val="600"/>
              </a:spcAft>
              <a:buClr>
                <a:srgbClr val="003399"/>
              </a:buClr>
              <a:buFont typeface="Wingdings" panose="05000000000000000000" pitchFamily="2" charset="2"/>
              <a:buChar char="¦"/>
            </a:pPr>
            <a:r>
              <a:rPr lang="en-US" sz="1700" dirty="0">
                <a:latin typeface="Century Gothic" panose="020B0502020202020204" pitchFamily="34" charset="0"/>
              </a:rPr>
              <a:t>High structural unemployment and a lack of economic participation have impacted on efforts to raise living standards, eradicate poverty and achieve greater equity;</a:t>
            </a:r>
          </a:p>
          <a:p>
            <a:pPr marL="285750" indent="-285750" algn="just">
              <a:lnSpc>
                <a:spcPct val="110000"/>
              </a:lnSpc>
              <a:spcBef>
                <a:spcPts val="300"/>
              </a:spcBef>
              <a:spcAft>
                <a:spcPts val="600"/>
              </a:spcAft>
              <a:buClr>
                <a:srgbClr val="003399"/>
              </a:buClr>
              <a:buFont typeface="Wingdings" panose="05000000000000000000" pitchFamily="2" charset="2"/>
              <a:buChar char="¦"/>
            </a:pPr>
            <a:r>
              <a:rPr lang="en-US" sz="1700" dirty="0">
                <a:latin typeface="Century Gothic" panose="020B0502020202020204" pitchFamily="34" charset="0"/>
              </a:rPr>
              <a:t>Performance in meeting NDP objectives for industrial dynamism over the past decade has been poor;</a:t>
            </a:r>
          </a:p>
          <a:p>
            <a:pPr marL="285750" indent="-285750" algn="just">
              <a:lnSpc>
                <a:spcPct val="110000"/>
              </a:lnSpc>
              <a:spcBef>
                <a:spcPts val="300"/>
              </a:spcBef>
              <a:spcAft>
                <a:spcPts val="600"/>
              </a:spcAft>
              <a:buClr>
                <a:srgbClr val="003399"/>
              </a:buClr>
              <a:buFont typeface="Wingdings" panose="05000000000000000000" pitchFamily="2" charset="2"/>
              <a:buChar char="¦"/>
            </a:pPr>
            <a:r>
              <a:rPr lang="en-US" sz="1700" dirty="0">
                <a:latin typeface="Century Gothic" panose="020B0502020202020204" pitchFamily="34" charset="0"/>
              </a:rPr>
              <a:t>South Africa still has high levels of market </a:t>
            </a:r>
            <a:r>
              <a:rPr lang="en-US" sz="1700" dirty="0" smtClean="0">
                <a:latin typeface="Century Gothic" panose="020B0502020202020204" pitchFamily="34" charset="0"/>
              </a:rPr>
              <a:t>concentration, </a:t>
            </a:r>
            <a:r>
              <a:rPr lang="en-US" sz="1700" dirty="0">
                <a:latin typeface="Century Gothic" panose="020B0502020202020204" pitchFamily="34" charset="0"/>
              </a:rPr>
              <a:t>significant presence of collusive behaviour and legacy barriers to market access for new players, especially those that were historically disadvantaged;</a:t>
            </a:r>
          </a:p>
          <a:p>
            <a:pPr marL="285750" indent="-285750" algn="just">
              <a:lnSpc>
                <a:spcPct val="110000"/>
              </a:lnSpc>
              <a:spcBef>
                <a:spcPts val="300"/>
              </a:spcBef>
              <a:spcAft>
                <a:spcPts val="600"/>
              </a:spcAft>
              <a:buClr>
                <a:srgbClr val="003399"/>
              </a:buClr>
              <a:buFont typeface="Wingdings" panose="05000000000000000000" pitchFamily="2" charset="2"/>
              <a:buChar char="¦"/>
            </a:pPr>
            <a:r>
              <a:rPr lang="en-US" sz="1700" dirty="0">
                <a:latin typeface="Century Gothic" panose="020B0502020202020204" pitchFamily="34" charset="0"/>
              </a:rPr>
              <a:t>Significant asset poverty amongst the majority of the population contributes to vulnerability and constrains intergenerational class mobility </a:t>
            </a:r>
            <a:r>
              <a:rPr lang="en-US" sz="1700" dirty="0" smtClean="0">
                <a:latin typeface="Century Gothic" panose="020B0502020202020204" pitchFamily="34" charset="0"/>
              </a:rPr>
              <a:t>- slowing </a:t>
            </a:r>
            <a:r>
              <a:rPr lang="en-US" sz="1700" dirty="0">
                <a:latin typeface="Century Gothic" panose="020B0502020202020204" pitchFamily="34" charset="0"/>
              </a:rPr>
              <a:t>overall economic and employment growth </a:t>
            </a:r>
            <a:r>
              <a:rPr lang="en-US" sz="1700" dirty="0" smtClean="0">
                <a:latin typeface="Century Gothic" panose="020B0502020202020204" pitchFamily="34" charset="0"/>
              </a:rPr>
              <a:t>-</a:t>
            </a:r>
            <a:r>
              <a:rPr lang="en-US" sz="1700" dirty="0">
                <a:latin typeface="Century Gothic" panose="020B0502020202020204" pitchFamily="34" charset="0"/>
              </a:rPr>
              <a:t> </a:t>
            </a:r>
            <a:r>
              <a:rPr lang="en-US" sz="1700" dirty="0" smtClean="0">
                <a:latin typeface="Century Gothic" panose="020B0502020202020204" pitchFamily="34" charset="0"/>
              </a:rPr>
              <a:t>the </a:t>
            </a:r>
            <a:r>
              <a:rPr lang="en-US" sz="1700" dirty="0">
                <a:latin typeface="Century Gothic" panose="020B0502020202020204" pitchFamily="34" charset="0"/>
              </a:rPr>
              <a:t>suite of challenges relates to land ownership in rural, township and urban areas, home ownership, access to </a:t>
            </a:r>
            <a:r>
              <a:rPr lang="en-US" sz="1700" dirty="0" smtClean="0">
                <a:latin typeface="Century Gothic" panose="020B0502020202020204" pitchFamily="34" charset="0"/>
              </a:rPr>
              <a:t>finance, </a:t>
            </a:r>
            <a:r>
              <a:rPr lang="en-US" sz="1700" dirty="0">
                <a:latin typeface="Century Gothic" panose="020B0502020202020204" pitchFamily="34" charset="0"/>
              </a:rPr>
              <a:t>and the ability to build up household </a:t>
            </a:r>
            <a:r>
              <a:rPr lang="en-US" sz="1700" dirty="0" smtClean="0">
                <a:latin typeface="Century Gothic" panose="020B0502020202020204" pitchFamily="34" charset="0"/>
              </a:rPr>
              <a:t>savings.</a:t>
            </a:r>
            <a:endParaRPr lang="en-US" sz="1700" dirty="0">
              <a:latin typeface="Century Gothic" panose="020B0502020202020204" pitchFamily="34" charset="0"/>
            </a:endParaRPr>
          </a:p>
          <a:p>
            <a:pPr marL="285750" indent="-285750" algn="just">
              <a:lnSpc>
                <a:spcPct val="110000"/>
              </a:lnSpc>
              <a:spcBef>
                <a:spcPts val="300"/>
              </a:spcBef>
              <a:spcAft>
                <a:spcPts val="600"/>
              </a:spcAft>
              <a:buClr>
                <a:srgbClr val="003399"/>
              </a:buClr>
              <a:buFont typeface="Wingdings" panose="05000000000000000000" pitchFamily="2" charset="2"/>
              <a:buChar char="¦"/>
            </a:pPr>
            <a:r>
              <a:rPr lang="en-US" sz="1700" dirty="0">
                <a:latin typeface="Century Gothic" panose="020B0502020202020204" pitchFamily="34" charset="0"/>
              </a:rPr>
              <a:t>Insufficient efforts to address the youth and gender dividend and focus on higher levels of economic inclusion</a:t>
            </a:r>
            <a:endParaRPr lang="en-GB" sz="1700" dirty="0">
              <a:latin typeface="Century Gothic" panose="020B0502020202020204" pitchFamily="34" charset="0"/>
            </a:endParaRPr>
          </a:p>
        </p:txBody>
      </p:sp>
      <p:sp>
        <p:nvSpPr>
          <p:cNvPr id="3" name="Slide Number Placeholder 2"/>
          <p:cNvSpPr>
            <a:spLocks noGrp="1"/>
          </p:cNvSpPr>
          <p:nvPr>
            <p:ph type="sldNum" sz="quarter" idx="12"/>
          </p:nvPr>
        </p:nvSpPr>
        <p:spPr/>
        <p:txBody>
          <a:bodyPr/>
          <a:lstStyle/>
          <a:p>
            <a:fld id="{65835BCF-EE00-4FA3-BB81-81A37714F2E2}" type="slidenum">
              <a:rPr lang="en-GB" smtClean="0"/>
              <a:t>4</a:t>
            </a:fld>
            <a:endParaRPr lang="en-GB" dirty="0"/>
          </a:p>
        </p:txBody>
      </p:sp>
    </p:spTree>
    <p:extLst>
      <p:ext uri="{BB962C8B-B14F-4D97-AF65-F5344CB8AC3E}">
        <p14:creationId xmlns:p14="http://schemas.microsoft.com/office/powerpoint/2010/main" val="8102939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13"/>
          <p:cNvSpPr/>
          <p:nvPr/>
        </p:nvSpPr>
        <p:spPr>
          <a:xfrm rot="10800000">
            <a:off x="63500" y="1275556"/>
            <a:ext cx="1244600" cy="393303"/>
          </a:xfrm>
          <a:custGeom>
            <a:avLst/>
            <a:gdLst>
              <a:gd name="connsiteX0" fmla="*/ 1244600 w 1244600"/>
              <a:gd name="connsiteY0" fmla="*/ 393303 h 393303"/>
              <a:gd name="connsiteX1" fmla="*/ 0 w 1244600"/>
              <a:gd name="connsiteY1" fmla="*/ 393303 h 393303"/>
              <a:gd name="connsiteX2" fmla="*/ 0 w 1244600"/>
              <a:gd name="connsiteY2" fmla="*/ 0 h 393303"/>
              <a:gd name="connsiteX3" fmla="*/ 853542 w 1244600"/>
              <a:gd name="connsiteY3" fmla="*/ 0 h 393303"/>
            </a:gdLst>
            <a:ahLst/>
            <a:cxnLst>
              <a:cxn ang="0">
                <a:pos x="connsiteX0" y="connsiteY0"/>
              </a:cxn>
              <a:cxn ang="0">
                <a:pos x="connsiteX1" y="connsiteY1"/>
              </a:cxn>
              <a:cxn ang="0">
                <a:pos x="connsiteX2" y="connsiteY2"/>
              </a:cxn>
              <a:cxn ang="0">
                <a:pos x="connsiteX3" y="connsiteY3"/>
              </a:cxn>
            </a:cxnLst>
            <a:rect l="l" t="t" r="r" b="b"/>
            <a:pathLst>
              <a:path w="1244600" h="393303">
                <a:moveTo>
                  <a:pt x="1244600" y="393303"/>
                </a:moveTo>
                <a:lnTo>
                  <a:pt x="0" y="393303"/>
                </a:lnTo>
                <a:lnTo>
                  <a:pt x="0" y="0"/>
                </a:lnTo>
                <a:lnTo>
                  <a:pt x="853542" y="0"/>
                </a:ln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Parallelogram 5"/>
          <p:cNvSpPr/>
          <p:nvPr/>
        </p:nvSpPr>
        <p:spPr>
          <a:xfrm>
            <a:off x="254000" y="0"/>
            <a:ext cx="11938000" cy="1674019"/>
          </a:xfrm>
          <a:prstGeom prst="parallelogram">
            <a:avLst>
              <a:gd name="adj" fmla="val 49180"/>
            </a:avLst>
          </a:prstGeom>
          <a:solidFill>
            <a:schemeClr val="bg1"/>
          </a:solidFill>
          <a:ln>
            <a:noFill/>
          </a:ln>
          <a:effectLst>
            <a:outerShdw blurRad="342900" dist="38100" dir="11700000" sx="99000" sy="99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Parallelogram 7"/>
          <p:cNvSpPr/>
          <p:nvPr/>
        </p:nvSpPr>
        <p:spPr>
          <a:xfrm>
            <a:off x="63500" y="205580"/>
            <a:ext cx="12039600" cy="1069976"/>
          </a:xfrm>
          <a:prstGeom prst="parallelogram">
            <a:avLst>
              <a:gd name="adj" fmla="val 47222"/>
            </a:avLst>
          </a:prstGeom>
          <a:gradFill>
            <a:gsLst>
              <a:gs pos="0">
                <a:schemeClr val="tx2">
                  <a:alpha val="85000"/>
                </a:schemeClr>
              </a:gs>
              <a:gs pos="100000">
                <a:srgbClr val="002E9C">
                  <a:alpha val="8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p:cNvSpPr txBox="1"/>
          <p:nvPr/>
        </p:nvSpPr>
        <p:spPr>
          <a:xfrm>
            <a:off x="450464" y="230761"/>
            <a:ext cx="11265672" cy="646331"/>
          </a:xfrm>
          <a:prstGeom prst="rect">
            <a:avLst/>
          </a:prstGeom>
          <a:noFill/>
          <a:ln>
            <a:noFill/>
          </a:ln>
        </p:spPr>
        <p:txBody>
          <a:bodyPr wrap="square" rtlCol="0">
            <a:spAutoFit/>
          </a:bodyPr>
          <a:lstStyle/>
          <a:p>
            <a:pPr algn="ctr"/>
            <a:r>
              <a:rPr lang="en-US" sz="3600" b="1" spc="300" dirty="0" smtClean="0">
                <a:solidFill>
                  <a:schemeClr val="bg1"/>
                </a:solidFill>
                <a:latin typeface="Century Gothic" panose="020B0502020202020204" pitchFamily="34" charset="0"/>
              </a:rPr>
              <a:t>DESIRED INCLUSIVE GROWTH NOT ACHIEVED</a:t>
            </a:r>
            <a:endParaRPr lang="en-GB" sz="3600" b="1" spc="300" dirty="0">
              <a:solidFill>
                <a:schemeClr val="bg1"/>
              </a:solidFill>
              <a:latin typeface="Century Gothic" panose="020B0502020202020204" pitchFamily="34" charset="0"/>
            </a:endParaRP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2974" y="5993098"/>
            <a:ext cx="2149026" cy="739204"/>
          </a:xfrm>
          <a:prstGeom prst="rect">
            <a:avLst/>
          </a:prstGeom>
        </p:spPr>
      </p:pic>
      <p:sp>
        <p:nvSpPr>
          <p:cNvPr id="2" name="TextBox 1"/>
          <p:cNvSpPr txBox="1"/>
          <p:nvPr/>
        </p:nvSpPr>
        <p:spPr>
          <a:xfrm>
            <a:off x="450464" y="1699200"/>
            <a:ext cx="11379200" cy="4610493"/>
          </a:xfrm>
          <a:prstGeom prst="rect">
            <a:avLst/>
          </a:prstGeom>
          <a:noFill/>
        </p:spPr>
        <p:txBody>
          <a:bodyPr wrap="square" rtlCol="0">
            <a:spAutoFit/>
          </a:bodyPr>
          <a:lstStyle/>
          <a:p>
            <a:pPr marL="285750" indent="-285750" algn="just">
              <a:lnSpc>
                <a:spcPct val="110000"/>
              </a:lnSpc>
              <a:spcAft>
                <a:spcPts val="800"/>
              </a:spcAft>
              <a:buClr>
                <a:srgbClr val="003399"/>
              </a:buClr>
              <a:buFont typeface="Wingdings" panose="05000000000000000000" pitchFamily="2" charset="2"/>
              <a:buChar char="¦"/>
            </a:pPr>
            <a:r>
              <a:rPr lang="en-US" sz="1700" dirty="0" smtClean="0">
                <a:latin typeface="Century Gothic" panose="020B0502020202020204" pitchFamily="34" charset="0"/>
              </a:rPr>
              <a:t>Public infrastructure investment most notably in respect of energy, water, ICT, and transport is central to achieving greater productivity and competitiveness, reducing spatial inequality and supporting the emergence of new job creating sectors;</a:t>
            </a:r>
          </a:p>
          <a:p>
            <a:pPr marL="285750" indent="-285750" algn="just">
              <a:lnSpc>
                <a:spcPct val="110000"/>
              </a:lnSpc>
              <a:spcAft>
                <a:spcPts val="800"/>
              </a:spcAft>
              <a:buClr>
                <a:srgbClr val="003399"/>
              </a:buClr>
              <a:buFont typeface="Wingdings" panose="05000000000000000000" pitchFamily="2" charset="2"/>
              <a:buChar char="¦"/>
            </a:pPr>
            <a:r>
              <a:rPr lang="en-US" sz="1700" dirty="0" smtClean="0">
                <a:latin typeface="Century Gothic" panose="020B0502020202020204" pitchFamily="34" charset="0"/>
              </a:rPr>
              <a:t>Electricity shortages are still a key constraints, despite a slowdown in economic activity Electricity shortages will continue to hamper economic activity and deter people from making new investments; </a:t>
            </a:r>
          </a:p>
          <a:p>
            <a:pPr marL="285750" indent="-285750" algn="just">
              <a:lnSpc>
                <a:spcPct val="110000"/>
              </a:lnSpc>
              <a:spcAft>
                <a:spcPts val="800"/>
              </a:spcAft>
              <a:buClr>
                <a:srgbClr val="003399"/>
              </a:buClr>
              <a:buFont typeface="Wingdings" panose="05000000000000000000" pitchFamily="2" charset="2"/>
              <a:buChar char="¦"/>
            </a:pPr>
            <a:r>
              <a:rPr lang="en-US" sz="1700" dirty="0" smtClean="0">
                <a:latin typeface="Century Gothic" panose="020B0502020202020204" pitchFamily="34" charset="0"/>
              </a:rPr>
              <a:t>Evidence suggests that the social wage has made a significant impact on the quality of life, with the multi dimensional poverty headcount falling from 17.9% in 2001 to 8.0% by 2011 and then to 7.0% in 2016 but there are limits to the contribution of the social wage; </a:t>
            </a:r>
          </a:p>
          <a:p>
            <a:pPr marL="285750" indent="-285750" algn="just">
              <a:lnSpc>
                <a:spcPct val="110000"/>
              </a:lnSpc>
              <a:spcAft>
                <a:spcPts val="800"/>
              </a:spcAft>
              <a:buClr>
                <a:srgbClr val="003399"/>
              </a:buClr>
              <a:buFont typeface="Wingdings" panose="05000000000000000000" pitchFamily="2" charset="2"/>
              <a:buChar char="¦"/>
            </a:pPr>
            <a:r>
              <a:rPr lang="en-US" sz="1700" dirty="0" smtClean="0">
                <a:latin typeface="Century Gothic" panose="020B0502020202020204" pitchFamily="34" charset="0"/>
              </a:rPr>
              <a:t>Although education outcomes have improved, we still lag behind based on international benchmarks there is a very close correlation between improvement in education and employment and incomes; </a:t>
            </a:r>
          </a:p>
          <a:p>
            <a:pPr marL="285750" indent="-285750" algn="just">
              <a:lnSpc>
                <a:spcPct val="110000"/>
              </a:lnSpc>
              <a:spcAft>
                <a:spcPts val="800"/>
              </a:spcAft>
              <a:buClr>
                <a:srgbClr val="003399"/>
              </a:buClr>
              <a:buFont typeface="Wingdings" panose="05000000000000000000" pitchFamily="2" charset="2"/>
              <a:buChar char="¦"/>
            </a:pPr>
            <a:r>
              <a:rPr lang="en-US" sz="1700" dirty="0" smtClean="0">
                <a:latin typeface="Century Gothic" panose="020B0502020202020204" pitchFamily="34" charset="0"/>
              </a:rPr>
              <a:t>The quality of delivery from public infrastructure to skills development is determined by the capability of the state.  A capable state implements policies effectively, uses state resources efficiently, and builds the confidence of citizens and the private sector; </a:t>
            </a:r>
          </a:p>
          <a:p>
            <a:pPr marL="285750" indent="-285750" algn="just">
              <a:lnSpc>
                <a:spcPct val="110000"/>
              </a:lnSpc>
              <a:spcAft>
                <a:spcPts val="800"/>
              </a:spcAft>
              <a:buClr>
                <a:srgbClr val="003399"/>
              </a:buClr>
              <a:buFont typeface="Wingdings" panose="05000000000000000000" pitchFamily="2" charset="2"/>
              <a:buChar char="¦"/>
            </a:pPr>
            <a:r>
              <a:rPr lang="en-US" sz="1700" dirty="0" smtClean="0">
                <a:latin typeface="Century Gothic" panose="020B0502020202020204" pitchFamily="34" charset="0"/>
              </a:rPr>
              <a:t>The COVID 19 pandemic has worsened economic growth unemployment, poverty and inequality;</a:t>
            </a:r>
            <a:endParaRPr lang="en-GB" sz="1700" dirty="0">
              <a:latin typeface="Century Gothic" panose="020B0502020202020204" pitchFamily="34" charset="0"/>
            </a:endParaRPr>
          </a:p>
        </p:txBody>
      </p:sp>
      <p:sp>
        <p:nvSpPr>
          <p:cNvPr id="3" name="Slide Number Placeholder 2"/>
          <p:cNvSpPr>
            <a:spLocks noGrp="1"/>
          </p:cNvSpPr>
          <p:nvPr>
            <p:ph type="sldNum" sz="quarter" idx="12"/>
          </p:nvPr>
        </p:nvSpPr>
        <p:spPr/>
        <p:txBody>
          <a:bodyPr/>
          <a:lstStyle/>
          <a:p>
            <a:fld id="{65835BCF-EE00-4FA3-BB81-81A37714F2E2}" type="slidenum">
              <a:rPr lang="en-GB" smtClean="0"/>
              <a:t>5</a:t>
            </a:fld>
            <a:endParaRPr lang="en-GB" dirty="0"/>
          </a:p>
        </p:txBody>
      </p:sp>
    </p:spTree>
    <p:extLst>
      <p:ext uri="{BB962C8B-B14F-4D97-AF65-F5344CB8AC3E}">
        <p14:creationId xmlns:p14="http://schemas.microsoft.com/office/powerpoint/2010/main" val="7002738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13"/>
          <p:cNvSpPr/>
          <p:nvPr/>
        </p:nvSpPr>
        <p:spPr>
          <a:xfrm rot="10800000">
            <a:off x="63500" y="1275556"/>
            <a:ext cx="1244600" cy="393303"/>
          </a:xfrm>
          <a:custGeom>
            <a:avLst/>
            <a:gdLst>
              <a:gd name="connsiteX0" fmla="*/ 1244600 w 1244600"/>
              <a:gd name="connsiteY0" fmla="*/ 393303 h 393303"/>
              <a:gd name="connsiteX1" fmla="*/ 0 w 1244600"/>
              <a:gd name="connsiteY1" fmla="*/ 393303 h 393303"/>
              <a:gd name="connsiteX2" fmla="*/ 0 w 1244600"/>
              <a:gd name="connsiteY2" fmla="*/ 0 h 393303"/>
              <a:gd name="connsiteX3" fmla="*/ 853542 w 1244600"/>
              <a:gd name="connsiteY3" fmla="*/ 0 h 393303"/>
            </a:gdLst>
            <a:ahLst/>
            <a:cxnLst>
              <a:cxn ang="0">
                <a:pos x="connsiteX0" y="connsiteY0"/>
              </a:cxn>
              <a:cxn ang="0">
                <a:pos x="connsiteX1" y="connsiteY1"/>
              </a:cxn>
              <a:cxn ang="0">
                <a:pos x="connsiteX2" y="connsiteY2"/>
              </a:cxn>
              <a:cxn ang="0">
                <a:pos x="connsiteX3" y="connsiteY3"/>
              </a:cxn>
            </a:cxnLst>
            <a:rect l="l" t="t" r="r" b="b"/>
            <a:pathLst>
              <a:path w="1244600" h="393303">
                <a:moveTo>
                  <a:pt x="1244600" y="393303"/>
                </a:moveTo>
                <a:lnTo>
                  <a:pt x="0" y="393303"/>
                </a:lnTo>
                <a:lnTo>
                  <a:pt x="0" y="0"/>
                </a:lnTo>
                <a:lnTo>
                  <a:pt x="853542" y="0"/>
                </a:ln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Parallelogram 5"/>
          <p:cNvSpPr/>
          <p:nvPr/>
        </p:nvSpPr>
        <p:spPr>
          <a:xfrm>
            <a:off x="254000" y="0"/>
            <a:ext cx="11938000" cy="1674019"/>
          </a:xfrm>
          <a:prstGeom prst="parallelogram">
            <a:avLst>
              <a:gd name="adj" fmla="val 49180"/>
            </a:avLst>
          </a:prstGeom>
          <a:solidFill>
            <a:schemeClr val="bg1"/>
          </a:solidFill>
          <a:ln>
            <a:noFill/>
          </a:ln>
          <a:effectLst>
            <a:outerShdw blurRad="342900" dist="38100" dir="11700000" sx="99000" sy="99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Parallelogram 7"/>
          <p:cNvSpPr/>
          <p:nvPr/>
        </p:nvSpPr>
        <p:spPr>
          <a:xfrm>
            <a:off x="63500" y="205580"/>
            <a:ext cx="12039600" cy="1069976"/>
          </a:xfrm>
          <a:prstGeom prst="parallelogram">
            <a:avLst>
              <a:gd name="adj" fmla="val 47222"/>
            </a:avLst>
          </a:prstGeom>
          <a:gradFill>
            <a:gsLst>
              <a:gs pos="0">
                <a:schemeClr val="tx2">
                  <a:alpha val="85000"/>
                </a:schemeClr>
              </a:gs>
              <a:gs pos="100000">
                <a:srgbClr val="002E9C">
                  <a:alpha val="8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p:cNvSpPr txBox="1"/>
          <p:nvPr/>
        </p:nvSpPr>
        <p:spPr>
          <a:xfrm>
            <a:off x="450464" y="230761"/>
            <a:ext cx="11265672" cy="646331"/>
          </a:xfrm>
          <a:prstGeom prst="rect">
            <a:avLst/>
          </a:prstGeom>
          <a:noFill/>
          <a:ln>
            <a:noFill/>
          </a:ln>
        </p:spPr>
        <p:txBody>
          <a:bodyPr wrap="square" rtlCol="0">
            <a:spAutoFit/>
          </a:bodyPr>
          <a:lstStyle/>
          <a:p>
            <a:pPr algn="ctr"/>
            <a:r>
              <a:rPr lang="en-US" sz="3600" b="1" spc="300" dirty="0" smtClean="0">
                <a:solidFill>
                  <a:schemeClr val="bg1"/>
                </a:solidFill>
                <a:latin typeface="Century Gothic" panose="020B0502020202020204" pitchFamily="34" charset="0"/>
              </a:rPr>
              <a:t>THE SA ECONOMY</a:t>
            </a:r>
            <a:endParaRPr lang="en-GB" sz="3600" b="1" spc="300" dirty="0">
              <a:solidFill>
                <a:schemeClr val="bg1"/>
              </a:solidFill>
              <a:latin typeface="Century Gothic" panose="020B0502020202020204" pitchFamily="34" charset="0"/>
            </a:endParaRP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2974" y="5993098"/>
            <a:ext cx="2149026" cy="739204"/>
          </a:xfrm>
          <a:prstGeom prst="rect">
            <a:avLst/>
          </a:prstGeom>
        </p:spPr>
      </p:pic>
      <p:sp>
        <p:nvSpPr>
          <p:cNvPr id="2" name="TextBox 1"/>
          <p:cNvSpPr txBox="1"/>
          <p:nvPr/>
        </p:nvSpPr>
        <p:spPr>
          <a:xfrm>
            <a:off x="375036" y="1699200"/>
            <a:ext cx="11341100" cy="5047536"/>
          </a:xfrm>
          <a:prstGeom prst="rect">
            <a:avLst/>
          </a:prstGeom>
          <a:noFill/>
        </p:spPr>
        <p:txBody>
          <a:bodyPr wrap="square" rtlCol="0">
            <a:spAutoFit/>
          </a:bodyPr>
          <a:lstStyle/>
          <a:p>
            <a:pPr marL="285750" indent="-285750" algn="just">
              <a:spcAft>
                <a:spcPts val="600"/>
              </a:spcAft>
              <a:buClr>
                <a:srgbClr val="003399"/>
              </a:buClr>
              <a:buFont typeface="Wingdings" panose="05000000000000000000" pitchFamily="2" charset="2"/>
              <a:buChar char="¦"/>
            </a:pPr>
            <a:r>
              <a:rPr lang="en-US" sz="1600" dirty="0">
                <a:latin typeface="Century Gothic" panose="020B0502020202020204" pitchFamily="34" charset="0"/>
              </a:rPr>
              <a:t>NDP target by 2020 was to lift growth to an average 4,6% (employment expands about 0,6% to 0,7% for every 1% GDP growth</a:t>
            </a:r>
            <a:r>
              <a:rPr lang="en-US" sz="1600" dirty="0" smtClean="0">
                <a:latin typeface="Century Gothic" panose="020B0502020202020204" pitchFamily="34" charset="0"/>
              </a:rPr>
              <a:t>).</a:t>
            </a:r>
            <a:endParaRPr lang="en-US" sz="1600" dirty="0">
              <a:latin typeface="Century Gothic" panose="020B0502020202020204" pitchFamily="34" charset="0"/>
            </a:endParaRPr>
          </a:p>
          <a:p>
            <a:pPr marL="285750" indent="-285750" algn="just">
              <a:spcAft>
                <a:spcPts val="600"/>
              </a:spcAft>
              <a:buClr>
                <a:srgbClr val="003399"/>
              </a:buClr>
              <a:buFont typeface="Wingdings" panose="05000000000000000000" pitchFamily="2" charset="2"/>
              <a:buChar char="¦"/>
            </a:pPr>
            <a:r>
              <a:rPr lang="en-US" sz="1600" dirty="0">
                <a:latin typeface="Century Gothic" panose="020B0502020202020204" pitchFamily="34" charset="0"/>
              </a:rPr>
              <a:t>NDP implementation would have led to above average growth </a:t>
            </a:r>
            <a:r>
              <a:rPr lang="en-US" sz="1600" dirty="0" smtClean="0">
                <a:latin typeface="Century Gothic" panose="020B0502020202020204" pitchFamily="34" charset="0"/>
              </a:rPr>
              <a:t>rate </a:t>
            </a:r>
            <a:r>
              <a:rPr lang="en-US" sz="1600" dirty="0">
                <a:latin typeface="Century Gothic" panose="020B0502020202020204" pitchFamily="34" charset="0"/>
              </a:rPr>
              <a:t>while economy was bouncing back from the global economic </a:t>
            </a:r>
            <a:r>
              <a:rPr lang="en-US" sz="1600" dirty="0" smtClean="0">
                <a:latin typeface="Century Gothic" panose="020B0502020202020204" pitchFamily="34" charset="0"/>
              </a:rPr>
              <a:t>crisis.</a:t>
            </a:r>
            <a:endParaRPr lang="en-US" sz="1600" dirty="0">
              <a:latin typeface="Century Gothic" panose="020B0502020202020204" pitchFamily="34" charset="0"/>
            </a:endParaRPr>
          </a:p>
          <a:p>
            <a:pPr marL="285750" indent="-285750" algn="just">
              <a:spcAft>
                <a:spcPts val="600"/>
              </a:spcAft>
              <a:buClr>
                <a:srgbClr val="003399"/>
              </a:buClr>
              <a:buFont typeface="Wingdings" panose="05000000000000000000" pitchFamily="2" charset="2"/>
              <a:buChar char="¦"/>
            </a:pPr>
            <a:r>
              <a:rPr lang="en-US" sz="1600" dirty="0">
                <a:latin typeface="Century Gothic" panose="020B0502020202020204" pitchFamily="34" charset="0"/>
              </a:rPr>
              <a:t>Instead, average growth was 2,2%; falling to 0,2% in </a:t>
            </a:r>
            <a:r>
              <a:rPr lang="en-US" sz="1600" dirty="0" smtClean="0">
                <a:latin typeface="Century Gothic" panose="020B0502020202020204" pitchFamily="34" charset="0"/>
              </a:rPr>
              <a:t>2019.  In </a:t>
            </a:r>
            <a:r>
              <a:rPr lang="en-US" sz="1600" dirty="0">
                <a:latin typeface="Century Gothic" panose="020B0502020202020204" pitchFamily="34" charset="0"/>
              </a:rPr>
              <a:t>COVID it regressed further, growth declined by -6,96% for </a:t>
            </a:r>
            <a:r>
              <a:rPr lang="en-US" sz="1600" dirty="0" smtClean="0">
                <a:latin typeface="Century Gothic" panose="020B0502020202020204" pitchFamily="34" charset="0"/>
              </a:rPr>
              <a:t>2020.</a:t>
            </a:r>
            <a:endParaRPr lang="en-US" sz="1600" dirty="0">
              <a:latin typeface="Century Gothic" panose="020B0502020202020204" pitchFamily="34" charset="0"/>
            </a:endParaRPr>
          </a:p>
          <a:p>
            <a:pPr marL="285750" indent="-285750" algn="just">
              <a:spcAft>
                <a:spcPts val="600"/>
              </a:spcAft>
              <a:buClr>
                <a:srgbClr val="003399"/>
              </a:buClr>
              <a:buFont typeface="Wingdings" panose="05000000000000000000" pitchFamily="2" charset="2"/>
              <a:buChar char="¦"/>
            </a:pPr>
            <a:r>
              <a:rPr lang="en-US" sz="1600" dirty="0">
                <a:latin typeface="Century Gothic" panose="020B0502020202020204" pitchFamily="34" charset="0"/>
              </a:rPr>
              <a:t>This is a significant loss of economic capacity making a rebound </a:t>
            </a:r>
            <a:r>
              <a:rPr lang="en-US" sz="1600" dirty="0" smtClean="0">
                <a:latin typeface="Century Gothic" panose="020B0502020202020204" pitchFamily="34" charset="0"/>
              </a:rPr>
              <a:t>challenging.</a:t>
            </a:r>
            <a:endParaRPr lang="en-US" sz="1600" dirty="0">
              <a:latin typeface="Century Gothic" panose="020B0502020202020204" pitchFamily="34" charset="0"/>
            </a:endParaRPr>
          </a:p>
          <a:p>
            <a:pPr marL="285750" indent="-285750" algn="just">
              <a:spcAft>
                <a:spcPts val="600"/>
              </a:spcAft>
              <a:buClr>
                <a:srgbClr val="003399"/>
              </a:buClr>
              <a:buFont typeface="Wingdings" panose="05000000000000000000" pitchFamily="2" charset="2"/>
              <a:buChar char="¦"/>
            </a:pPr>
            <a:r>
              <a:rPr lang="en-US" sz="1600" dirty="0">
                <a:latin typeface="Century Gothic" panose="020B0502020202020204" pitchFamily="34" charset="0"/>
              </a:rPr>
              <a:t>Population is </a:t>
            </a:r>
            <a:r>
              <a:rPr lang="en-US" sz="1600" dirty="0" smtClean="0">
                <a:latin typeface="Century Gothic" panose="020B0502020202020204" pitchFamily="34" charset="0"/>
              </a:rPr>
              <a:t>growing </a:t>
            </a:r>
            <a:r>
              <a:rPr lang="en-US" sz="1600" dirty="0">
                <a:latin typeface="Century Gothic" panose="020B0502020202020204" pitchFamily="34" charset="0"/>
              </a:rPr>
              <a:t>by 1,6% pa, so this means that we are in a </a:t>
            </a:r>
            <a:r>
              <a:rPr lang="en-US" sz="1600" dirty="0" smtClean="0">
                <a:latin typeface="Century Gothic" panose="020B0502020202020204" pitchFamily="34" charset="0"/>
              </a:rPr>
              <a:t>decline.</a:t>
            </a:r>
            <a:endParaRPr lang="en-US" sz="1600" dirty="0">
              <a:latin typeface="Century Gothic" panose="020B0502020202020204" pitchFamily="34" charset="0"/>
            </a:endParaRPr>
          </a:p>
          <a:p>
            <a:pPr marL="285750" indent="-285750" algn="just">
              <a:spcAft>
                <a:spcPts val="600"/>
              </a:spcAft>
              <a:buClr>
                <a:srgbClr val="003399"/>
              </a:buClr>
              <a:buFont typeface="Wingdings" panose="05000000000000000000" pitchFamily="2" charset="2"/>
              <a:buChar char="¦"/>
            </a:pPr>
            <a:r>
              <a:rPr lang="en-US" sz="1600" dirty="0">
                <a:latin typeface="Century Gothic" panose="020B0502020202020204" pitchFamily="34" charset="0"/>
              </a:rPr>
              <a:t>SA pattern of economic growth does not generate jobs at required scale to overcome unemployment and poverty.</a:t>
            </a:r>
          </a:p>
          <a:p>
            <a:pPr marL="285750" indent="-285750" algn="just">
              <a:spcAft>
                <a:spcPts val="600"/>
              </a:spcAft>
              <a:buClr>
                <a:srgbClr val="003399"/>
              </a:buClr>
              <a:buFont typeface="Wingdings" panose="05000000000000000000" pitchFamily="2" charset="2"/>
              <a:buChar char="¦"/>
            </a:pPr>
            <a:r>
              <a:rPr lang="en-US" sz="1600" dirty="0">
                <a:latin typeface="Century Gothic" panose="020B0502020202020204" pitchFamily="34" charset="0"/>
              </a:rPr>
              <a:t>SA’s central challenge is structural</a:t>
            </a:r>
            <a:r>
              <a:rPr lang="en-US" sz="1600" dirty="0" smtClean="0">
                <a:latin typeface="Century Gothic" panose="020B0502020202020204" pitchFamily="34" charset="0"/>
              </a:rPr>
              <a:t>.  The </a:t>
            </a:r>
            <a:r>
              <a:rPr lang="en-US" sz="1600" dirty="0">
                <a:latin typeface="Century Gothic" panose="020B0502020202020204" pitchFamily="34" charset="0"/>
              </a:rPr>
              <a:t>economy has high levels of concentration across many sectors, and is vulnerable to external shocks, including commodity prices.</a:t>
            </a:r>
          </a:p>
          <a:p>
            <a:pPr marL="285750" indent="-285750" algn="just">
              <a:spcAft>
                <a:spcPts val="600"/>
              </a:spcAft>
              <a:buClr>
                <a:srgbClr val="003399"/>
              </a:buClr>
              <a:buFont typeface="Wingdings" panose="05000000000000000000" pitchFamily="2" charset="2"/>
              <a:buChar char="¦"/>
            </a:pPr>
            <a:r>
              <a:rPr lang="en-US" sz="1600" dirty="0">
                <a:latin typeface="Century Gothic" panose="020B0502020202020204" pitchFamily="34" charset="0"/>
              </a:rPr>
              <a:t>Public finances are constrained, limiting the ability of government to expand its investment in economic and social development.</a:t>
            </a:r>
          </a:p>
          <a:p>
            <a:pPr marL="285750" indent="-285750" algn="just">
              <a:spcAft>
                <a:spcPts val="600"/>
              </a:spcAft>
              <a:buClr>
                <a:srgbClr val="003399"/>
              </a:buClr>
              <a:buFont typeface="Wingdings" panose="05000000000000000000" pitchFamily="2" charset="2"/>
              <a:buChar char="¦"/>
            </a:pPr>
            <a:r>
              <a:rPr lang="en-US" sz="1600" dirty="0">
                <a:latin typeface="Century Gothic" panose="020B0502020202020204" pitchFamily="34" charset="0"/>
              </a:rPr>
              <a:t>Electricity supply has become a physical constraint on growth.</a:t>
            </a:r>
          </a:p>
          <a:p>
            <a:pPr marL="285750" indent="-285750" algn="just">
              <a:spcAft>
                <a:spcPts val="600"/>
              </a:spcAft>
              <a:buClr>
                <a:srgbClr val="003399"/>
              </a:buClr>
              <a:buFont typeface="Wingdings" panose="05000000000000000000" pitchFamily="2" charset="2"/>
              <a:buChar char="¦"/>
            </a:pPr>
            <a:r>
              <a:rPr lang="en-US" sz="1600" dirty="0">
                <a:latin typeface="Century Gothic" panose="020B0502020202020204" pitchFamily="34" charset="0"/>
              </a:rPr>
              <a:t>SA remains one of the most unequal country in the world, with highly polarised incomes.</a:t>
            </a:r>
          </a:p>
          <a:p>
            <a:pPr marL="285750" indent="-285750" algn="just">
              <a:spcAft>
                <a:spcPts val="600"/>
              </a:spcAft>
              <a:buClr>
                <a:srgbClr val="003399"/>
              </a:buClr>
              <a:buFont typeface="Wingdings" panose="05000000000000000000" pitchFamily="2" charset="2"/>
              <a:buChar char="¦"/>
            </a:pPr>
            <a:r>
              <a:rPr lang="en-US" sz="1600" dirty="0">
                <a:latin typeface="Century Gothic" panose="020B0502020202020204" pitchFamily="34" charset="0"/>
              </a:rPr>
              <a:t>The economy remains untransformed.</a:t>
            </a:r>
            <a:endParaRPr lang="en-GB" sz="1600" dirty="0">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fld id="{65835BCF-EE00-4FA3-BB81-81A37714F2E2}" type="slidenum">
              <a:rPr lang="en-GB" smtClean="0"/>
              <a:t>6</a:t>
            </a:fld>
            <a:endParaRPr lang="en-GB" dirty="0"/>
          </a:p>
        </p:txBody>
      </p:sp>
    </p:spTree>
    <p:extLst>
      <p:ext uri="{BB962C8B-B14F-4D97-AF65-F5344CB8AC3E}">
        <p14:creationId xmlns:p14="http://schemas.microsoft.com/office/powerpoint/2010/main" val="2586607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40000"/>
                <a:lumOff val="60000"/>
              </a:schemeClr>
            </a:gs>
            <a:gs pos="100000">
              <a:schemeClr val="tx2">
                <a:lumMod val="75000"/>
              </a:schemeClr>
            </a:gs>
          </a:gsLst>
          <a:lin ang="2700000" scaled="0"/>
        </a:gradFill>
        <a:effectLst/>
      </p:bgPr>
    </p:bg>
    <p:spTree>
      <p:nvGrpSpPr>
        <p:cNvPr id="1" name=""/>
        <p:cNvGrpSpPr/>
        <p:nvPr/>
      </p:nvGrpSpPr>
      <p:grpSpPr>
        <a:xfrm>
          <a:off x="0" y="0"/>
          <a:ext cx="0" cy="0"/>
          <a:chOff x="0" y="0"/>
          <a:chExt cx="0" cy="0"/>
        </a:xfrm>
      </p:grpSpPr>
      <p:sp>
        <p:nvSpPr>
          <p:cNvPr id="38" name="Freeform 37"/>
          <p:cNvSpPr/>
          <p:nvPr/>
        </p:nvSpPr>
        <p:spPr>
          <a:xfrm rot="10800000">
            <a:off x="6096001" y="5722672"/>
            <a:ext cx="3672289" cy="566542"/>
          </a:xfrm>
          <a:custGeom>
            <a:avLst/>
            <a:gdLst>
              <a:gd name="connsiteX0" fmla="*/ 0 w 3672289"/>
              <a:gd name="connsiteY0" fmla="*/ 0 h 566542"/>
              <a:gd name="connsiteX1" fmla="*/ 3132793 w 3672289"/>
              <a:gd name="connsiteY1" fmla="*/ 0 h 566542"/>
              <a:gd name="connsiteX2" fmla="*/ 3672289 w 3672289"/>
              <a:gd name="connsiteY2" fmla="*/ 539496 h 566542"/>
              <a:gd name="connsiteX3" fmla="*/ 3669563 w 3672289"/>
              <a:gd name="connsiteY3" fmla="*/ 566542 h 566542"/>
              <a:gd name="connsiteX4" fmla="*/ 3490363 w 3672289"/>
              <a:gd name="connsiteY4" fmla="*/ 566542 h 566542"/>
              <a:gd name="connsiteX5" fmla="*/ 3490363 w 3672289"/>
              <a:gd name="connsiteY5" fmla="*/ 452628 h 566542"/>
              <a:gd name="connsiteX6" fmla="*/ 2897436 w 3672289"/>
              <a:gd name="connsiteY6" fmla="*/ 452628 h 566542"/>
              <a:gd name="connsiteX7" fmla="*/ 2897436 w 3672289"/>
              <a:gd name="connsiteY7" fmla="*/ 566542 h 566542"/>
              <a:gd name="connsiteX8" fmla="*/ 0 w 3672289"/>
              <a:gd name="connsiteY8" fmla="*/ 566542 h 566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72289" h="566542">
                <a:moveTo>
                  <a:pt x="0" y="0"/>
                </a:moveTo>
                <a:lnTo>
                  <a:pt x="3132793" y="0"/>
                </a:lnTo>
                <a:cubicBezTo>
                  <a:pt x="3430748" y="0"/>
                  <a:pt x="3672289" y="241541"/>
                  <a:pt x="3672289" y="539496"/>
                </a:cubicBezTo>
                <a:lnTo>
                  <a:pt x="3669563" y="566542"/>
                </a:lnTo>
                <a:lnTo>
                  <a:pt x="3490363" y="566542"/>
                </a:lnTo>
                <a:lnTo>
                  <a:pt x="3490363" y="452628"/>
                </a:lnTo>
                <a:lnTo>
                  <a:pt x="2897436" y="452628"/>
                </a:lnTo>
                <a:lnTo>
                  <a:pt x="2897436" y="566542"/>
                </a:lnTo>
                <a:lnTo>
                  <a:pt x="0" y="566542"/>
                </a:lnTo>
                <a:close/>
              </a:path>
            </a:pathLst>
          </a:custGeom>
          <a:gradFill flip="none" rotWithShape="1">
            <a:gsLst>
              <a:gs pos="0">
                <a:schemeClr val="bg1"/>
              </a:gs>
              <a:gs pos="100000">
                <a:schemeClr val="bg2">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Freeform 42"/>
          <p:cNvSpPr/>
          <p:nvPr/>
        </p:nvSpPr>
        <p:spPr>
          <a:xfrm rot="10800000">
            <a:off x="6096001" y="4478522"/>
            <a:ext cx="3672289" cy="566542"/>
          </a:xfrm>
          <a:custGeom>
            <a:avLst/>
            <a:gdLst>
              <a:gd name="connsiteX0" fmla="*/ 0 w 3672289"/>
              <a:gd name="connsiteY0" fmla="*/ 0 h 566542"/>
              <a:gd name="connsiteX1" fmla="*/ 3132793 w 3672289"/>
              <a:gd name="connsiteY1" fmla="*/ 0 h 566542"/>
              <a:gd name="connsiteX2" fmla="*/ 3672289 w 3672289"/>
              <a:gd name="connsiteY2" fmla="*/ 539496 h 566542"/>
              <a:gd name="connsiteX3" fmla="*/ 3669563 w 3672289"/>
              <a:gd name="connsiteY3" fmla="*/ 566542 h 566542"/>
              <a:gd name="connsiteX4" fmla="*/ 3490363 w 3672289"/>
              <a:gd name="connsiteY4" fmla="*/ 566542 h 566542"/>
              <a:gd name="connsiteX5" fmla="*/ 3490363 w 3672289"/>
              <a:gd name="connsiteY5" fmla="*/ 452628 h 566542"/>
              <a:gd name="connsiteX6" fmla="*/ 2897436 w 3672289"/>
              <a:gd name="connsiteY6" fmla="*/ 452628 h 566542"/>
              <a:gd name="connsiteX7" fmla="*/ 2897436 w 3672289"/>
              <a:gd name="connsiteY7" fmla="*/ 566542 h 566542"/>
              <a:gd name="connsiteX8" fmla="*/ 0 w 3672289"/>
              <a:gd name="connsiteY8" fmla="*/ 566542 h 566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72289" h="566542">
                <a:moveTo>
                  <a:pt x="0" y="0"/>
                </a:moveTo>
                <a:lnTo>
                  <a:pt x="3132793" y="0"/>
                </a:lnTo>
                <a:cubicBezTo>
                  <a:pt x="3430748" y="0"/>
                  <a:pt x="3672289" y="241541"/>
                  <a:pt x="3672289" y="539496"/>
                </a:cubicBezTo>
                <a:lnTo>
                  <a:pt x="3669563" y="566542"/>
                </a:lnTo>
                <a:lnTo>
                  <a:pt x="3490363" y="566542"/>
                </a:lnTo>
                <a:lnTo>
                  <a:pt x="3490363" y="452628"/>
                </a:lnTo>
                <a:lnTo>
                  <a:pt x="2897436" y="452628"/>
                </a:lnTo>
                <a:lnTo>
                  <a:pt x="2897436" y="566542"/>
                </a:lnTo>
                <a:lnTo>
                  <a:pt x="0" y="566542"/>
                </a:lnTo>
                <a:close/>
              </a:path>
            </a:pathLst>
          </a:custGeom>
          <a:gradFill flip="none" rotWithShape="1">
            <a:gsLst>
              <a:gs pos="0">
                <a:schemeClr val="bg1"/>
              </a:gs>
              <a:gs pos="100000">
                <a:schemeClr val="bg2">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Freeform 47"/>
          <p:cNvSpPr/>
          <p:nvPr/>
        </p:nvSpPr>
        <p:spPr>
          <a:xfrm rot="10800000">
            <a:off x="6096001" y="3224445"/>
            <a:ext cx="3672289" cy="566542"/>
          </a:xfrm>
          <a:custGeom>
            <a:avLst/>
            <a:gdLst>
              <a:gd name="connsiteX0" fmla="*/ 0 w 3672289"/>
              <a:gd name="connsiteY0" fmla="*/ 0 h 566542"/>
              <a:gd name="connsiteX1" fmla="*/ 3132793 w 3672289"/>
              <a:gd name="connsiteY1" fmla="*/ 0 h 566542"/>
              <a:gd name="connsiteX2" fmla="*/ 3672289 w 3672289"/>
              <a:gd name="connsiteY2" fmla="*/ 539496 h 566542"/>
              <a:gd name="connsiteX3" fmla="*/ 3669563 w 3672289"/>
              <a:gd name="connsiteY3" fmla="*/ 566542 h 566542"/>
              <a:gd name="connsiteX4" fmla="*/ 3490363 w 3672289"/>
              <a:gd name="connsiteY4" fmla="*/ 566542 h 566542"/>
              <a:gd name="connsiteX5" fmla="*/ 3490363 w 3672289"/>
              <a:gd name="connsiteY5" fmla="*/ 452628 h 566542"/>
              <a:gd name="connsiteX6" fmla="*/ 2897436 w 3672289"/>
              <a:gd name="connsiteY6" fmla="*/ 452628 h 566542"/>
              <a:gd name="connsiteX7" fmla="*/ 2897436 w 3672289"/>
              <a:gd name="connsiteY7" fmla="*/ 566542 h 566542"/>
              <a:gd name="connsiteX8" fmla="*/ 0 w 3672289"/>
              <a:gd name="connsiteY8" fmla="*/ 566542 h 566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72289" h="566542">
                <a:moveTo>
                  <a:pt x="0" y="0"/>
                </a:moveTo>
                <a:lnTo>
                  <a:pt x="3132793" y="0"/>
                </a:lnTo>
                <a:cubicBezTo>
                  <a:pt x="3430748" y="0"/>
                  <a:pt x="3672289" y="241541"/>
                  <a:pt x="3672289" y="539496"/>
                </a:cubicBezTo>
                <a:lnTo>
                  <a:pt x="3669563" y="566542"/>
                </a:lnTo>
                <a:lnTo>
                  <a:pt x="3490363" y="566542"/>
                </a:lnTo>
                <a:lnTo>
                  <a:pt x="3490363" y="452628"/>
                </a:lnTo>
                <a:lnTo>
                  <a:pt x="2897436" y="452628"/>
                </a:lnTo>
                <a:lnTo>
                  <a:pt x="2897436" y="566542"/>
                </a:lnTo>
                <a:lnTo>
                  <a:pt x="0" y="566542"/>
                </a:lnTo>
                <a:close/>
              </a:path>
            </a:pathLst>
          </a:custGeom>
          <a:gradFill flip="none" rotWithShape="1">
            <a:gsLst>
              <a:gs pos="0">
                <a:schemeClr val="bg1"/>
              </a:gs>
              <a:gs pos="100000">
                <a:schemeClr val="bg2">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Freeform 52"/>
          <p:cNvSpPr/>
          <p:nvPr/>
        </p:nvSpPr>
        <p:spPr>
          <a:xfrm rot="10800000">
            <a:off x="6096000" y="1978020"/>
            <a:ext cx="3672289" cy="566542"/>
          </a:xfrm>
          <a:custGeom>
            <a:avLst/>
            <a:gdLst>
              <a:gd name="connsiteX0" fmla="*/ 0 w 3672289"/>
              <a:gd name="connsiteY0" fmla="*/ 0 h 566542"/>
              <a:gd name="connsiteX1" fmla="*/ 3132793 w 3672289"/>
              <a:gd name="connsiteY1" fmla="*/ 0 h 566542"/>
              <a:gd name="connsiteX2" fmla="*/ 3672289 w 3672289"/>
              <a:gd name="connsiteY2" fmla="*/ 539496 h 566542"/>
              <a:gd name="connsiteX3" fmla="*/ 3669563 w 3672289"/>
              <a:gd name="connsiteY3" fmla="*/ 566542 h 566542"/>
              <a:gd name="connsiteX4" fmla="*/ 3490363 w 3672289"/>
              <a:gd name="connsiteY4" fmla="*/ 566542 h 566542"/>
              <a:gd name="connsiteX5" fmla="*/ 3490363 w 3672289"/>
              <a:gd name="connsiteY5" fmla="*/ 452628 h 566542"/>
              <a:gd name="connsiteX6" fmla="*/ 2897436 w 3672289"/>
              <a:gd name="connsiteY6" fmla="*/ 452628 h 566542"/>
              <a:gd name="connsiteX7" fmla="*/ 2897436 w 3672289"/>
              <a:gd name="connsiteY7" fmla="*/ 566542 h 566542"/>
              <a:gd name="connsiteX8" fmla="*/ 0 w 3672289"/>
              <a:gd name="connsiteY8" fmla="*/ 566542 h 566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72289" h="566542">
                <a:moveTo>
                  <a:pt x="0" y="0"/>
                </a:moveTo>
                <a:lnTo>
                  <a:pt x="3132793" y="0"/>
                </a:lnTo>
                <a:cubicBezTo>
                  <a:pt x="3430748" y="0"/>
                  <a:pt x="3672289" y="241541"/>
                  <a:pt x="3672289" y="539496"/>
                </a:cubicBezTo>
                <a:lnTo>
                  <a:pt x="3669563" y="566542"/>
                </a:lnTo>
                <a:lnTo>
                  <a:pt x="3490363" y="566542"/>
                </a:lnTo>
                <a:lnTo>
                  <a:pt x="3490363" y="452628"/>
                </a:lnTo>
                <a:lnTo>
                  <a:pt x="2897436" y="452628"/>
                </a:lnTo>
                <a:lnTo>
                  <a:pt x="2897436" y="566542"/>
                </a:lnTo>
                <a:lnTo>
                  <a:pt x="0" y="566542"/>
                </a:lnTo>
                <a:close/>
              </a:path>
            </a:pathLst>
          </a:custGeom>
          <a:gradFill flip="none" rotWithShape="1">
            <a:gsLst>
              <a:gs pos="0">
                <a:schemeClr val="bg1"/>
              </a:gs>
              <a:gs pos="100000">
                <a:schemeClr val="bg2">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Freeform 32"/>
          <p:cNvSpPr/>
          <p:nvPr/>
        </p:nvSpPr>
        <p:spPr>
          <a:xfrm rot="10800000" flipH="1">
            <a:off x="2359444" y="5146418"/>
            <a:ext cx="3672289" cy="566542"/>
          </a:xfrm>
          <a:custGeom>
            <a:avLst/>
            <a:gdLst>
              <a:gd name="connsiteX0" fmla="*/ 0 w 3672289"/>
              <a:gd name="connsiteY0" fmla="*/ 0 h 566542"/>
              <a:gd name="connsiteX1" fmla="*/ 3132793 w 3672289"/>
              <a:gd name="connsiteY1" fmla="*/ 0 h 566542"/>
              <a:gd name="connsiteX2" fmla="*/ 3672289 w 3672289"/>
              <a:gd name="connsiteY2" fmla="*/ 539496 h 566542"/>
              <a:gd name="connsiteX3" fmla="*/ 3669563 w 3672289"/>
              <a:gd name="connsiteY3" fmla="*/ 566542 h 566542"/>
              <a:gd name="connsiteX4" fmla="*/ 3490363 w 3672289"/>
              <a:gd name="connsiteY4" fmla="*/ 566542 h 566542"/>
              <a:gd name="connsiteX5" fmla="*/ 3490363 w 3672289"/>
              <a:gd name="connsiteY5" fmla="*/ 452628 h 566542"/>
              <a:gd name="connsiteX6" fmla="*/ 2897436 w 3672289"/>
              <a:gd name="connsiteY6" fmla="*/ 452628 h 566542"/>
              <a:gd name="connsiteX7" fmla="*/ 2897436 w 3672289"/>
              <a:gd name="connsiteY7" fmla="*/ 566542 h 566542"/>
              <a:gd name="connsiteX8" fmla="*/ 0 w 3672289"/>
              <a:gd name="connsiteY8" fmla="*/ 566542 h 566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72289" h="566542">
                <a:moveTo>
                  <a:pt x="0" y="0"/>
                </a:moveTo>
                <a:lnTo>
                  <a:pt x="3132793" y="0"/>
                </a:lnTo>
                <a:cubicBezTo>
                  <a:pt x="3430748" y="0"/>
                  <a:pt x="3672289" y="241541"/>
                  <a:pt x="3672289" y="539496"/>
                </a:cubicBezTo>
                <a:lnTo>
                  <a:pt x="3669563" y="566542"/>
                </a:lnTo>
                <a:lnTo>
                  <a:pt x="3490363" y="566542"/>
                </a:lnTo>
                <a:lnTo>
                  <a:pt x="3490363" y="452628"/>
                </a:lnTo>
                <a:lnTo>
                  <a:pt x="2897436" y="452628"/>
                </a:lnTo>
                <a:lnTo>
                  <a:pt x="2897436" y="566542"/>
                </a:lnTo>
                <a:lnTo>
                  <a:pt x="0" y="566542"/>
                </a:lnTo>
                <a:close/>
              </a:path>
            </a:pathLst>
          </a:custGeom>
          <a:gradFill flip="none" rotWithShape="1">
            <a:gsLst>
              <a:gs pos="0">
                <a:schemeClr val="bg1"/>
              </a:gs>
              <a:gs pos="100000">
                <a:schemeClr val="bg2">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Freeform 27"/>
          <p:cNvSpPr/>
          <p:nvPr/>
        </p:nvSpPr>
        <p:spPr>
          <a:xfrm rot="10800000" flipH="1">
            <a:off x="2359443" y="3881920"/>
            <a:ext cx="3672289" cy="566542"/>
          </a:xfrm>
          <a:custGeom>
            <a:avLst/>
            <a:gdLst>
              <a:gd name="connsiteX0" fmla="*/ 0 w 3672289"/>
              <a:gd name="connsiteY0" fmla="*/ 0 h 566542"/>
              <a:gd name="connsiteX1" fmla="*/ 3132793 w 3672289"/>
              <a:gd name="connsiteY1" fmla="*/ 0 h 566542"/>
              <a:gd name="connsiteX2" fmla="*/ 3672289 w 3672289"/>
              <a:gd name="connsiteY2" fmla="*/ 539496 h 566542"/>
              <a:gd name="connsiteX3" fmla="*/ 3669563 w 3672289"/>
              <a:gd name="connsiteY3" fmla="*/ 566542 h 566542"/>
              <a:gd name="connsiteX4" fmla="*/ 3490363 w 3672289"/>
              <a:gd name="connsiteY4" fmla="*/ 566542 h 566542"/>
              <a:gd name="connsiteX5" fmla="*/ 3490363 w 3672289"/>
              <a:gd name="connsiteY5" fmla="*/ 452628 h 566542"/>
              <a:gd name="connsiteX6" fmla="*/ 2897436 w 3672289"/>
              <a:gd name="connsiteY6" fmla="*/ 452628 h 566542"/>
              <a:gd name="connsiteX7" fmla="*/ 2897436 w 3672289"/>
              <a:gd name="connsiteY7" fmla="*/ 566542 h 566542"/>
              <a:gd name="connsiteX8" fmla="*/ 0 w 3672289"/>
              <a:gd name="connsiteY8" fmla="*/ 566542 h 566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72289" h="566542">
                <a:moveTo>
                  <a:pt x="0" y="0"/>
                </a:moveTo>
                <a:lnTo>
                  <a:pt x="3132793" y="0"/>
                </a:lnTo>
                <a:cubicBezTo>
                  <a:pt x="3430748" y="0"/>
                  <a:pt x="3672289" y="241541"/>
                  <a:pt x="3672289" y="539496"/>
                </a:cubicBezTo>
                <a:lnTo>
                  <a:pt x="3669563" y="566542"/>
                </a:lnTo>
                <a:lnTo>
                  <a:pt x="3490363" y="566542"/>
                </a:lnTo>
                <a:lnTo>
                  <a:pt x="3490363" y="452628"/>
                </a:lnTo>
                <a:lnTo>
                  <a:pt x="2897436" y="452628"/>
                </a:lnTo>
                <a:lnTo>
                  <a:pt x="2897436" y="566542"/>
                </a:lnTo>
                <a:lnTo>
                  <a:pt x="0" y="566542"/>
                </a:lnTo>
                <a:close/>
              </a:path>
            </a:pathLst>
          </a:custGeom>
          <a:gradFill flip="none" rotWithShape="1">
            <a:gsLst>
              <a:gs pos="0">
                <a:schemeClr val="bg1"/>
              </a:gs>
              <a:gs pos="100000">
                <a:schemeClr val="bg2">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Freeform 18"/>
          <p:cNvSpPr/>
          <p:nvPr/>
        </p:nvSpPr>
        <p:spPr>
          <a:xfrm rot="10800000" flipH="1">
            <a:off x="2423710" y="1415832"/>
            <a:ext cx="3672289" cy="566542"/>
          </a:xfrm>
          <a:custGeom>
            <a:avLst/>
            <a:gdLst>
              <a:gd name="connsiteX0" fmla="*/ 0 w 3672289"/>
              <a:gd name="connsiteY0" fmla="*/ 0 h 566542"/>
              <a:gd name="connsiteX1" fmla="*/ 3132793 w 3672289"/>
              <a:gd name="connsiteY1" fmla="*/ 0 h 566542"/>
              <a:gd name="connsiteX2" fmla="*/ 3672289 w 3672289"/>
              <a:gd name="connsiteY2" fmla="*/ 539496 h 566542"/>
              <a:gd name="connsiteX3" fmla="*/ 3669563 w 3672289"/>
              <a:gd name="connsiteY3" fmla="*/ 566542 h 566542"/>
              <a:gd name="connsiteX4" fmla="*/ 3490363 w 3672289"/>
              <a:gd name="connsiteY4" fmla="*/ 566542 h 566542"/>
              <a:gd name="connsiteX5" fmla="*/ 3490363 w 3672289"/>
              <a:gd name="connsiteY5" fmla="*/ 452628 h 566542"/>
              <a:gd name="connsiteX6" fmla="*/ 2897436 w 3672289"/>
              <a:gd name="connsiteY6" fmla="*/ 452628 h 566542"/>
              <a:gd name="connsiteX7" fmla="*/ 2897436 w 3672289"/>
              <a:gd name="connsiteY7" fmla="*/ 566542 h 566542"/>
              <a:gd name="connsiteX8" fmla="*/ 0 w 3672289"/>
              <a:gd name="connsiteY8" fmla="*/ 566542 h 566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72289" h="566542">
                <a:moveTo>
                  <a:pt x="0" y="0"/>
                </a:moveTo>
                <a:lnTo>
                  <a:pt x="3132793" y="0"/>
                </a:lnTo>
                <a:cubicBezTo>
                  <a:pt x="3430748" y="0"/>
                  <a:pt x="3672289" y="241541"/>
                  <a:pt x="3672289" y="539496"/>
                </a:cubicBezTo>
                <a:lnTo>
                  <a:pt x="3669563" y="566542"/>
                </a:lnTo>
                <a:lnTo>
                  <a:pt x="3490363" y="566542"/>
                </a:lnTo>
                <a:lnTo>
                  <a:pt x="3490363" y="452628"/>
                </a:lnTo>
                <a:lnTo>
                  <a:pt x="2897436" y="452628"/>
                </a:lnTo>
                <a:lnTo>
                  <a:pt x="2897436" y="566542"/>
                </a:lnTo>
                <a:lnTo>
                  <a:pt x="0" y="566542"/>
                </a:lnTo>
                <a:close/>
              </a:path>
            </a:pathLst>
          </a:custGeom>
          <a:gradFill flip="none" rotWithShape="1">
            <a:gsLst>
              <a:gs pos="0">
                <a:schemeClr val="bg1"/>
              </a:gs>
              <a:gs pos="100000">
                <a:schemeClr val="bg2">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Slide Number Placeholder 1"/>
          <p:cNvSpPr>
            <a:spLocks noGrp="1"/>
          </p:cNvSpPr>
          <p:nvPr>
            <p:ph type="sldNum" sz="quarter" idx="12"/>
          </p:nvPr>
        </p:nvSpPr>
        <p:spPr/>
        <p:txBody>
          <a:bodyPr/>
          <a:lstStyle/>
          <a:p>
            <a:fld id="{65835BCF-EE00-4FA3-BB81-81A37714F2E2}" type="slidenum">
              <a:rPr lang="en-GB" smtClean="0"/>
              <a:t>7</a:t>
            </a:fld>
            <a:endParaRPr lang="en-GB" dirty="0"/>
          </a:p>
        </p:txBody>
      </p:sp>
      <p:sp>
        <p:nvSpPr>
          <p:cNvPr id="23" name="Freeform 22"/>
          <p:cNvSpPr/>
          <p:nvPr/>
        </p:nvSpPr>
        <p:spPr>
          <a:xfrm rot="10800000" flipH="1">
            <a:off x="2423710" y="2655025"/>
            <a:ext cx="3672289" cy="566542"/>
          </a:xfrm>
          <a:custGeom>
            <a:avLst/>
            <a:gdLst>
              <a:gd name="connsiteX0" fmla="*/ 0 w 3672289"/>
              <a:gd name="connsiteY0" fmla="*/ 0 h 566542"/>
              <a:gd name="connsiteX1" fmla="*/ 3132793 w 3672289"/>
              <a:gd name="connsiteY1" fmla="*/ 0 h 566542"/>
              <a:gd name="connsiteX2" fmla="*/ 3672289 w 3672289"/>
              <a:gd name="connsiteY2" fmla="*/ 539496 h 566542"/>
              <a:gd name="connsiteX3" fmla="*/ 3669563 w 3672289"/>
              <a:gd name="connsiteY3" fmla="*/ 566542 h 566542"/>
              <a:gd name="connsiteX4" fmla="*/ 3490363 w 3672289"/>
              <a:gd name="connsiteY4" fmla="*/ 566542 h 566542"/>
              <a:gd name="connsiteX5" fmla="*/ 3490363 w 3672289"/>
              <a:gd name="connsiteY5" fmla="*/ 452628 h 566542"/>
              <a:gd name="connsiteX6" fmla="*/ 2897436 w 3672289"/>
              <a:gd name="connsiteY6" fmla="*/ 452628 h 566542"/>
              <a:gd name="connsiteX7" fmla="*/ 2897436 w 3672289"/>
              <a:gd name="connsiteY7" fmla="*/ 566542 h 566542"/>
              <a:gd name="connsiteX8" fmla="*/ 0 w 3672289"/>
              <a:gd name="connsiteY8" fmla="*/ 566542 h 566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72289" h="566542">
                <a:moveTo>
                  <a:pt x="0" y="0"/>
                </a:moveTo>
                <a:lnTo>
                  <a:pt x="3132793" y="0"/>
                </a:lnTo>
                <a:cubicBezTo>
                  <a:pt x="3430748" y="0"/>
                  <a:pt x="3672289" y="241541"/>
                  <a:pt x="3672289" y="539496"/>
                </a:cubicBezTo>
                <a:lnTo>
                  <a:pt x="3669563" y="566542"/>
                </a:lnTo>
                <a:lnTo>
                  <a:pt x="3490363" y="566542"/>
                </a:lnTo>
                <a:lnTo>
                  <a:pt x="3490363" y="452628"/>
                </a:lnTo>
                <a:lnTo>
                  <a:pt x="2897436" y="452628"/>
                </a:lnTo>
                <a:lnTo>
                  <a:pt x="2897436" y="566542"/>
                </a:lnTo>
                <a:lnTo>
                  <a:pt x="0" y="566542"/>
                </a:lnTo>
                <a:close/>
              </a:path>
            </a:pathLst>
          </a:custGeom>
          <a:gradFill flip="none" rotWithShape="1">
            <a:gsLst>
              <a:gs pos="0">
                <a:schemeClr val="bg1"/>
              </a:gs>
              <a:gs pos="100000">
                <a:schemeClr val="bg2">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Freeform 4"/>
          <p:cNvSpPr/>
          <p:nvPr/>
        </p:nvSpPr>
        <p:spPr>
          <a:xfrm>
            <a:off x="5490072" y="543518"/>
            <a:ext cx="1211856" cy="6103344"/>
          </a:xfrm>
          <a:custGeom>
            <a:avLst/>
            <a:gdLst>
              <a:gd name="connsiteX0" fmla="*/ 601338 w 1211856"/>
              <a:gd name="connsiteY0" fmla="*/ 260713 h 6103344"/>
              <a:gd name="connsiteX1" fmla="*/ 280930 w 1211856"/>
              <a:gd name="connsiteY1" fmla="*/ 581121 h 6103344"/>
              <a:gd name="connsiteX2" fmla="*/ 280930 w 1211856"/>
              <a:gd name="connsiteY2" fmla="*/ 5556305 h 6103344"/>
              <a:gd name="connsiteX3" fmla="*/ 601338 w 1211856"/>
              <a:gd name="connsiteY3" fmla="*/ 5876713 h 6103344"/>
              <a:gd name="connsiteX4" fmla="*/ 601337 w 1211856"/>
              <a:gd name="connsiteY4" fmla="*/ 5876714 h 6103344"/>
              <a:gd name="connsiteX5" fmla="*/ 921745 w 1211856"/>
              <a:gd name="connsiteY5" fmla="*/ 5556306 h 6103344"/>
              <a:gd name="connsiteX6" fmla="*/ 921746 w 1211856"/>
              <a:gd name="connsiteY6" fmla="*/ 581121 h 6103344"/>
              <a:gd name="connsiteX7" fmla="*/ 601338 w 1211856"/>
              <a:gd name="connsiteY7" fmla="*/ 260713 h 6103344"/>
              <a:gd name="connsiteX8" fmla="*/ 605928 w 1211856"/>
              <a:gd name="connsiteY8" fmla="*/ 0 h 6103344"/>
              <a:gd name="connsiteX9" fmla="*/ 1211856 w 1211856"/>
              <a:gd name="connsiteY9" fmla="*/ 605928 h 6103344"/>
              <a:gd name="connsiteX10" fmla="*/ 1211856 w 1211856"/>
              <a:gd name="connsiteY10" fmla="*/ 5497416 h 6103344"/>
              <a:gd name="connsiteX11" fmla="*/ 605928 w 1211856"/>
              <a:gd name="connsiteY11" fmla="*/ 6103344 h 6103344"/>
              <a:gd name="connsiteX12" fmla="*/ 0 w 1211856"/>
              <a:gd name="connsiteY12" fmla="*/ 5497416 h 6103344"/>
              <a:gd name="connsiteX13" fmla="*/ 0 w 1211856"/>
              <a:gd name="connsiteY13" fmla="*/ 605928 h 6103344"/>
              <a:gd name="connsiteX14" fmla="*/ 605928 w 1211856"/>
              <a:gd name="connsiteY14" fmla="*/ 0 h 610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1856" h="6103344">
                <a:moveTo>
                  <a:pt x="601338" y="260713"/>
                </a:moveTo>
                <a:cubicBezTo>
                  <a:pt x="424382" y="260713"/>
                  <a:pt x="280930" y="404165"/>
                  <a:pt x="280930" y="581121"/>
                </a:cubicBezTo>
                <a:lnTo>
                  <a:pt x="280930" y="5556305"/>
                </a:lnTo>
                <a:cubicBezTo>
                  <a:pt x="280930" y="5733261"/>
                  <a:pt x="424382" y="5876713"/>
                  <a:pt x="601338" y="5876713"/>
                </a:cubicBezTo>
                <a:lnTo>
                  <a:pt x="601337" y="5876714"/>
                </a:lnTo>
                <a:cubicBezTo>
                  <a:pt x="778293" y="5876714"/>
                  <a:pt x="921745" y="5733262"/>
                  <a:pt x="921745" y="5556306"/>
                </a:cubicBezTo>
                <a:cubicBezTo>
                  <a:pt x="921745" y="3897911"/>
                  <a:pt x="921746" y="2239516"/>
                  <a:pt x="921746" y="581121"/>
                </a:cubicBezTo>
                <a:cubicBezTo>
                  <a:pt x="921746" y="404165"/>
                  <a:pt x="778294" y="260713"/>
                  <a:pt x="601338" y="260713"/>
                </a:cubicBezTo>
                <a:close/>
                <a:moveTo>
                  <a:pt x="605928" y="0"/>
                </a:moveTo>
                <a:cubicBezTo>
                  <a:pt x="940573" y="0"/>
                  <a:pt x="1211856" y="271283"/>
                  <a:pt x="1211856" y="605928"/>
                </a:cubicBezTo>
                <a:lnTo>
                  <a:pt x="1211856" y="5497416"/>
                </a:lnTo>
                <a:cubicBezTo>
                  <a:pt x="1211856" y="5832061"/>
                  <a:pt x="940573" y="6103344"/>
                  <a:pt x="605928" y="6103344"/>
                </a:cubicBezTo>
                <a:cubicBezTo>
                  <a:pt x="271283" y="6103344"/>
                  <a:pt x="0" y="5832061"/>
                  <a:pt x="0" y="5497416"/>
                </a:cubicBezTo>
                <a:lnTo>
                  <a:pt x="0" y="605928"/>
                </a:lnTo>
                <a:cubicBezTo>
                  <a:pt x="0" y="271283"/>
                  <a:pt x="271283" y="0"/>
                  <a:pt x="605928" y="0"/>
                </a:cubicBezTo>
                <a:close/>
              </a:path>
            </a:pathLst>
          </a:custGeom>
          <a:gradFill>
            <a:gsLst>
              <a:gs pos="0">
                <a:schemeClr val="bg1">
                  <a:lumMod val="85000"/>
                </a:schemeClr>
              </a:gs>
              <a:gs pos="100000">
                <a:schemeClr val="bg1"/>
              </a:gs>
            </a:gsLst>
            <a:lin ang="2700000" scaled="0"/>
          </a:gradFill>
          <a:ln>
            <a:noFill/>
          </a:ln>
          <a:effectLst>
            <a:outerShdw blurRad="127000" dist="38100" dir="2700000" algn="tl" rotWithShape="0">
              <a:prstClr val="black">
                <a:alpha val="5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Freeform 15"/>
          <p:cNvSpPr/>
          <p:nvPr/>
        </p:nvSpPr>
        <p:spPr>
          <a:xfrm>
            <a:off x="1388125" y="903382"/>
            <a:ext cx="1035586" cy="1078992"/>
          </a:xfrm>
          <a:custGeom>
            <a:avLst/>
            <a:gdLst>
              <a:gd name="connsiteX0" fmla="*/ 539496 w 1035586"/>
              <a:gd name="connsiteY0" fmla="*/ 0 h 1078992"/>
              <a:gd name="connsiteX1" fmla="*/ 1035586 w 1035586"/>
              <a:gd name="connsiteY1" fmla="*/ 0 h 1078992"/>
              <a:gd name="connsiteX2" fmla="*/ 1035586 w 1035586"/>
              <a:gd name="connsiteY2" fmla="*/ 1078992 h 1078992"/>
              <a:gd name="connsiteX3" fmla="*/ 539496 w 1035586"/>
              <a:gd name="connsiteY3" fmla="*/ 1078992 h 1078992"/>
              <a:gd name="connsiteX4" fmla="*/ 0 w 1035586"/>
              <a:gd name="connsiteY4" fmla="*/ 539496 h 1078992"/>
              <a:gd name="connsiteX5" fmla="*/ 539496 w 1035586"/>
              <a:gd name="connsiteY5" fmla="*/ 0 h 107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5586" h="1078992">
                <a:moveTo>
                  <a:pt x="539496" y="0"/>
                </a:moveTo>
                <a:lnTo>
                  <a:pt x="1035586" y="0"/>
                </a:lnTo>
                <a:lnTo>
                  <a:pt x="1035586" y="1078992"/>
                </a:lnTo>
                <a:lnTo>
                  <a:pt x="539496" y="1078992"/>
                </a:lnTo>
                <a:cubicBezTo>
                  <a:pt x="241541" y="1078992"/>
                  <a:pt x="0" y="837451"/>
                  <a:pt x="0" y="539496"/>
                </a:cubicBezTo>
                <a:cubicBezTo>
                  <a:pt x="0" y="241541"/>
                  <a:pt x="241541" y="0"/>
                  <a:pt x="539496" y="0"/>
                </a:cubicBezTo>
                <a:close/>
              </a:path>
            </a:pathLst>
          </a:custGeom>
          <a:gradFill flip="none" rotWithShape="1">
            <a:gsLst>
              <a:gs pos="0">
                <a:srgbClr val="FF6600"/>
              </a:gs>
              <a:gs pos="100000">
                <a:srgbClr val="FF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Oval 19"/>
          <p:cNvSpPr/>
          <p:nvPr/>
        </p:nvSpPr>
        <p:spPr>
          <a:xfrm>
            <a:off x="5159566" y="1267929"/>
            <a:ext cx="936434" cy="201995"/>
          </a:xfrm>
          <a:prstGeom prst="ellipse">
            <a:avLst/>
          </a:prstGeom>
          <a:solidFill>
            <a:schemeClr val="tx1">
              <a:alpha val="80000"/>
            </a:schemeClr>
          </a:solidFill>
          <a:ln>
            <a:noFill/>
          </a:ln>
          <a:effectLst>
            <a:outerShdw blurRad="736600" dir="5400000" algn="ctr" rotWithShape="0">
              <a:srgbClr val="000000"/>
            </a:outerShd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Freeform 17"/>
          <p:cNvSpPr/>
          <p:nvPr/>
        </p:nvSpPr>
        <p:spPr>
          <a:xfrm>
            <a:off x="2423711" y="903382"/>
            <a:ext cx="3672289" cy="566542"/>
          </a:xfrm>
          <a:custGeom>
            <a:avLst/>
            <a:gdLst>
              <a:gd name="connsiteX0" fmla="*/ 0 w 3672289"/>
              <a:gd name="connsiteY0" fmla="*/ 0 h 566542"/>
              <a:gd name="connsiteX1" fmla="*/ 3132793 w 3672289"/>
              <a:gd name="connsiteY1" fmla="*/ 0 h 566542"/>
              <a:gd name="connsiteX2" fmla="*/ 3672289 w 3672289"/>
              <a:gd name="connsiteY2" fmla="*/ 539496 h 566542"/>
              <a:gd name="connsiteX3" fmla="*/ 3669563 w 3672289"/>
              <a:gd name="connsiteY3" fmla="*/ 566542 h 566542"/>
              <a:gd name="connsiteX4" fmla="*/ 3490363 w 3672289"/>
              <a:gd name="connsiteY4" fmla="*/ 566542 h 566542"/>
              <a:gd name="connsiteX5" fmla="*/ 3490363 w 3672289"/>
              <a:gd name="connsiteY5" fmla="*/ 452628 h 566542"/>
              <a:gd name="connsiteX6" fmla="*/ 2897436 w 3672289"/>
              <a:gd name="connsiteY6" fmla="*/ 452628 h 566542"/>
              <a:gd name="connsiteX7" fmla="*/ 2897436 w 3672289"/>
              <a:gd name="connsiteY7" fmla="*/ 566542 h 566542"/>
              <a:gd name="connsiteX8" fmla="*/ 0 w 3672289"/>
              <a:gd name="connsiteY8" fmla="*/ 566542 h 566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72289" h="566542">
                <a:moveTo>
                  <a:pt x="0" y="0"/>
                </a:moveTo>
                <a:lnTo>
                  <a:pt x="3132793" y="0"/>
                </a:lnTo>
                <a:cubicBezTo>
                  <a:pt x="3430748" y="0"/>
                  <a:pt x="3672289" y="241541"/>
                  <a:pt x="3672289" y="539496"/>
                </a:cubicBezTo>
                <a:lnTo>
                  <a:pt x="3669563" y="566542"/>
                </a:lnTo>
                <a:lnTo>
                  <a:pt x="3490363" y="566542"/>
                </a:lnTo>
                <a:lnTo>
                  <a:pt x="3490363" y="452628"/>
                </a:lnTo>
                <a:lnTo>
                  <a:pt x="2897436" y="452628"/>
                </a:lnTo>
                <a:lnTo>
                  <a:pt x="2897436" y="566542"/>
                </a:lnTo>
                <a:lnTo>
                  <a:pt x="0" y="566542"/>
                </a:lnTo>
                <a:close/>
              </a:path>
            </a:pathLst>
          </a:custGeom>
          <a:gradFill flip="none" rotWithShape="1">
            <a:gsLst>
              <a:gs pos="0">
                <a:schemeClr val="bg1"/>
              </a:gs>
              <a:gs pos="100000">
                <a:schemeClr val="bg2">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Freeform 23"/>
          <p:cNvSpPr/>
          <p:nvPr/>
        </p:nvSpPr>
        <p:spPr>
          <a:xfrm>
            <a:off x="1388125" y="2142575"/>
            <a:ext cx="1035586" cy="1078992"/>
          </a:xfrm>
          <a:custGeom>
            <a:avLst/>
            <a:gdLst>
              <a:gd name="connsiteX0" fmla="*/ 539496 w 1035586"/>
              <a:gd name="connsiteY0" fmla="*/ 0 h 1078992"/>
              <a:gd name="connsiteX1" fmla="*/ 1035586 w 1035586"/>
              <a:gd name="connsiteY1" fmla="*/ 0 h 1078992"/>
              <a:gd name="connsiteX2" fmla="*/ 1035586 w 1035586"/>
              <a:gd name="connsiteY2" fmla="*/ 1078992 h 1078992"/>
              <a:gd name="connsiteX3" fmla="*/ 539496 w 1035586"/>
              <a:gd name="connsiteY3" fmla="*/ 1078992 h 1078992"/>
              <a:gd name="connsiteX4" fmla="*/ 0 w 1035586"/>
              <a:gd name="connsiteY4" fmla="*/ 539496 h 1078992"/>
              <a:gd name="connsiteX5" fmla="*/ 539496 w 1035586"/>
              <a:gd name="connsiteY5" fmla="*/ 0 h 107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5586" h="1078992">
                <a:moveTo>
                  <a:pt x="539496" y="0"/>
                </a:moveTo>
                <a:lnTo>
                  <a:pt x="1035586" y="0"/>
                </a:lnTo>
                <a:lnTo>
                  <a:pt x="1035586" y="1078992"/>
                </a:lnTo>
                <a:lnTo>
                  <a:pt x="539496" y="1078992"/>
                </a:lnTo>
                <a:cubicBezTo>
                  <a:pt x="241541" y="1078992"/>
                  <a:pt x="0" y="837451"/>
                  <a:pt x="0" y="539496"/>
                </a:cubicBezTo>
                <a:cubicBezTo>
                  <a:pt x="0" y="241541"/>
                  <a:pt x="241541" y="0"/>
                  <a:pt x="539496" y="0"/>
                </a:cubicBezTo>
                <a:close/>
              </a:path>
            </a:pathLst>
          </a:custGeom>
          <a:gradFill flip="none" rotWithShape="1">
            <a:gsLst>
              <a:gs pos="0">
                <a:srgbClr val="BF95DF"/>
              </a:gs>
              <a:gs pos="100000">
                <a:schemeClr val="accent5">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Oval 24"/>
          <p:cNvSpPr/>
          <p:nvPr/>
        </p:nvSpPr>
        <p:spPr>
          <a:xfrm>
            <a:off x="5159566" y="2507122"/>
            <a:ext cx="936434" cy="201995"/>
          </a:xfrm>
          <a:prstGeom prst="ellipse">
            <a:avLst/>
          </a:prstGeom>
          <a:solidFill>
            <a:schemeClr val="tx1">
              <a:alpha val="80000"/>
            </a:schemeClr>
          </a:solidFill>
          <a:ln>
            <a:noFill/>
          </a:ln>
          <a:effectLst>
            <a:outerShdw blurRad="736600" dir="5400000" algn="ctr" rotWithShape="0">
              <a:srgbClr val="000000"/>
            </a:outerShd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Freeform 25"/>
          <p:cNvSpPr/>
          <p:nvPr/>
        </p:nvSpPr>
        <p:spPr>
          <a:xfrm>
            <a:off x="2423711" y="2142575"/>
            <a:ext cx="3672289" cy="566542"/>
          </a:xfrm>
          <a:custGeom>
            <a:avLst/>
            <a:gdLst>
              <a:gd name="connsiteX0" fmla="*/ 0 w 3672289"/>
              <a:gd name="connsiteY0" fmla="*/ 0 h 566542"/>
              <a:gd name="connsiteX1" fmla="*/ 3132793 w 3672289"/>
              <a:gd name="connsiteY1" fmla="*/ 0 h 566542"/>
              <a:gd name="connsiteX2" fmla="*/ 3672289 w 3672289"/>
              <a:gd name="connsiteY2" fmla="*/ 539496 h 566542"/>
              <a:gd name="connsiteX3" fmla="*/ 3669563 w 3672289"/>
              <a:gd name="connsiteY3" fmla="*/ 566542 h 566542"/>
              <a:gd name="connsiteX4" fmla="*/ 3490363 w 3672289"/>
              <a:gd name="connsiteY4" fmla="*/ 566542 h 566542"/>
              <a:gd name="connsiteX5" fmla="*/ 3490363 w 3672289"/>
              <a:gd name="connsiteY5" fmla="*/ 452628 h 566542"/>
              <a:gd name="connsiteX6" fmla="*/ 2897436 w 3672289"/>
              <a:gd name="connsiteY6" fmla="*/ 452628 h 566542"/>
              <a:gd name="connsiteX7" fmla="*/ 2897436 w 3672289"/>
              <a:gd name="connsiteY7" fmla="*/ 566542 h 566542"/>
              <a:gd name="connsiteX8" fmla="*/ 0 w 3672289"/>
              <a:gd name="connsiteY8" fmla="*/ 566542 h 566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72289" h="566542">
                <a:moveTo>
                  <a:pt x="0" y="0"/>
                </a:moveTo>
                <a:lnTo>
                  <a:pt x="3132793" y="0"/>
                </a:lnTo>
                <a:cubicBezTo>
                  <a:pt x="3430748" y="0"/>
                  <a:pt x="3672289" y="241541"/>
                  <a:pt x="3672289" y="539496"/>
                </a:cubicBezTo>
                <a:lnTo>
                  <a:pt x="3669563" y="566542"/>
                </a:lnTo>
                <a:lnTo>
                  <a:pt x="3490363" y="566542"/>
                </a:lnTo>
                <a:lnTo>
                  <a:pt x="3490363" y="452628"/>
                </a:lnTo>
                <a:lnTo>
                  <a:pt x="2897436" y="452628"/>
                </a:lnTo>
                <a:lnTo>
                  <a:pt x="2897436" y="566542"/>
                </a:lnTo>
                <a:lnTo>
                  <a:pt x="0" y="566542"/>
                </a:lnTo>
                <a:close/>
              </a:path>
            </a:pathLst>
          </a:custGeom>
          <a:gradFill flip="none" rotWithShape="1">
            <a:gsLst>
              <a:gs pos="0">
                <a:schemeClr val="bg1"/>
              </a:gs>
              <a:gs pos="100000">
                <a:schemeClr val="bg2">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Freeform 28"/>
          <p:cNvSpPr/>
          <p:nvPr/>
        </p:nvSpPr>
        <p:spPr>
          <a:xfrm>
            <a:off x="1323858" y="3369470"/>
            <a:ext cx="1035586" cy="1078992"/>
          </a:xfrm>
          <a:custGeom>
            <a:avLst/>
            <a:gdLst>
              <a:gd name="connsiteX0" fmla="*/ 539496 w 1035586"/>
              <a:gd name="connsiteY0" fmla="*/ 0 h 1078992"/>
              <a:gd name="connsiteX1" fmla="*/ 1035586 w 1035586"/>
              <a:gd name="connsiteY1" fmla="*/ 0 h 1078992"/>
              <a:gd name="connsiteX2" fmla="*/ 1035586 w 1035586"/>
              <a:gd name="connsiteY2" fmla="*/ 1078992 h 1078992"/>
              <a:gd name="connsiteX3" fmla="*/ 539496 w 1035586"/>
              <a:gd name="connsiteY3" fmla="*/ 1078992 h 1078992"/>
              <a:gd name="connsiteX4" fmla="*/ 0 w 1035586"/>
              <a:gd name="connsiteY4" fmla="*/ 539496 h 1078992"/>
              <a:gd name="connsiteX5" fmla="*/ 539496 w 1035586"/>
              <a:gd name="connsiteY5" fmla="*/ 0 h 107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5586" h="1078992">
                <a:moveTo>
                  <a:pt x="539496" y="0"/>
                </a:moveTo>
                <a:lnTo>
                  <a:pt x="1035586" y="0"/>
                </a:lnTo>
                <a:lnTo>
                  <a:pt x="1035586" y="1078992"/>
                </a:lnTo>
                <a:lnTo>
                  <a:pt x="539496" y="1078992"/>
                </a:lnTo>
                <a:cubicBezTo>
                  <a:pt x="241541" y="1078992"/>
                  <a:pt x="0" y="837451"/>
                  <a:pt x="0" y="539496"/>
                </a:cubicBezTo>
                <a:cubicBezTo>
                  <a:pt x="0" y="241541"/>
                  <a:pt x="241541" y="0"/>
                  <a:pt x="539496" y="0"/>
                </a:cubicBezTo>
                <a:close/>
              </a:path>
            </a:pathLst>
          </a:custGeom>
          <a:gradFill flip="none" rotWithShape="1">
            <a:gsLst>
              <a:gs pos="100000">
                <a:srgbClr val="00B050"/>
              </a:gs>
              <a:gs pos="0">
                <a:schemeClr val="accent6">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Oval 29"/>
          <p:cNvSpPr/>
          <p:nvPr/>
        </p:nvSpPr>
        <p:spPr>
          <a:xfrm>
            <a:off x="4996149" y="3746314"/>
            <a:ext cx="936434" cy="201995"/>
          </a:xfrm>
          <a:prstGeom prst="ellipse">
            <a:avLst/>
          </a:prstGeom>
          <a:solidFill>
            <a:schemeClr val="tx1">
              <a:alpha val="80000"/>
            </a:schemeClr>
          </a:solidFill>
          <a:ln>
            <a:noFill/>
          </a:ln>
          <a:effectLst>
            <a:outerShdw blurRad="736600" dir="5400000" algn="ctr" rotWithShape="0">
              <a:srgbClr val="000000"/>
            </a:outerShd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Freeform 30"/>
          <p:cNvSpPr/>
          <p:nvPr/>
        </p:nvSpPr>
        <p:spPr>
          <a:xfrm>
            <a:off x="2359444" y="3369470"/>
            <a:ext cx="3672289" cy="566542"/>
          </a:xfrm>
          <a:custGeom>
            <a:avLst/>
            <a:gdLst>
              <a:gd name="connsiteX0" fmla="*/ 0 w 3672289"/>
              <a:gd name="connsiteY0" fmla="*/ 0 h 566542"/>
              <a:gd name="connsiteX1" fmla="*/ 3132793 w 3672289"/>
              <a:gd name="connsiteY1" fmla="*/ 0 h 566542"/>
              <a:gd name="connsiteX2" fmla="*/ 3672289 w 3672289"/>
              <a:gd name="connsiteY2" fmla="*/ 539496 h 566542"/>
              <a:gd name="connsiteX3" fmla="*/ 3669563 w 3672289"/>
              <a:gd name="connsiteY3" fmla="*/ 566542 h 566542"/>
              <a:gd name="connsiteX4" fmla="*/ 3490363 w 3672289"/>
              <a:gd name="connsiteY4" fmla="*/ 566542 h 566542"/>
              <a:gd name="connsiteX5" fmla="*/ 3490363 w 3672289"/>
              <a:gd name="connsiteY5" fmla="*/ 452628 h 566542"/>
              <a:gd name="connsiteX6" fmla="*/ 2897436 w 3672289"/>
              <a:gd name="connsiteY6" fmla="*/ 452628 h 566542"/>
              <a:gd name="connsiteX7" fmla="*/ 2897436 w 3672289"/>
              <a:gd name="connsiteY7" fmla="*/ 566542 h 566542"/>
              <a:gd name="connsiteX8" fmla="*/ 0 w 3672289"/>
              <a:gd name="connsiteY8" fmla="*/ 566542 h 566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72289" h="566542">
                <a:moveTo>
                  <a:pt x="0" y="0"/>
                </a:moveTo>
                <a:lnTo>
                  <a:pt x="3132793" y="0"/>
                </a:lnTo>
                <a:cubicBezTo>
                  <a:pt x="3430748" y="0"/>
                  <a:pt x="3672289" y="241541"/>
                  <a:pt x="3672289" y="539496"/>
                </a:cubicBezTo>
                <a:lnTo>
                  <a:pt x="3669563" y="566542"/>
                </a:lnTo>
                <a:lnTo>
                  <a:pt x="3490363" y="566542"/>
                </a:lnTo>
                <a:lnTo>
                  <a:pt x="3490363" y="452628"/>
                </a:lnTo>
                <a:lnTo>
                  <a:pt x="2897436" y="452628"/>
                </a:lnTo>
                <a:lnTo>
                  <a:pt x="2897436" y="566542"/>
                </a:lnTo>
                <a:lnTo>
                  <a:pt x="0" y="566542"/>
                </a:lnTo>
                <a:close/>
              </a:path>
            </a:pathLst>
          </a:custGeom>
          <a:gradFill flip="none" rotWithShape="1">
            <a:gsLst>
              <a:gs pos="0">
                <a:schemeClr val="bg1"/>
              </a:gs>
              <a:gs pos="100000">
                <a:schemeClr val="bg2">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Freeform 33"/>
          <p:cNvSpPr/>
          <p:nvPr/>
        </p:nvSpPr>
        <p:spPr>
          <a:xfrm>
            <a:off x="1323859" y="4633968"/>
            <a:ext cx="1035586" cy="1078992"/>
          </a:xfrm>
          <a:custGeom>
            <a:avLst/>
            <a:gdLst>
              <a:gd name="connsiteX0" fmla="*/ 539496 w 1035586"/>
              <a:gd name="connsiteY0" fmla="*/ 0 h 1078992"/>
              <a:gd name="connsiteX1" fmla="*/ 1035586 w 1035586"/>
              <a:gd name="connsiteY1" fmla="*/ 0 h 1078992"/>
              <a:gd name="connsiteX2" fmla="*/ 1035586 w 1035586"/>
              <a:gd name="connsiteY2" fmla="*/ 1078992 h 1078992"/>
              <a:gd name="connsiteX3" fmla="*/ 539496 w 1035586"/>
              <a:gd name="connsiteY3" fmla="*/ 1078992 h 1078992"/>
              <a:gd name="connsiteX4" fmla="*/ 0 w 1035586"/>
              <a:gd name="connsiteY4" fmla="*/ 539496 h 1078992"/>
              <a:gd name="connsiteX5" fmla="*/ 539496 w 1035586"/>
              <a:gd name="connsiteY5" fmla="*/ 0 h 107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5586" h="1078992">
                <a:moveTo>
                  <a:pt x="539496" y="0"/>
                </a:moveTo>
                <a:lnTo>
                  <a:pt x="1035586" y="0"/>
                </a:lnTo>
                <a:lnTo>
                  <a:pt x="1035586" y="1078992"/>
                </a:lnTo>
                <a:lnTo>
                  <a:pt x="539496" y="1078992"/>
                </a:lnTo>
                <a:cubicBezTo>
                  <a:pt x="241541" y="1078992"/>
                  <a:pt x="0" y="837451"/>
                  <a:pt x="0" y="539496"/>
                </a:cubicBezTo>
                <a:cubicBezTo>
                  <a:pt x="0" y="241541"/>
                  <a:pt x="241541" y="0"/>
                  <a:pt x="539496" y="0"/>
                </a:cubicBezTo>
                <a:close/>
              </a:path>
            </a:pathLst>
          </a:custGeom>
          <a:gradFill flip="none" rotWithShape="1">
            <a:gsLst>
              <a:gs pos="0">
                <a:schemeClr val="accent4">
                  <a:lumMod val="60000"/>
                  <a:lumOff val="40000"/>
                </a:schemeClr>
              </a:gs>
              <a:gs pos="100000">
                <a:schemeClr val="accent4">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Oval 34"/>
          <p:cNvSpPr/>
          <p:nvPr/>
        </p:nvSpPr>
        <p:spPr>
          <a:xfrm>
            <a:off x="4996149" y="4997786"/>
            <a:ext cx="936434" cy="201995"/>
          </a:xfrm>
          <a:prstGeom prst="ellipse">
            <a:avLst/>
          </a:prstGeom>
          <a:solidFill>
            <a:schemeClr val="tx1">
              <a:alpha val="80000"/>
            </a:schemeClr>
          </a:solidFill>
          <a:ln>
            <a:noFill/>
          </a:ln>
          <a:effectLst>
            <a:outerShdw blurRad="736600" dir="5400000" algn="ctr" rotWithShape="0">
              <a:srgbClr val="000000"/>
            </a:outerShd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Freeform 35"/>
          <p:cNvSpPr/>
          <p:nvPr/>
        </p:nvSpPr>
        <p:spPr>
          <a:xfrm>
            <a:off x="2359445" y="4633968"/>
            <a:ext cx="3672289" cy="566542"/>
          </a:xfrm>
          <a:custGeom>
            <a:avLst/>
            <a:gdLst>
              <a:gd name="connsiteX0" fmla="*/ 0 w 3672289"/>
              <a:gd name="connsiteY0" fmla="*/ 0 h 566542"/>
              <a:gd name="connsiteX1" fmla="*/ 3132793 w 3672289"/>
              <a:gd name="connsiteY1" fmla="*/ 0 h 566542"/>
              <a:gd name="connsiteX2" fmla="*/ 3672289 w 3672289"/>
              <a:gd name="connsiteY2" fmla="*/ 539496 h 566542"/>
              <a:gd name="connsiteX3" fmla="*/ 3669563 w 3672289"/>
              <a:gd name="connsiteY3" fmla="*/ 566542 h 566542"/>
              <a:gd name="connsiteX4" fmla="*/ 3490363 w 3672289"/>
              <a:gd name="connsiteY4" fmla="*/ 566542 h 566542"/>
              <a:gd name="connsiteX5" fmla="*/ 3490363 w 3672289"/>
              <a:gd name="connsiteY5" fmla="*/ 452628 h 566542"/>
              <a:gd name="connsiteX6" fmla="*/ 2897436 w 3672289"/>
              <a:gd name="connsiteY6" fmla="*/ 452628 h 566542"/>
              <a:gd name="connsiteX7" fmla="*/ 2897436 w 3672289"/>
              <a:gd name="connsiteY7" fmla="*/ 566542 h 566542"/>
              <a:gd name="connsiteX8" fmla="*/ 0 w 3672289"/>
              <a:gd name="connsiteY8" fmla="*/ 566542 h 566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72289" h="566542">
                <a:moveTo>
                  <a:pt x="0" y="0"/>
                </a:moveTo>
                <a:lnTo>
                  <a:pt x="3132793" y="0"/>
                </a:lnTo>
                <a:cubicBezTo>
                  <a:pt x="3430748" y="0"/>
                  <a:pt x="3672289" y="241541"/>
                  <a:pt x="3672289" y="539496"/>
                </a:cubicBezTo>
                <a:lnTo>
                  <a:pt x="3669563" y="566542"/>
                </a:lnTo>
                <a:lnTo>
                  <a:pt x="3490363" y="566542"/>
                </a:lnTo>
                <a:lnTo>
                  <a:pt x="3490363" y="452628"/>
                </a:lnTo>
                <a:lnTo>
                  <a:pt x="2897436" y="452628"/>
                </a:lnTo>
                <a:lnTo>
                  <a:pt x="2897436" y="566542"/>
                </a:lnTo>
                <a:lnTo>
                  <a:pt x="0" y="566542"/>
                </a:lnTo>
                <a:close/>
              </a:path>
            </a:pathLst>
          </a:custGeom>
          <a:gradFill flip="none" rotWithShape="1">
            <a:gsLst>
              <a:gs pos="0">
                <a:schemeClr val="bg1"/>
              </a:gs>
              <a:gs pos="100000">
                <a:schemeClr val="bg2">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Freeform 38"/>
          <p:cNvSpPr/>
          <p:nvPr/>
        </p:nvSpPr>
        <p:spPr>
          <a:xfrm flipH="1">
            <a:off x="9768289" y="5210222"/>
            <a:ext cx="1035586" cy="1078992"/>
          </a:xfrm>
          <a:custGeom>
            <a:avLst/>
            <a:gdLst>
              <a:gd name="connsiteX0" fmla="*/ 539496 w 1035586"/>
              <a:gd name="connsiteY0" fmla="*/ 0 h 1078992"/>
              <a:gd name="connsiteX1" fmla="*/ 1035586 w 1035586"/>
              <a:gd name="connsiteY1" fmla="*/ 0 h 1078992"/>
              <a:gd name="connsiteX2" fmla="*/ 1035586 w 1035586"/>
              <a:gd name="connsiteY2" fmla="*/ 1078992 h 1078992"/>
              <a:gd name="connsiteX3" fmla="*/ 539496 w 1035586"/>
              <a:gd name="connsiteY3" fmla="*/ 1078992 h 1078992"/>
              <a:gd name="connsiteX4" fmla="*/ 0 w 1035586"/>
              <a:gd name="connsiteY4" fmla="*/ 539496 h 1078992"/>
              <a:gd name="connsiteX5" fmla="*/ 539496 w 1035586"/>
              <a:gd name="connsiteY5" fmla="*/ 0 h 107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5586" h="1078992">
                <a:moveTo>
                  <a:pt x="539496" y="0"/>
                </a:moveTo>
                <a:lnTo>
                  <a:pt x="1035586" y="0"/>
                </a:lnTo>
                <a:lnTo>
                  <a:pt x="1035586" y="1078992"/>
                </a:lnTo>
                <a:lnTo>
                  <a:pt x="539496" y="1078992"/>
                </a:lnTo>
                <a:cubicBezTo>
                  <a:pt x="241541" y="1078992"/>
                  <a:pt x="0" y="837451"/>
                  <a:pt x="0" y="539496"/>
                </a:cubicBezTo>
                <a:cubicBezTo>
                  <a:pt x="0" y="241541"/>
                  <a:pt x="241541" y="0"/>
                  <a:pt x="539496" y="0"/>
                </a:cubicBezTo>
                <a:close/>
              </a:path>
            </a:pathLst>
          </a:custGeom>
          <a:gradFill flip="none" rotWithShape="1">
            <a:gsLst>
              <a:gs pos="100000">
                <a:srgbClr val="C00000"/>
              </a:gs>
              <a:gs pos="0">
                <a:srgbClr val="FF99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Oval 39"/>
          <p:cNvSpPr/>
          <p:nvPr/>
        </p:nvSpPr>
        <p:spPr>
          <a:xfrm flipH="1">
            <a:off x="6096000" y="5574769"/>
            <a:ext cx="936434" cy="201995"/>
          </a:xfrm>
          <a:prstGeom prst="ellipse">
            <a:avLst/>
          </a:prstGeom>
          <a:solidFill>
            <a:schemeClr val="tx1">
              <a:alpha val="80000"/>
            </a:schemeClr>
          </a:solidFill>
          <a:ln>
            <a:noFill/>
          </a:ln>
          <a:effectLst>
            <a:outerShdw blurRad="736600" dir="5400000" algn="ctr" rotWithShape="0">
              <a:srgbClr val="000000"/>
            </a:outerShd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Freeform 40"/>
          <p:cNvSpPr/>
          <p:nvPr/>
        </p:nvSpPr>
        <p:spPr>
          <a:xfrm flipH="1">
            <a:off x="6096000" y="5210222"/>
            <a:ext cx="3672289" cy="566542"/>
          </a:xfrm>
          <a:custGeom>
            <a:avLst/>
            <a:gdLst>
              <a:gd name="connsiteX0" fmla="*/ 0 w 3672289"/>
              <a:gd name="connsiteY0" fmla="*/ 0 h 566542"/>
              <a:gd name="connsiteX1" fmla="*/ 3132793 w 3672289"/>
              <a:gd name="connsiteY1" fmla="*/ 0 h 566542"/>
              <a:gd name="connsiteX2" fmla="*/ 3672289 w 3672289"/>
              <a:gd name="connsiteY2" fmla="*/ 539496 h 566542"/>
              <a:gd name="connsiteX3" fmla="*/ 3669563 w 3672289"/>
              <a:gd name="connsiteY3" fmla="*/ 566542 h 566542"/>
              <a:gd name="connsiteX4" fmla="*/ 3490363 w 3672289"/>
              <a:gd name="connsiteY4" fmla="*/ 566542 h 566542"/>
              <a:gd name="connsiteX5" fmla="*/ 3490363 w 3672289"/>
              <a:gd name="connsiteY5" fmla="*/ 452628 h 566542"/>
              <a:gd name="connsiteX6" fmla="*/ 2897436 w 3672289"/>
              <a:gd name="connsiteY6" fmla="*/ 452628 h 566542"/>
              <a:gd name="connsiteX7" fmla="*/ 2897436 w 3672289"/>
              <a:gd name="connsiteY7" fmla="*/ 566542 h 566542"/>
              <a:gd name="connsiteX8" fmla="*/ 0 w 3672289"/>
              <a:gd name="connsiteY8" fmla="*/ 566542 h 566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72289" h="566542">
                <a:moveTo>
                  <a:pt x="0" y="0"/>
                </a:moveTo>
                <a:lnTo>
                  <a:pt x="3132793" y="0"/>
                </a:lnTo>
                <a:cubicBezTo>
                  <a:pt x="3430748" y="0"/>
                  <a:pt x="3672289" y="241541"/>
                  <a:pt x="3672289" y="539496"/>
                </a:cubicBezTo>
                <a:lnTo>
                  <a:pt x="3669563" y="566542"/>
                </a:lnTo>
                <a:lnTo>
                  <a:pt x="3490363" y="566542"/>
                </a:lnTo>
                <a:lnTo>
                  <a:pt x="3490363" y="452628"/>
                </a:lnTo>
                <a:lnTo>
                  <a:pt x="2897436" y="452628"/>
                </a:lnTo>
                <a:lnTo>
                  <a:pt x="2897436" y="566542"/>
                </a:lnTo>
                <a:lnTo>
                  <a:pt x="0" y="566542"/>
                </a:lnTo>
                <a:close/>
              </a:path>
            </a:pathLst>
          </a:custGeom>
          <a:gradFill flip="none" rotWithShape="1">
            <a:gsLst>
              <a:gs pos="0">
                <a:schemeClr val="bg1"/>
              </a:gs>
              <a:gs pos="100000">
                <a:schemeClr val="bg2">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Freeform 43"/>
          <p:cNvSpPr/>
          <p:nvPr/>
        </p:nvSpPr>
        <p:spPr>
          <a:xfrm flipH="1">
            <a:off x="9768289" y="3966072"/>
            <a:ext cx="1035586" cy="1078992"/>
          </a:xfrm>
          <a:custGeom>
            <a:avLst/>
            <a:gdLst>
              <a:gd name="connsiteX0" fmla="*/ 539496 w 1035586"/>
              <a:gd name="connsiteY0" fmla="*/ 0 h 1078992"/>
              <a:gd name="connsiteX1" fmla="*/ 1035586 w 1035586"/>
              <a:gd name="connsiteY1" fmla="*/ 0 h 1078992"/>
              <a:gd name="connsiteX2" fmla="*/ 1035586 w 1035586"/>
              <a:gd name="connsiteY2" fmla="*/ 1078992 h 1078992"/>
              <a:gd name="connsiteX3" fmla="*/ 539496 w 1035586"/>
              <a:gd name="connsiteY3" fmla="*/ 1078992 h 1078992"/>
              <a:gd name="connsiteX4" fmla="*/ 0 w 1035586"/>
              <a:gd name="connsiteY4" fmla="*/ 539496 h 1078992"/>
              <a:gd name="connsiteX5" fmla="*/ 539496 w 1035586"/>
              <a:gd name="connsiteY5" fmla="*/ 0 h 107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5586" h="1078992">
                <a:moveTo>
                  <a:pt x="539496" y="0"/>
                </a:moveTo>
                <a:lnTo>
                  <a:pt x="1035586" y="0"/>
                </a:lnTo>
                <a:lnTo>
                  <a:pt x="1035586" y="1078992"/>
                </a:lnTo>
                <a:lnTo>
                  <a:pt x="539496" y="1078992"/>
                </a:lnTo>
                <a:cubicBezTo>
                  <a:pt x="241541" y="1078992"/>
                  <a:pt x="0" y="837451"/>
                  <a:pt x="0" y="539496"/>
                </a:cubicBezTo>
                <a:cubicBezTo>
                  <a:pt x="0" y="241541"/>
                  <a:pt x="241541" y="0"/>
                  <a:pt x="539496" y="0"/>
                </a:cubicBezTo>
                <a:close/>
              </a:path>
            </a:pathLst>
          </a:custGeom>
          <a:gradFill flip="none" rotWithShape="1">
            <a:gsLst>
              <a:gs pos="0">
                <a:srgbClr val="FFFF00"/>
              </a:gs>
              <a:gs pos="100000">
                <a:schemeClr val="accent6">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Oval 44"/>
          <p:cNvSpPr/>
          <p:nvPr/>
        </p:nvSpPr>
        <p:spPr>
          <a:xfrm flipH="1">
            <a:off x="6096000" y="4330619"/>
            <a:ext cx="936434" cy="201995"/>
          </a:xfrm>
          <a:prstGeom prst="ellipse">
            <a:avLst/>
          </a:prstGeom>
          <a:solidFill>
            <a:schemeClr val="tx1">
              <a:alpha val="80000"/>
            </a:schemeClr>
          </a:solidFill>
          <a:ln>
            <a:noFill/>
          </a:ln>
          <a:effectLst>
            <a:outerShdw blurRad="736600" dir="5400000" algn="ctr" rotWithShape="0">
              <a:srgbClr val="000000"/>
            </a:outerShd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Freeform 45"/>
          <p:cNvSpPr/>
          <p:nvPr/>
        </p:nvSpPr>
        <p:spPr>
          <a:xfrm flipH="1">
            <a:off x="6096000" y="3966072"/>
            <a:ext cx="3672289" cy="566542"/>
          </a:xfrm>
          <a:custGeom>
            <a:avLst/>
            <a:gdLst>
              <a:gd name="connsiteX0" fmla="*/ 0 w 3672289"/>
              <a:gd name="connsiteY0" fmla="*/ 0 h 566542"/>
              <a:gd name="connsiteX1" fmla="*/ 3132793 w 3672289"/>
              <a:gd name="connsiteY1" fmla="*/ 0 h 566542"/>
              <a:gd name="connsiteX2" fmla="*/ 3672289 w 3672289"/>
              <a:gd name="connsiteY2" fmla="*/ 539496 h 566542"/>
              <a:gd name="connsiteX3" fmla="*/ 3669563 w 3672289"/>
              <a:gd name="connsiteY3" fmla="*/ 566542 h 566542"/>
              <a:gd name="connsiteX4" fmla="*/ 3490363 w 3672289"/>
              <a:gd name="connsiteY4" fmla="*/ 566542 h 566542"/>
              <a:gd name="connsiteX5" fmla="*/ 3490363 w 3672289"/>
              <a:gd name="connsiteY5" fmla="*/ 452628 h 566542"/>
              <a:gd name="connsiteX6" fmla="*/ 2897436 w 3672289"/>
              <a:gd name="connsiteY6" fmla="*/ 452628 h 566542"/>
              <a:gd name="connsiteX7" fmla="*/ 2897436 w 3672289"/>
              <a:gd name="connsiteY7" fmla="*/ 566542 h 566542"/>
              <a:gd name="connsiteX8" fmla="*/ 0 w 3672289"/>
              <a:gd name="connsiteY8" fmla="*/ 566542 h 566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72289" h="566542">
                <a:moveTo>
                  <a:pt x="0" y="0"/>
                </a:moveTo>
                <a:lnTo>
                  <a:pt x="3132793" y="0"/>
                </a:lnTo>
                <a:cubicBezTo>
                  <a:pt x="3430748" y="0"/>
                  <a:pt x="3672289" y="241541"/>
                  <a:pt x="3672289" y="539496"/>
                </a:cubicBezTo>
                <a:lnTo>
                  <a:pt x="3669563" y="566542"/>
                </a:lnTo>
                <a:lnTo>
                  <a:pt x="3490363" y="566542"/>
                </a:lnTo>
                <a:lnTo>
                  <a:pt x="3490363" y="452628"/>
                </a:lnTo>
                <a:lnTo>
                  <a:pt x="2897436" y="452628"/>
                </a:lnTo>
                <a:lnTo>
                  <a:pt x="2897436" y="566542"/>
                </a:lnTo>
                <a:lnTo>
                  <a:pt x="0" y="566542"/>
                </a:lnTo>
                <a:close/>
              </a:path>
            </a:pathLst>
          </a:custGeom>
          <a:gradFill flip="none" rotWithShape="1">
            <a:gsLst>
              <a:gs pos="0">
                <a:schemeClr val="bg1"/>
              </a:gs>
              <a:gs pos="100000">
                <a:schemeClr val="bg2">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Freeform 48"/>
          <p:cNvSpPr/>
          <p:nvPr/>
        </p:nvSpPr>
        <p:spPr>
          <a:xfrm flipH="1">
            <a:off x="9768289" y="2711995"/>
            <a:ext cx="1035586" cy="1078992"/>
          </a:xfrm>
          <a:custGeom>
            <a:avLst/>
            <a:gdLst>
              <a:gd name="connsiteX0" fmla="*/ 539496 w 1035586"/>
              <a:gd name="connsiteY0" fmla="*/ 0 h 1078992"/>
              <a:gd name="connsiteX1" fmla="*/ 1035586 w 1035586"/>
              <a:gd name="connsiteY1" fmla="*/ 0 h 1078992"/>
              <a:gd name="connsiteX2" fmla="*/ 1035586 w 1035586"/>
              <a:gd name="connsiteY2" fmla="*/ 1078992 h 1078992"/>
              <a:gd name="connsiteX3" fmla="*/ 539496 w 1035586"/>
              <a:gd name="connsiteY3" fmla="*/ 1078992 h 1078992"/>
              <a:gd name="connsiteX4" fmla="*/ 0 w 1035586"/>
              <a:gd name="connsiteY4" fmla="*/ 539496 h 1078992"/>
              <a:gd name="connsiteX5" fmla="*/ 539496 w 1035586"/>
              <a:gd name="connsiteY5" fmla="*/ 0 h 107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5586" h="1078992">
                <a:moveTo>
                  <a:pt x="539496" y="0"/>
                </a:moveTo>
                <a:lnTo>
                  <a:pt x="1035586" y="0"/>
                </a:lnTo>
                <a:lnTo>
                  <a:pt x="1035586" y="1078992"/>
                </a:lnTo>
                <a:lnTo>
                  <a:pt x="539496" y="1078992"/>
                </a:lnTo>
                <a:cubicBezTo>
                  <a:pt x="241541" y="1078992"/>
                  <a:pt x="0" y="837451"/>
                  <a:pt x="0" y="539496"/>
                </a:cubicBezTo>
                <a:cubicBezTo>
                  <a:pt x="0" y="241541"/>
                  <a:pt x="241541" y="0"/>
                  <a:pt x="539496" y="0"/>
                </a:cubicBezTo>
                <a:close/>
              </a:path>
            </a:pathLst>
          </a:custGeom>
          <a:gradFill flip="none" rotWithShape="1">
            <a:gsLst>
              <a:gs pos="0">
                <a:srgbClr val="4CC7C4"/>
              </a:gs>
              <a:gs pos="100000">
                <a:srgbClr val="009BD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Oval 49"/>
          <p:cNvSpPr/>
          <p:nvPr/>
        </p:nvSpPr>
        <p:spPr>
          <a:xfrm flipH="1">
            <a:off x="6096000" y="3076542"/>
            <a:ext cx="936434" cy="201995"/>
          </a:xfrm>
          <a:prstGeom prst="ellipse">
            <a:avLst/>
          </a:prstGeom>
          <a:solidFill>
            <a:schemeClr val="tx1">
              <a:alpha val="80000"/>
            </a:schemeClr>
          </a:solidFill>
          <a:ln>
            <a:noFill/>
          </a:ln>
          <a:effectLst>
            <a:outerShdw blurRad="736600" dir="5400000" algn="ctr" rotWithShape="0">
              <a:srgbClr val="000000"/>
            </a:outerShd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1" name="Freeform 50"/>
          <p:cNvSpPr/>
          <p:nvPr/>
        </p:nvSpPr>
        <p:spPr>
          <a:xfrm flipH="1">
            <a:off x="6096000" y="2711995"/>
            <a:ext cx="3672289" cy="566542"/>
          </a:xfrm>
          <a:custGeom>
            <a:avLst/>
            <a:gdLst>
              <a:gd name="connsiteX0" fmla="*/ 0 w 3672289"/>
              <a:gd name="connsiteY0" fmla="*/ 0 h 566542"/>
              <a:gd name="connsiteX1" fmla="*/ 3132793 w 3672289"/>
              <a:gd name="connsiteY1" fmla="*/ 0 h 566542"/>
              <a:gd name="connsiteX2" fmla="*/ 3672289 w 3672289"/>
              <a:gd name="connsiteY2" fmla="*/ 539496 h 566542"/>
              <a:gd name="connsiteX3" fmla="*/ 3669563 w 3672289"/>
              <a:gd name="connsiteY3" fmla="*/ 566542 h 566542"/>
              <a:gd name="connsiteX4" fmla="*/ 3490363 w 3672289"/>
              <a:gd name="connsiteY4" fmla="*/ 566542 h 566542"/>
              <a:gd name="connsiteX5" fmla="*/ 3490363 w 3672289"/>
              <a:gd name="connsiteY5" fmla="*/ 452628 h 566542"/>
              <a:gd name="connsiteX6" fmla="*/ 2897436 w 3672289"/>
              <a:gd name="connsiteY6" fmla="*/ 452628 h 566542"/>
              <a:gd name="connsiteX7" fmla="*/ 2897436 w 3672289"/>
              <a:gd name="connsiteY7" fmla="*/ 566542 h 566542"/>
              <a:gd name="connsiteX8" fmla="*/ 0 w 3672289"/>
              <a:gd name="connsiteY8" fmla="*/ 566542 h 566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72289" h="566542">
                <a:moveTo>
                  <a:pt x="0" y="0"/>
                </a:moveTo>
                <a:lnTo>
                  <a:pt x="3132793" y="0"/>
                </a:lnTo>
                <a:cubicBezTo>
                  <a:pt x="3430748" y="0"/>
                  <a:pt x="3672289" y="241541"/>
                  <a:pt x="3672289" y="539496"/>
                </a:cubicBezTo>
                <a:lnTo>
                  <a:pt x="3669563" y="566542"/>
                </a:lnTo>
                <a:lnTo>
                  <a:pt x="3490363" y="566542"/>
                </a:lnTo>
                <a:lnTo>
                  <a:pt x="3490363" y="452628"/>
                </a:lnTo>
                <a:lnTo>
                  <a:pt x="2897436" y="452628"/>
                </a:lnTo>
                <a:lnTo>
                  <a:pt x="2897436" y="566542"/>
                </a:lnTo>
                <a:lnTo>
                  <a:pt x="0" y="566542"/>
                </a:lnTo>
                <a:close/>
              </a:path>
            </a:pathLst>
          </a:custGeom>
          <a:gradFill flip="none" rotWithShape="1">
            <a:gsLst>
              <a:gs pos="0">
                <a:schemeClr val="bg1"/>
              </a:gs>
              <a:gs pos="100000">
                <a:schemeClr val="bg2">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4" name="Freeform 53"/>
          <p:cNvSpPr/>
          <p:nvPr/>
        </p:nvSpPr>
        <p:spPr>
          <a:xfrm flipH="1">
            <a:off x="9768288" y="1465570"/>
            <a:ext cx="1035586" cy="1078992"/>
          </a:xfrm>
          <a:custGeom>
            <a:avLst/>
            <a:gdLst>
              <a:gd name="connsiteX0" fmla="*/ 539496 w 1035586"/>
              <a:gd name="connsiteY0" fmla="*/ 0 h 1078992"/>
              <a:gd name="connsiteX1" fmla="*/ 1035586 w 1035586"/>
              <a:gd name="connsiteY1" fmla="*/ 0 h 1078992"/>
              <a:gd name="connsiteX2" fmla="*/ 1035586 w 1035586"/>
              <a:gd name="connsiteY2" fmla="*/ 1078992 h 1078992"/>
              <a:gd name="connsiteX3" fmla="*/ 539496 w 1035586"/>
              <a:gd name="connsiteY3" fmla="*/ 1078992 h 1078992"/>
              <a:gd name="connsiteX4" fmla="*/ 0 w 1035586"/>
              <a:gd name="connsiteY4" fmla="*/ 539496 h 1078992"/>
              <a:gd name="connsiteX5" fmla="*/ 539496 w 1035586"/>
              <a:gd name="connsiteY5" fmla="*/ 0 h 107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5586" h="1078992">
                <a:moveTo>
                  <a:pt x="539496" y="0"/>
                </a:moveTo>
                <a:lnTo>
                  <a:pt x="1035586" y="0"/>
                </a:lnTo>
                <a:lnTo>
                  <a:pt x="1035586" y="1078992"/>
                </a:lnTo>
                <a:lnTo>
                  <a:pt x="539496" y="1078992"/>
                </a:lnTo>
                <a:cubicBezTo>
                  <a:pt x="241541" y="1078992"/>
                  <a:pt x="0" y="837451"/>
                  <a:pt x="0" y="539496"/>
                </a:cubicBezTo>
                <a:cubicBezTo>
                  <a:pt x="0" y="241541"/>
                  <a:pt x="241541" y="0"/>
                  <a:pt x="539496" y="0"/>
                </a:cubicBezTo>
                <a:close/>
              </a:path>
            </a:pathLst>
          </a:custGeom>
          <a:gradFill flip="none" rotWithShape="1">
            <a:gsLst>
              <a:gs pos="100000">
                <a:srgbClr val="7030A0"/>
              </a:gs>
              <a:gs pos="0">
                <a:srgbClr val="D80F7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5" name="Oval 54"/>
          <p:cNvSpPr/>
          <p:nvPr/>
        </p:nvSpPr>
        <p:spPr>
          <a:xfrm flipH="1">
            <a:off x="6095999" y="1830117"/>
            <a:ext cx="936434" cy="201995"/>
          </a:xfrm>
          <a:prstGeom prst="ellipse">
            <a:avLst/>
          </a:prstGeom>
          <a:solidFill>
            <a:schemeClr val="tx1">
              <a:alpha val="80000"/>
            </a:schemeClr>
          </a:solidFill>
          <a:ln>
            <a:noFill/>
          </a:ln>
          <a:effectLst>
            <a:outerShdw blurRad="736600" dir="5400000" algn="ctr" rotWithShape="0">
              <a:srgbClr val="000000"/>
            </a:outerShd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6" name="Freeform 55"/>
          <p:cNvSpPr/>
          <p:nvPr/>
        </p:nvSpPr>
        <p:spPr>
          <a:xfrm flipH="1">
            <a:off x="6095999" y="1465570"/>
            <a:ext cx="3672289" cy="566542"/>
          </a:xfrm>
          <a:custGeom>
            <a:avLst/>
            <a:gdLst>
              <a:gd name="connsiteX0" fmla="*/ 0 w 3672289"/>
              <a:gd name="connsiteY0" fmla="*/ 0 h 566542"/>
              <a:gd name="connsiteX1" fmla="*/ 3132793 w 3672289"/>
              <a:gd name="connsiteY1" fmla="*/ 0 h 566542"/>
              <a:gd name="connsiteX2" fmla="*/ 3672289 w 3672289"/>
              <a:gd name="connsiteY2" fmla="*/ 539496 h 566542"/>
              <a:gd name="connsiteX3" fmla="*/ 3669563 w 3672289"/>
              <a:gd name="connsiteY3" fmla="*/ 566542 h 566542"/>
              <a:gd name="connsiteX4" fmla="*/ 3490363 w 3672289"/>
              <a:gd name="connsiteY4" fmla="*/ 566542 h 566542"/>
              <a:gd name="connsiteX5" fmla="*/ 3490363 w 3672289"/>
              <a:gd name="connsiteY5" fmla="*/ 452628 h 566542"/>
              <a:gd name="connsiteX6" fmla="*/ 2897436 w 3672289"/>
              <a:gd name="connsiteY6" fmla="*/ 452628 h 566542"/>
              <a:gd name="connsiteX7" fmla="*/ 2897436 w 3672289"/>
              <a:gd name="connsiteY7" fmla="*/ 566542 h 566542"/>
              <a:gd name="connsiteX8" fmla="*/ 0 w 3672289"/>
              <a:gd name="connsiteY8" fmla="*/ 566542 h 566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72289" h="566542">
                <a:moveTo>
                  <a:pt x="0" y="0"/>
                </a:moveTo>
                <a:lnTo>
                  <a:pt x="3132793" y="0"/>
                </a:lnTo>
                <a:cubicBezTo>
                  <a:pt x="3430748" y="0"/>
                  <a:pt x="3672289" y="241541"/>
                  <a:pt x="3672289" y="539496"/>
                </a:cubicBezTo>
                <a:lnTo>
                  <a:pt x="3669563" y="566542"/>
                </a:lnTo>
                <a:lnTo>
                  <a:pt x="3490363" y="566542"/>
                </a:lnTo>
                <a:lnTo>
                  <a:pt x="3490363" y="452628"/>
                </a:lnTo>
                <a:lnTo>
                  <a:pt x="2897436" y="452628"/>
                </a:lnTo>
                <a:lnTo>
                  <a:pt x="2897436" y="566542"/>
                </a:lnTo>
                <a:lnTo>
                  <a:pt x="0" y="566542"/>
                </a:lnTo>
                <a:close/>
              </a:path>
            </a:pathLst>
          </a:custGeom>
          <a:gradFill flip="none" rotWithShape="1">
            <a:gsLst>
              <a:gs pos="0">
                <a:schemeClr val="bg1"/>
              </a:gs>
              <a:gs pos="100000">
                <a:schemeClr val="bg2">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7" name="TextBox 56"/>
          <p:cNvSpPr txBox="1"/>
          <p:nvPr/>
        </p:nvSpPr>
        <p:spPr>
          <a:xfrm>
            <a:off x="0" y="0"/>
            <a:ext cx="12192000" cy="954107"/>
          </a:xfrm>
          <a:prstGeom prst="rect">
            <a:avLst/>
          </a:prstGeom>
          <a:noFill/>
          <a:ln>
            <a:noFill/>
          </a:ln>
        </p:spPr>
        <p:txBody>
          <a:bodyPr wrap="square" rtlCol="0">
            <a:spAutoFit/>
          </a:bodyPr>
          <a:lstStyle/>
          <a:p>
            <a:pPr algn="ctr"/>
            <a:r>
              <a:rPr lang="en-US" sz="2800" b="1" spc="300" dirty="0" smtClean="0">
                <a:solidFill>
                  <a:srgbClr val="002E9C"/>
                </a:solidFill>
                <a:latin typeface="Century Gothic" panose="020B0502020202020204" pitchFamily="34" charset="0"/>
              </a:rPr>
              <a:t>MACRO-ECONOMIC INTERVENTIONS AND ENABLERS FOR GROWTH</a:t>
            </a:r>
            <a:endParaRPr lang="en-GB" sz="2800" b="1" spc="300" dirty="0">
              <a:solidFill>
                <a:srgbClr val="002E9C"/>
              </a:solidFill>
              <a:latin typeface="Century Gothic" panose="020B0502020202020204" pitchFamily="34" charset="0"/>
            </a:endParaRPr>
          </a:p>
        </p:txBody>
      </p:sp>
      <p:sp>
        <p:nvSpPr>
          <p:cNvPr id="58" name="TextBox 57"/>
          <p:cNvSpPr txBox="1"/>
          <p:nvPr/>
        </p:nvSpPr>
        <p:spPr>
          <a:xfrm>
            <a:off x="1551545" y="1119712"/>
            <a:ext cx="739963" cy="646331"/>
          </a:xfrm>
          <a:prstGeom prst="rect">
            <a:avLst/>
          </a:prstGeom>
          <a:noFill/>
        </p:spPr>
        <p:txBody>
          <a:bodyPr wrap="square" rtlCol="0">
            <a:spAutoFit/>
          </a:bodyPr>
          <a:lstStyle/>
          <a:p>
            <a:r>
              <a:rPr lang="en-US" sz="3600" b="1" dirty="0" smtClean="0">
                <a:solidFill>
                  <a:schemeClr val="bg1"/>
                </a:solidFill>
                <a:latin typeface="Arial Rounded MT Bold" panose="020F0704030504030204" pitchFamily="34" charset="0"/>
              </a:rPr>
              <a:t>01</a:t>
            </a:r>
            <a:endParaRPr lang="en-GB" sz="3600" b="1" dirty="0">
              <a:solidFill>
                <a:schemeClr val="bg1"/>
              </a:solidFill>
              <a:latin typeface="Arial Rounded MT Bold" panose="020F0704030504030204" pitchFamily="34" charset="0"/>
            </a:endParaRPr>
          </a:p>
        </p:txBody>
      </p:sp>
      <p:sp>
        <p:nvSpPr>
          <p:cNvPr id="59" name="TextBox 58"/>
          <p:cNvSpPr txBox="1"/>
          <p:nvPr/>
        </p:nvSpPr>
        <p:spPr>
          <a:xfrm>
            <a:off x="9916097" y="4155356"/>
            <a:ext cx="739963" cy="646331"/>
          </a:xfrm>
          <a:prstGeom prst="rect">
            <a:avLst/>
          </a:prstGeom>
          <a:noFill/>
        </p:spPr>
        <p:txBody>
          <a:bodyPr wrap="square" rtlCol="0">
            <a:spAutoFit/>
          </a:bodyPr>
          <a:lstStyle/>
          <a:p>
            <a:r>
              <a:rPr lang="en-US" sz="3600" b="1" dirty="0" smtClean="0">
                <a:solidFill>
                  <a:schemeClr val="bg1"/>
                </a:solidFill>
                <a:latin typeface="Arial Rounded MT Bold" panose="020F0704030504030204" pitchFamily="34" charset="0"/>
              </a:rPr>
              <a:t>06</a:t>
            </a:r>
            <a:endParaRPr lang="en-GB" sz="3600" b="1" dirty="0">
              <a:solidFill>
                <a:schemeClr val="bg1"/>
              </a:solidFill>
              <a:latin typeface="Arial Rounded MT Bold" panose="020F0704030504030204" pitchFamily="34" charset="0"/>
            </a:endParaRPr>
          </a:p>
        </p:txBody>
      </p:sp>
      <p:sp>
        <p:nvSpPr>
          <p:cNvPr id="60" name="TextBox 59"/>
          <p:cNvSpPr txBox="1"/>
          <p:nvPr/>
        </p:nvSpPr>
        <p:spPr>
          <a:xfrm>
            <a:off x="1545120" y="3571719"/>
            <a:ext cx="739963" cy="646331"/>
          </a:xfrm>
          <a:prstGeom prst="rect">
            <a:avLst/>
          </a:prstGeom>
          <a:noFill/>
        </p:spPr>
        <p:txBody>
          <a:bodyPr wrap="square" rtlCol="0">
            <a:spAutoFit/>
          </a:bodyPr>
          <a:lstStyle/>
          <a:p>
            <a:r>
              <a:rPr lang="en-US" sz="3600" b="1" dirty="0" smtClean="0">
                <a:solidFill>
                  <a:schemeClr val="bg1"/>
                </a:solidFill>
                <a:latin typeface="Arial Rounded MT Bold" panose="020F0704030504030204" pitchFamily="34" charset="0"/>
              </a:rPr>
              <a:t>05</a:t>
            </a:r>
            <a:endParaRPr lang="en-GB" sz="3600" b="1" dirty="0">
              <a:solidFill>
                <a:schemeClr val="bg1"/>
              </a:solidFill>
              <a:latin typeface="Arial Rounded MT Bold" panose="020F0704030504030204" pitchFamily="34" charset="0"/>
            </a:endParaRPr>
          </a:p>
        </p:txBody>
      </p:sp>
      <p:sp>
        <p:nvSpPr>
          <p:cNvPr id="61" name="TextBox 60"/>
          <p:cNvSpPr txBox="1"/>
          <p:nvPr/>
        </p:nvSpPr>
        <p:spPr>
          <a:xfrm>
            <a:off x="9916098" y="2938320"/>
            <a:ext cx="739963" cy="646331"/>
          </a:xfrm>
          <a:prstGeom prst="rect">
            <a:avLst/>
          </a:prstGeom>
          <a:noFill/>
        </p:spPr>
        <p:txBody>
          <a:bodyPr wrap="square" rtlCol="0">
            <a:spAutoFit/>
          </a:bodyPr>
          <a:lstStyle/>
          <a:p>
            <a:r>
              <a:rPr lang="en-US" sz="3600" b="1" dirty="0" smtClean="0">
                <a:solidFill>
                  <a:schemeClr val="bg1"/>
                </a:solidFill>
                <a:latin typeface="Arial Rounded MT Bold" panose="020F0704030504030204" pitchFamily="34" charset="0"/>
              </a:rPr>
              <a:t>04</a:t>
            </a:r>
            <a:endParaRPr lang="en-GB" sz="3600" b="1" dirty="0">
              <a:solidFill>
                <a:schemeClr val="bg1"/>
              </a:solidFill>
              <a:latin typeface="Arial Rounded MT Bold" panose="020F0704030504030204" pitchFamily="34" charset="0"/>
            </a:endParaRPr>
          </a:p>
        </p:txBody>
      </p:sp>
      <p:sp>
        <p:nvSpPr>
          <p:cNvPr id="62" name="TextBox 61"/>
          <p:cNvSpPr txBox="1"/>
          <p:nvPr/>
        </p:nvSpPr>
        <p:spPr>
          <a:xfrm>
            <a:off x="1545120" y="2337984"/>
            <a:ext cx="739963" cy="646331"/>
          </a:xfrm>
          <a:prstGeom prst="rect">
            <a:avLst/>
          </a:prstGeom>
          <a:noFill/>
        </p:spPr>
        <p:txBody>
          <a:bodyPr wrap="square" rtlCol="0">
            <a:spAutoFit/>
          </a:bodyPr>
          <a:lstStyle/>
          <a:p>
            <a:r>
              <a:rPr lang="en-US" sz="3600" b="1" dirty="0" smtClean="0">
                <a:solidFill>
                  <a:schemeClr val="bg1"/>
                </a:solidFill>
                <a:latin typeface="Arial Rounded MT Bold" panose="020F0704030504030204" pitchFamily="34" charset="0"/>
              </a:rPr>
              <a:t>03</a:t>
            </a:r>
            <a:endParaRPr lang="en-GB" sz="3600" b="1" dirty="0">
              <a:solidFill>
                <a:schemeClr val="bg1"/>
              </a:solidFill>
              <a:latin typeface="Arial Rounded MT Bold" panose="020F0704030504030204" pitchFamily="34" charset="0"/>
            </a:endParaRPr>
          </a:p>
        </p:txBody>
      </p:sp>
      <p:sp>
        <p:nvSpPr>
          <p:cNvPr id="63" name="TextBox 62"/>
          <p:cNvSpPr txBox="1"/>
          <p:nvPr/>
        </p:nvSpPr>
        <p:spPr>
          <a:xfrm>
            <a:off x="9916099" y="1614960"/>
            <a:ext cx="739963" cy="646331"/>
          </a:xfrm>
          <a:prstGeom prst="rect">
            <a:avLst/>
          </a:prstGeom>
          <a:noFill/>
        </p:spPr>
        <p:txBody>
          <a:bodyPr wrap="square" rtlCol="0">
            <a:spAutoFit/>
          </a:bodyPr>
          <a:lstStyle/>
          <a:p>
            <a:r>
              <a:rPr lang="en-US" sz="3600" b="1" dirty="0" smtClean="0">
                <a:solidFill>
                  <a:schemeClr val="bg1"/>
                </a:solidFill>
                <a:latin typeface="Arial Rounded MT Bold" panose="020F0704030504030204" pitchFamily="34" charset="0"/>
              </a:rPr>
              <a:t>02</a:t>
            </a:r>
            <a:endParaRPr lang="en-GB" sz="3600" b="1" dirty="0">
              <a:solidFill>
                <a:schemeClr val="bg1"/>
              </a:solidFill>
              <a:latin typeface="Arial Rounded MT Bold" panose="020F0704030504030204" pitchFamily="34" charset="0"/>
            </a:endParaRPr>
          </a:p>
        </p:txBody>
      </p:sp>
      <p:sp>
        <p:nvSpPr>
          <p:cNvPr id="64" name="TextBox 63"/>
          <p:cNvSpPr txBox="1"/>
          <p:nvPr/>
        </p:nvSpPr>
        <p:spPr>
          <a:xfrm>
            <a:off x="1471669" y="4876615"/>
            <a:ext cx="739963" cy="646331"/>
          </a:xfrm>
          <a:prstGeom prst="rect">
            <a:avLst/>
          </a:prstGeom>
          <a:noFill/>
        </p:spPr>
        <p:txBody>
          <a:bodyPr wrap="square" rtlCol="0">
            <a:spAutoFit/>
          </a:bodyPr>
          <a:lstStyle/>
          <a:p>
            <a:r>
              <a:rPr lang="en-US" sz="3600" b="1" dirty="0" smtClean="0">
                <a:solidFill>
                  <a:schemeClr val="bg1"/>
                </a:solidFill>
                <a:latin typeface="Arial Rounded MT Bold" panose="020F0704030504030204" pitchFamily="34" charset="0"/>
              </a:rPr>
              <a:t>07</a:t>
            </a:r>
            <a:endParaRPr lang="en-GB" sz="3600" b="1" dirty="0">
              <a:solidFill>
                <a:schemeClr val="bg1"/>
              </a:solidFill>
              <a:latin typeface="Arial Rounded MT Bold" panose="020F0704030504030204" pitchFamily="34" charset="0"/>
            </a:endParaRPr>
          </a:p>
        </p:txBody>
      </p:sp>
      <p:sp>
        <p:nvSpPr>
          <p:cNvPr id="65" name="TextBox 64"/>
          <p:cNvSpPr txBox="1"/>
          <p:nvPr/>
        </p:nvSpPr>
        <p:spPr>
          <a:xfrm>
            <a:off x="9916099" y="5352600"/>
            <a:ext cx="739963" cy="646331"/>
          </a:xfrm>
          <a:prstGeom prst="rect">
            <a:avLst/>
          </a:prstGeom>
          <a:noFill/>
        </p:spPr>
        <p:txBody>
          <a:bodyPr wrap="square" rtlCol="0">
            <a:spAutoFit/>
          </a:bodyPr>
          <a:lstStyle/>
          <a:p>
            <a:r>
              <a:rPr lang="en-US" sz="3600" b="1" dirty="0" smtClean="0">
                <a:solidFill>
                  <a:schemeClr val="bg1"/>
                </a:solidFill>
                <a:latin typeface="Arial Rounded MT Bold" panose="020F0704030504030204" pitchFamily="34" charset="0"/>
              </a:rPr>
              <a:t>08</a:t>
            </a:r>
            <a:endParaRPr lang="en-GB" sz="3600" b="1" dirty="0">
              <a:solidFill>
                <a:schemeClr val="bg1"/>
              </a:solidFill>
              <a:latin typeface="Arial Rounded MT Bold" panose="020F0704030504030204" pitchFamily="34" charset="0"/>
            </a:endParaRPr>
          </a:p>
        </p:txBody>
      </p:sp>
      <p:sp>
        <p:nvSpPr>
          <p:cNvPr id="66" name="TextBox 65"/>
          <p:cNvSpPr txBox="1"/>
          <p:nvPr/>
        </p:nvSpPr>
        <p:spPr>
          <a:xfrm>
            <a:off x="2566930" y="976557"/>
            <a:ext cx="2592636" cy="923330"/>
          </a:xfrm>
          <a:prstGeom prst="rect">
            <a:avLst/>
          </a:prstGeom>
          <a:noFill/>
          <a:ln>
            <a:noFill/>
          </a:ln>
        </p:spPr>
        <p:txBody>
          <a:bodyPr wrap="square" rtlCol="0">
            <a:spAutoFit/>
          </a:bodyPr>
          <a:lstStyle/>
          <a:p>
            <a:r>
              <a:rPr lang="en-US" dirty="0" smtClean="0"/>
              <a:t>Restore and strengthen revenue collection capacity</a:t>
            </a:r>
            <a:endParaRPr lang="en-GB" dirty="0"/>
          </a:p>
        </p:txBody>
      </p:sp>
      <p:sp>
        <p:nvSpPr>
          <p:cNvPr id="67" name="TextBox 66"/>
          <p:cNvSpPr txBox="1"/>
          <p:nvPr/>
        </p:nvSpPr>
        <p:spPr>
          <a:xfrm>
            <a:off x="7104042" y="1531001"/>
            <a:ext cx="2592636" cy="923330"/>
          </a:xfrm>
          <a:prstGeom prst="rect">
            <a:avLst/>
          </a:prstGeom>
          <a:noFill/>
          <a:ln>
            <a:noFill/>
          </a:ln>
        </p:spPr>
        <p:txBody>
          <a:bodyPr wrap="square" rtlCol="0">
            <a:spAutoFit/>
          </a:bodyPr>
          <a:lstStyle/>
          <a:p>
            <a:r>
              <a:rPr lang="en-US" dirty="0" smtClean="0"/>
              <a:t>Achieve macro-stabilization through policy framework</a:t>
            </a:r>
            <a:endParaRPr lang="en-GB" dirty="0"/>
          </a:p>
        </p:txBody>
      </p:sp>
      <p:sp>
        <p:nvSpPr>
          <p:cNvPr id="68" name="TextBox 67"/>
          <p:cNvSpPr txBox="1"/>
          <p:nvPr/>
        </p:nvSpPr>
        <p:spPr>
          <a:xfrm>
            <a:off x="2555406" y="2210414"/>
            <a:ext cx="2592636" cy="646331"/>
          </a:xfrm>
          <a:prstGeom prst="rect">
            <a:avLst/>
          </a:prstGeom>
          <a:noFill/>
          <a:ln>
            <a:noFill/>
          </a:ln>
        </p:spPr>
        <p:txBody>
          <a:bodyPr wrap="square" rtlCol="0">
            <a:spAutoFit/>
          </a:bodyPr>
          <a:lstStyle/>
          <a:p>
            <a:r>
              <a:rPr lang="en-US" dirty="0" smtClean="0"/>
              <a:t>Increase stability in the labour market</a:t>
            </a:r>
            <a:endParaRPr lang="en-GB" dirty="0"/>
          </a:p>
        </p:txBody>
      </p:sp>
      <p:sp>
        <p:nvSpPr>
          <p:cNvPr id="69" name="TextBox 68"/>
          <p:cNvSpPr txBox="1"/>
          <p:nvPr/>
        </p:nvSpPr>
        <p:spPr>
          <a:xfrm>
            <a:off x="7027839" y="2818700"/>
            <a:ext cx="2592636" cy="646331"/>
          </a:xfrm>
          <a:prstGeom prst="rect">
            <a:avLst/>
          </a:prstGeom>
          <a:noFill/>
          <a:ln>
            <a:noFill/>
          </a:ln>
        </p:spPr>
        <p:txBody>
          <a:bodyPr wrap="square" rtlCol="0">
            <a:spAutoFit/>
          </a:bodyPr>
          <a:lstStyle/>
          <a:p>
            <a:r>
              <a:rPr lang="en-US" dirty="0" smtClean="0"/>
              <a:t>Stimulate the creation of jobs</a:t>
            </a:r>
            <a:endParaRPr lang="en-GB" dirty="0"/>
          </a:p>
        </p:txBody>
      </p:sp>
      <p:sp>
        <p:nvSpPr>
          <p:cNvPr id="70" name="TextBox 69"/>
          <p:cNvSpPr txBox="1"/>
          <p:nvPr/>
        </p:nvSpPr>
        <p:spPr>
          <a:xfrm>
            <a:off x="2428302" y="3462378"/>
            <a:ext cx="2962620" cy="923330"/>
          </a:xfrm>
          <a:prstGeom prst="rect">
            <a:avLst/>
          </a:prstGeom>
          <a:noFill/>
          <a:ln>
            <a:noFill/>
          </a:ln>
        </p:spPr>
        <p:txBody>
          <a:bodyPr wrap="square" rtlCol="0">
            <a:spAutoFit/>
          </a:bodyPr>
          <a:lstStyle/>
          <a:p>
            <a:r>
              <a:rPr lang="en-US" dirty="0" smtClean="0"/>
              <a:t>Skills strategy reorientation to increase skills essential for economic development</a:t>
            </a:r>
            <a:endParaRPr lang="en-GB" dirty="0"/>
          </a:p>
        </p:txBody>
      </p:sp>
      <p:sp>
        <p:nvSpPr>
          <p:cNvPr id="71" name="TextBox 70"/>
          <p:cNvSpPr txBox="1"/>
          <p:nvPr/>
        </p:nvSpPr>
        <p:spPr>
          <a:xfrm>
            <a:off x="6842847" y="4072002"/>
            <a:ext cx="2962620" cy="369332"/>
          </a:xfrm>
          <a:prstGeom prst="rect">
            <a:avLst/>
          </a:prstGeom>
          <a:noFill/>
          <a:ln>
            <a:noFill/>
          </a:ln>
        </p:spPr>
        <p:txBody>
          <a:bodyPr wrap="square" rtlCol="0">
            <a:spAutoFit/>
          </a:bodyPr>
          <a:lstStyle/>
          <a:p>
            <a:r>
              <a:rPr lang="en-US" dirty="0" smtClean="0"/>
              <a:t>Support to distressed workers</a:t>
            </a:r>
            <a:endParaRPr lang="en-GB" dirty="0"/>
          </a:p>
        </p:txBody>
      </p:sp>
      <p:sp>
        <p:nvSpPr>
          <p:cNvPr id="72" name="TextBox 71"/>
          <p:cNvSpPr txBox="1"/>
          <p:nvPr/>
        </p:nvSpPr>
        <p:spPr>
          <a:xfrm>
            <a:off x="2356437" y="4742530"/>
            <a:ext cx="2962620" cy="646331"/>
          </a:xfrm>
          <a:prstGeom prst="rect">
            <a:avLst/>
          </a:prstGeom>
          <a:noFill/>
          <a:ln>
            <a:noFill/>
          </a:ln>
        </p:spPr>
        <p:txBody>
          <a:bodyPr wrap="square" rtlCol="0">
            <a:spAutoFit/>
          </a:bodyPr>
          <a:lstStyle/>
          <a:p>
            <a:r>
              <a:rPr lang="en-US" dirty="0" smtClean="0"/>
              <a:t>Increase investment in infrastructure projects</a:t>
            </a:r>
            <a:endParaRPr lang="en-GB" dirty="0"/>
          </a:p>
        </p:txBody>
      </p:sp>
      <p:sp>
        <p:nvSpPr>
          <p:cNvPr id="73" name="TextBox 72"/>
          <p:cNvSpPr txBox="1"/>
          <p:nvPr/>
        </p:nvSpPr>
        <p:spPr>
          <a:xfrm>
            <a:off x="6953477" y="5283953"/>
            <a:ext cx="2962620" cy="646331"/>
          </a:xfrm>
          <a:prstGeom prst="rect">
            <a:avLst/>
          </a:prstGeom>
          <a:noFill/>
          <a:ln>
            <a:noFill/>
          </a:ln>
        </p:spPr>
        <p:txBody>
          <a:bodyPr wrap="square" rtlCol="0">
            <a:spAutoFit/>
          </a:bodyPr>
          <a:lstStyle/>
          <a:p>
            <a:r>
              <a:rPr lang="en-US" dirty="0" smtClean="0"/>
              <a:t>Support distressed State Owned Entities</a:t>
            </a:r>
            <a:endParaRPr lang="en-GB" dirty="0"/>
          </a:p>
        </p:txBody>
      </p:sp>
    </p:spTree>
    <p:extLst>
      <p:ext uri="{BB962C8B-B14F-4D97-AF65-F5344CB8AC3E}">
        <p14:creationId xmlns:p14="http://schemas.microsoft.com/office/powerpoint/2010/main" val="1360726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13"/>
          <p:cNvSpPr/>
          <p:nvPr/>
        </p:nvSpPr>
        <p:spPr>
          <a:xfrm rot="10800000">
            <a:off x="63500" y="1275556"/>
            <a:ext cx="1244600" cy="393303"/>
          </a:xfrm>
          <a:custGeom>
            <a:avLst/>
            <a:gdLst>
              <a:gd name="connsiteX0" fmla="*/ 1244600 w 1244600"/>
              <a:gd name="connsiteY0" fmla="*/ 393303 h 393303"/>
              <a:gd name="connsiteX1" fmla="*/ 0 w 1244600"/>
              <a:gd name="connsiteY1" fmla="*/ 393303 h 393303"/>
              <a:gd name="connsiteX2" fmla="*/ 0 w 1244600"/>
              <a:gd name="connsiteY2" fmla="*/ 0 h 393303"/>
              <a:gd name="connsiteX3" fmla="*/ 853542 w 1244600"/>
              <a:gd name="connsiteY3" fmla="*/ 0 h 393303"/>
            </a:gdLst>
            <a:ahLst/>
            <a:cxnLst>
              <a:cxn ang="0">
                <a:pos x="connsiteX0" y="connsiteY0"/>
              </a:cxn>
              <a:cxn ang="0">
                <a:pos x="connsiteX1" y="connsiteY1"/>
              </a:cxn>
              <a:cxn ang="0">
                <a:pos x="connsiteX2" y="connsiteY2"/>
              </a:cxn>
              <a:cxn ang="0">
                <a:pos x="connsiteX3" y="connsiteY3"/>
              </a:cxn>
            </a:cxnLst>
            <a:rect l="l" t="t" r="r" b="b"/>
            <a:pathLst>
              <a:path w="1244600" h="393303">
                <a:moveTo>
                  <a:pt x="1244600" y="393303"/>
                </a:moveTo>
                <a:lnTo>
                  <a:pt x="0" y="393303"/>
                </a:lnTo>
                <a:lnTo>
                  <a:pt x="0" y="0"/>
                </a:lnTo>
                <a:lnTo>
                  <a:pt x="853542" y="0"/>
                </a:ln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Parallelogram 5"/>
          <p:cNvSpPr/>
          <p:nvPr/>
        </p:nvSpPr>
        <p:spPr>
          <a:xfrm>
            <a:off x="254000" y="0"/>
            <a:ext cx="11938000" cy="1674019"/>
          </a:xfrm>
          <a:prstGeom prst="parallelogram">
            <a:avLst>
              <a:gd name="adj" fmla="val 49180"/>
            </a:avLst>
          </a:prstGeom>
          <a:solidFill>
            <a:schemeClr val="bg1"/>
          </a:solidFill>
          <a:ln>
            <a:noFill/>
          </a:ln>
          <a:effectLst>
            <a:outerShdw blurRad="342900" dist="38100" dir="11700000" sx="99000" sy="99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Parallelogram 7"/>
          <p:cNvSpPr/>
          <p:nvPr/>
        </p:nvSpPr>
        <p:spPr>
          <a:xfrm>
            <a:off x="63500" y="205580"/>
            <a:ext cx="12039600" cy="1069976"/>
          </a:xfrm>
          <a:prstGeom prst="parallelogram">
            <a:avLst>
              <a:gd name="adj" fmla="val 47222"/>
            </a:avLst>
          </a:prstGeom>
          <a:gradFill>
            <a:gsLst>
              <a:gs pos="0">
                <a:schemeClr val="tx2">
                  <a:alpha val="85000"/>
                </a:schemeClr>
              </a:gs>
              <a:gs pos="100000">
                <a:srgbClr val="002E9C">
                  <a:alpha val="8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p:cNvSpPr txBox="1"/>
          <p:nvPr/>
        </p:nvSpPr>
        <p:spPr>
          <a:xfrm>
            <a:off x="450464" y="140403"/>
            <a:ext cx="11265672" cy="1200329"/>
          </a:xfrm>
          <a:prstGeom prst="rect">
            <a:avLst/>
          </a:prstGeom>
          <a:noFill/>
          <a:ln>
            <a:noFill/>
          </a:ln>
        </p:spPr>
        <p:txBody>
          <a:bodyPr wrap="square" rtlCol="0">
            <a:spAutoFit/>
          </a:bodyPr>
          <a:lstStyle/>
          <a:p>
            <a:pPr algn="ctr"/>
            <a:r>
              <a:rPr lang="en-US" sz="3600" b="1" spc="300" dirty="0" smtClean="0">
                <a:solidFill>
                  <a:schemeClr val="bg1"/>
                </a:solidFill>
                <a:latin typeface="Century Gothic" panose="020B0502020202020204" pitchFamily="34" charset="0"/>
              </a:rPr>
              <a:t>BUILDING SAFER COMMUNITIES AND FIGHTING CORRUPTION</a:t>
            </a:r>
            <a:endParaRPr lang="en-GB" sz="3600" b="1" spc="300" dirty="0">
              <a:solidFill>
                <a:schemeClr val="bg1"/>
              </a:solidFill>
              <a:latin typeface="Century Gothic" panose="020B0502020202020204" pitchFamily="34" charset="0"/>
            </a:endParaRP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2974" y="5993098"/>
            <a:ext cx="2149026" cy="739204"/>
          </a:xfrm>
          <a:prstGeom prst="rect">
            <a:avLst/>
          </a:prstGeom>
        </p:spPr>
      </p:pic>
      <p:sp>
        <p:nvSpPr>
          <p:cNvPr id="2" name="TextBox 1"/>
          <p:cNvSpPr txBox="1"/>
          <p:nvPr/>
        </p:nvSpPr>
        <p:spPr>
          <a:xfrm>
            <a:off x="355600" y="1943100"/>
            <a:ext cx="11747500" cy="4339329"/>
          </a:xfrm>
          <a:prstGeom prst="rect">
            <a:avLst/>
          </a:prstGeom>
          <a:noFill/>
        </p:spPr>
        <p:txBody>
          <a:bodyPr wrap="square" rtlCol="0">
            <a:spAutoFit/>
          </a:bodyPr>
          <a:lstStyle/>
          <a:p>
            <a:pPr marL="285750" indent="-285750" algn="just">
              <a:lnSpc>
                <a:spcPct val="110000"/>
              </a:lnSpc>
              <a:spcBef>
                <a:spcPts val="600"/>
              </a:spcBef>
              <a:spcAft>
                <a:spcPts val="600"/>
              </a:spcAft>
              <a:buClr>
                <a:srgbClr val="003399"/>
              </a:buClr>
              <a:buFont typeface="Wingdings" panose="05000000000000000000" pitchFamily="2" charset="2"/>
              <a:buChar char="¦"/>
            </a:pPr>
            <a:r>
              <a:rPr lang="en-US" dirty="0">
                <a:latin typeface="Century Gothic" panose="020B0502020202020204" pitchFamily="34" charset="0"/>
              </a:rPr>
              <a:t>NDP envisages a corruption free South Africa where people feel safe and have no fear of crime; and a society in which key values, such as integrity, transparency and accountability, guide the actions and behavior of its citizens.</a:t>
            </a:r>
          </a:p>
          <a:p>
            <a:pPr marL="285750" indent="-285750" algn="just">
              <a:lnSpc>
                <a:spcPct val="110000"/>
              </a:lnSpc>
              <a:spcBef>
                <a:spcPts val="600"/>
              </a:spcBef>
              <a:spcAft>
                <a:spcPts val="600"/>
              </a:spcAft>
              <a:buClr>
                <a:srgbClr val="003399"/>
              </a:buClr>
              <a:buFont typeface="Wingdings" panose="05000000000000000000" pitchFamily="2" charset="2"/>
              <a:buChar char="¦"/>
            </a:pPr>
            <a:r>
              <a:rPr lang="en-US" dirty="0">
                <a:latin typeface="Century Gothic" panose="020B0502020202020204" pitchFamily="34" charset="0"/>
              </a:rPr>
              <a:t>Crime and corruption have become prevalent in SA. If left unchecked, they undermine democracy and impact negatively on service delivery, human and socio-economic development, job creation and public trust in government as well as investor confidence in the country.</a:t>
            </a:r>
          </a:p>
          <a:p>
            <a:pPr marL="285750" indent="-285750" algn="just">
              <a:lnSpc>
                <a:spcPct val="110000"/>
              </a:lnSpc>
              <a:spcBef>
                <a:spcPts val="600"/>
              </a:spcBef>
              <a:spcAft>
                <a:spcPts val="600"/>
              </a:spcAft>
              <a:buClr>
                <a:srgbClr val="003399"/>
              </a:buClr>
              <a:buFont typeface="Wingdings" panose="05000000000000000000" pitchFamily="2" charset="2"/>
              <a:buChar char="¦"/>
            </a:pPr>
            <a:r>
              <a:rPr lang="en-US" dirty="0">
                <a:latin typeface="Century Gothic" panose="020B0502020202020204" pitchFamily="34" charset="0"/>
              </a:rPr>
              <a:t>The adoption of National Anti-Corruption Strategy by Cabinet in November 2020 is a positive step, but key is its effective implementation.</a:t>
            </a:r>
          </a:p>
          <a:p>
            <a:pPr marL="285750" indent="-285750" algn="just">
              <a:lnSpc>
                <a:spcPct val="110000"/>
              </a:lnSpc>
              <a:spcBef>
                <a:spcPts val="600"/>
              </a:spcBef>
              <a:spcAft>
                <a:spcPts val="600"/>
              </a:spcAft>
              <a:buClr>
                <a:srgbClr val="003399"/>
              </a:buClr>
              <a:buFont typeface="Wingdings" panose="05000000000000000000" pitchFamily="2" charset="2"/>
              <a:buChar char="¦"/>
            </a:pPr>
            <a:r>
              <a:rPr lang="en-US" dirty="0">
                <a:latin typeface="Century Gothic" panose="020B0502020202020204" pitchFamily="34" charset="0"/>
              </a:rPr>
              <a:t>Strengthening criminal justice system is a long standing and urgent priority, with cooperation between all departments in the JCPS cluster.</a:t>
            </a:r>
          </a:p>
          <a:p>
            <a:pPr marL="285750" indent="-285750" algn="just">
              <a:lnSpc>
                <a:spcPct val="110000"/>
              </a:lnSpc>
              <a:spcBef>
                <a:spcPts val="600"/>
              </a:spcBef>
              <a:spcAft>
                <a:spcPts val="600"/>
              </a:spcAft>
              <a:buClr>
                <a:srgbClr val="003399"/>
              </a:buClr>
              <a:buFont typeface="Wingdings" panose="05000000000000000000" pitchFamily="2" charset="2"/>
              <a:buChar char="¦"/>
            </a:pPr>
            <a:r>
              <a:rPr lang="en-US" dirty="0">
                <a:latin typeface="Century Gothic" panose="020B0502020202020204" pitchFamily="34" charset="0"/>
              </a:rPr>
              <a:t>The realization of the NDP goals on crime and corruption depend on collaborative efforts across sectors including civil society</a:t>
            </a:r>
            <a:r>
              <a:rPr lang="en-US" dirty="0" smtClean="0">
                <a:latin typeface="Century Gothic" panose="020B0502020202020204" pitchFamily="34" charset="0"/>
              </a:rPr>
              <a:t>.</a:t>
            </a:r>
          </a:p>
        </p:txBody>
      </p:sp>
      <p:sp>
        <p:nvSpPr>
          <p:cNvPr id="3" name="Slide Number Placeholder 2"/>
          <p:cNvSpPr>
            <a:spLocks noGrp="1"/>
          </p:cNvSpPr>
          <p:nvPr>
            <p:ph type="sldNum" sz="quarter" idx="12"/>
          </p:nvPr>
        </p:nvSpPr>
        <p:spPr/>
        <p:txBody>
          <a:bodyPr/>
          <a:lstStyle/>
          <a:p>
            <a:fld id="{65835BCF-EE00-4FA3-BB81-81A37714F2E2}" type="slidenum">
              <a:rPr lang="en-GB" smtClean="0"/>
              <a:t>8</a:t>
            </a:fld>
            <a:endParaRPr lang="en-GB" dirty="0"/>
          </a:p>
        </p:txBody>
      </p:sp>
    </p:spTree>
    <p:extLst>
      <p:ext uri="{BB962C8B-B14F-4D97-AF65-F5344CB8AC3E}">
        <p14:creationId xmlns:p14="http://schemas.microsoft.com/office/powerpoint/2010/main" val="22525778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13"/>
          <p:cNvSpPr/>
          <p:nvPr/>
        </p:nvSpPr>
        <p:spPr>
          <a:xfrm rot="10800000">
            <a:off x="63500" y="1275556"/>
            <a:ext cx="1244600" cy="393303"/>
          </a:xfrm>
          <a:custGeom>
            <a:avLst/>
            <a:gdLst>
              <a:gd name="connsiteX0" fmla="*/ 1244600 w 1244600"/>
              <a:gd name="connsiteY0" fmla="*/ 393303 h 393303"/>
              <a:gd name="connsiteX1" fmla="*/ 0 w 1244600"/>
              <a:gd name="connsiteY1" fmla="*/ 393303 h 393303"/>
              <a:gd name="connsiteX2" fmla="*/ 0 w 1244600"/>
              <a:gd name="connsiteY2" fmla="*/ 0 h 393303"/>
              <a:gd name="connsiteX3" fmla="*/ 853542 w 1244600"/>
              <a:gd name="connsiteY3" fmla="*/ 0 h 393303"/>
            </a:gdLst>
            <a:ahLst/>
            <a:cxnLst>
              <a:cxn ang="0">
                <a:pos x="connsiteX0" y="connsiteY0"/>
              </a:cxn>
              <a:cxn ang="0">
                <a:pos x="connsiteX1" y="connsiteY1"/>
              </a:cxn>
              <a:cxn ang="0">
                <a:pos x="connsiteX2" y="connsiteY2"/>
              </a:cxn>
              <a:cxn ang="0">
                <a:pos x="connsiteX3" y="connsiteY3"/>
              </a:cxn>
            </a:cxnLst>
            <a:rect l="l" t="t" r="r" b="b"/>
            <a:pathLst>
              <a:path w="1244600" h="393303">
                <a:moveTo>
                  <a:pt x="1244600" y="393303"/>
                </a:moveTo>
                <a:lnTo>
                  <a:pt x="0" y="393303"/>
                </a:lnTo>
                <a:lnTo>
                  <a:pt x="0" y="0"/>
                </a:lnTo>
                <a:lnTo>
                  <a:pt x="853542" y="0"/>
                </a:ln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Parallelogram 5"/>
          <p:cNvSpPr/>
          <p:nvPr/>
        </p:nvSpPr>
        <p:spPr>
          <a:xfrm>
            <a:off x="254000" y="0"/>
            <a:ext cx="11938000" cy="1674019"/>
          </a:xfrm>
          <a:prstGeom prst="parallelogram">
            <a:avLst>
              <a:gd name="adj" fmla="val 49180"/>
            </a:avLst>
          </a:prstGeom>
          <a:solidFill>
            <a:schemeClr val="bg1"/>
          </a:solidFill>
          <a:ln>
            <a:noFill/>
          </a:ln>
          <a:effectLst>
            <a:outerShdw blurRad="342900" dist="38100" dir="11700000" sx="99000" sy="99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Parallelogram 7"/>
          <p:cNvSpPr/>
          <p:nvPr/>
        </p:nvSpPr>
        <p:spPr>
          <a:xfrm>
            <a:off x="63500" y="205580"/>
            <a:ext cx="12039600" cy="1069976"/>
          </a:xfrm>
          <a:prstGeom prst="parallelogram">
            <a:avLst>
              <a:gd name="adj" fmla="val 47222"/>
            </a:avLst>
          </a:prstGeom>
          <a:gradFill>
            <a:gsLst>
              <a:gs pos="0">
                <a:schemeClr val="tx2">
                  <a:alpha val="85000"/>
                </a:schemeClr>
              </a:gs>
              <a:gs pos="100000">
                <a:srgbClr val="002E9C">
                  <a:alpha val="8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p:cNvSpPr txBox="1"/>
          <p:nvPr/>
        </p:nvSpPr>
        <p:spPr>
          <a:xfrm>
            <a:off x="450464" y="140403"/>
            <a:ext cx="11265672" cy="1200329"/>
          </a:xfrm>
          <a:prstGeom prst="rect">
            <a:avLst/>
          </a:prstGeom>
          <a:noFill/>
          <a:ln>
            <a:noFill/>
          </a:ln>
        </p:spPr>
        <p:txBody>
          <a:bodyPr wrap="square" rtlCol="0">
            <a:spAutoFit/>
          </a:bodyPr>
          <a:lstStyle/>
          <a:p>
            <a:pPr algn="ctr"/>
            <a:r>
              <a:rPr lang="en-US" sz="3600" b="1" spc="300" dirty="0" smtClean="0">
                <a:solidFill>
                  <a:schemeClr val="bg1"/>
                </a:solidFill>
                <a:latin typeface="Century Gothic" panose="020B0502020202020204" pitchFamily="34" charset="0"/>
              </a:rPr>
              <a:t>BUILDING SAFER COMMUNITIES AND FIGHTING CORRUPTION</a:t>
            </a:r>
            <a:endParaRPr lang="en-GB" sz="3600" b="1" spc="300" dirty="0">
              <a:solidFill>
                <a:schemeClr val="bg1"/>
              </a:solidFill>
              <a:latin typeface="Century Gothic" panose="020B0502020202020204" pitchFamily="34" charset="0"/>
            </a:endParaRP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2974" y="5993098"/>
            <a:ext cx="2149026" cy="739204"/>
          </a:xfrm>
          <a:prstGeom prst="rect">
            <a:avLst/>
          </a:prstGeom>
        </p:spPr>
      </p:pic>
      <p:sp>
        <p:nvSpPr>
          <p:cNvPr id="2" name="TextBox 1"/>
          <p:cNvSpPr txBox="1"/>
          <p:nvPr/>
        </p:nvSpPr>
        <p:spPr>
          <a:xfrm>
            <a:off x="355600" y="1943100"/>
            <a:ext cx="11264900" cy="3576044"/>
          </a:xfrm>
          <a:prstGeom prst="rect">
            <a:avLst/>
          </a:prstGeom>
          <a:noFill/>
        </p:spPr>
        <p:txBody>
          <a:bodyPr wrap="square" rtlCol="0">
            <a:spAutoFit/>
          </a:bodyPr>
          <a:lstStyle/>
          <a:p>
            <a:pPr marL="285750" lvl="0" indent="-285750" algn="just">
              <a:lnSpc>
                <a:spcPct val="110000"/>
              </a:lnSpc>
              <a:spcBef>
                <a:spcPts val="600"/>
              </a:spcBef>
              <a:spcAft>
                <a:spcPts val="600"/>
              </a:spcAft>
              <a:buClr>
                <a:srgbClr val="003399"/>
              </a:buClr>
              <a:buFont typeface="Wingdings" panose="05000000000000000000" pitchFamily="2" charset="2"/>
              <a:buChar char="¦"/>
            </a:pPr>
            <a:r>
              <a:rPr lang="en-GB" dirty="0">
                <a:solidFill>
                  <a:prstClr val="black"/>
                </a:solidFill>
                <a:latin typeface="Century Gothic" panose="020B0502020202020204" pitchFamily="34" charset="0"/>
              </a:rPr>
              <a:t>Transparency International Corruption Perceptions Index (2019) ranked South Africa the 70</a:t>
            </a:r>
            <a:r>
              <a:rPr lang="en-GB" baseline="30000" dirty="0">
                <a:solidFill>
                  <a:prstClr val="black"/>
                </a:solidFill>
                <a:latin typeface="Century Gothic" panose="020B0502020202020204" pitchFamily="34" charset="0"/>
              </a:rPr>
              <a:t>th</a:t>
            </a:r>
            <a:r>
              <a:rPr lang="en-GB" dirty="0">
                <a:solidFill>
                  <a:prstClr val="black"/>
                </a:solidFill>
                <a:latin typeface="Century Gothic" panose="020B0502020202020204" pitchFamily="34" charset="0"/>
              </a:rPr>
              <a:t> most corrupt country out of 180 countries globally.</a:t>
            </a:r>
          </a:p>
          <a:p>
            <a:pPr marL="285750" indent="-285750" algn="just">
              <a:lnSpc>
                <a:spcPct val="110000"/>
              </a:lnSpc>
              <a:spcBef>
                <a:spcPts val="600"/>
              </a:spcBef>
              <a:spcAft>
                <a:spcPts val="600"/>
              </a:spcAft>
              <a:buClr>
                <a:srgbClr val="003399"/>
              </a:buClr>
              <a:buFont typeface="Wingdings" panose="05000000000000000000" pitchFamily="2" charset="2"/>
              <a:buChar char="¦"/>
            </a:pPr>
            <a:r>
              <a:rPr lang="en-GB" dirty="0" smtClean="0">
                <a:latin typeface="Century Gothic" panose="020B0502020202020204" pitchFamily="34" charset="0"/>
              </a:rPr>
              <a:t>StatsSA </a:t>
            </a:r>
            <a:r>
              <a:rPr lang="en-GB" dirty="0">
                <a:latin typeface="Century Gothic" panose="020B0502020202020204" pitchFamily="34" charset="0"/>
              </a:rPr>
              <a:t>Victims of Crime Survey (2018/19) reported an increase in incidences of crime in the country.</a:t>
            </a:r>
          </a:p>
          <a:p>
            <a:pPr marL="285750" indent="-285750" algn="just">
              <a:lnSpc>
                <a:spcPct val="110000"/>
              </a:lnSpc>
              <a:spcBef>
                <a:spcPts val="600"/>
              </a:spcBef>
              <a:spcAft>
                <a:spcPts val="600"/>
              </a:spcAft>
              <a:buClr>
                <a:srgbClr val="003399"/>
              </a:buClr>
              <a:buFont typeface="Wingdings" panose="05000000000000000000" pitchFamily="2" charset="2"/>
              <a:buChar char="¦"/>
            </a:pPr>
            <a:r>
              <a:rPr lang="en-GB" dirty="0" smtClean="0">
                <a:latin typeface="Century Gothic" panose="020B0502020202020204" pitchFamily="34" charset="0"/>
              </a:rPr>
              <a:t>There were about 70000 incidences of deliberate damage of residential property and arson; 88% of reported at least one incident of sexual offence in 2018/19, an increase from 73% in 2017/18</a:t>
            </a:r>
            <a:r>
              <a:rPr lang="en-GB" dirty="0">
                <a:latin typeface="Century Gothic" panose="020B0502020202020204" pitchFamily="34" charset="0"/>
              </a:rPr>
              <a:t>.</a:t>
            </a:r>
          </a:p>
          <a:p>
            <a:pPr marL="285750" indent="-285750" algn="just">
              <a:lnSpc>
                <a:spcPct val="110000"/>
              </a:lnSpc>
              <a:spcBef>
                <a:spcPts val="600"/>
              </a:spcBef>
              <a:spcAft>
                <a:spcPts val="600"/>
              </a:spcAft>
              <a:buClr>
                <a:srgbClr val="003399"/>
              </a:buClr>
              <a:buFont typeface="Wingdings" panose="05000000000000000000" pitchFamily="2" charset="2"/>
              <a:buChar char="¦"/>
            </a:pPr>
            <a:r>
              <a:rPr lang="en-GB" dirty="0" smtClean="0">
                <a:latin typeface="Century Gothic" panose="020B0502020202020204" pitchFamily="34" charset="0"/>
              </a:rPr>
              <a:t>According to the report, incidences of deliberate damage of residential property and arson, theft of personal property and street robbery increased. According to South African Police Services (SAPS) data, there were about 32 000 murders and 500 000 incidences of assault during the same period.</a:t>
            </a:r>
            <a:endParaRPr lang="en-GB" dirty="0">
              <a:latin typeface="Century Gothic" panose="020B0502020202020204" pitchFamily="34" charset="0"/>
            </a:endParaRPr>
          </a:p>
        </p:txBody>
      </p:sp>
      <p:sp>
        <p:nvSpPr>
          <p:cNvPr id="3" name="Slide Number Placeholder 2"/>
          <p:cNvSpPr>
            <a:spLocks noGrp="1"/>
          </p:cNvSpPr>
          <p:nvPr>
            <p:ph type="sldNum" sz="quarter" idx="12"/>
          </p:nvPr>
        </p:nvSpPr>
        <p:spPr/>
        <p:txBody>
          <a:bodyPr/>
          <a:lstStyle/>
          <a:p>
            <a:fld id="{65835BCF-EE00-4FA3-BB81-81A37714F2E2}" type="slidenum">
              <a:rPr lang="en-GB" smtClean="0"/>
              <a:t>9</a:t>
            </a:fld>
            <a:endParaRPr lang="en-GB" dirty="0"/>
          </a:p>
        </p:txBody>
      </p:sp>
    </p:spTree>
    <p:extLst>
      <p:ext uri="{BB962C8B-B14F-4D97-AF65-F5344CB8AC3E}">
        <p14:creationId xmlns:p14="http://schemas.microsoft.com/office/powerpoint/2010/main" val="39724776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Project Management Deck - Engineering">
      <a:dk1>
        <a:sysClr val="windowText" lastClr="000000"/>
      </a:dk1>
      <a:lt1>
        <a:sysClr val="window" lastClr="FFFFFF"/>
      </a:lt1>
      <a:dk2>
        <a:srgbClr val="17223B"/>
      </a:dk2>
      <a:lt2>
        <a:srgbClr val="E7E6E6"/>
      </a:lt2>
      <a:accent1>
        <a:srgbClr val="17223B"/>
      </a:accent1>
      <a:accent2>
        <a:srgbClr val="263859"/>
      </a:accent2>
      <a:accent3>
        <a:srgbClr val="6B778D"/>
      </a:accent3>
      <a:accent4>
        <a:srgbClr val="801336"/>
      </a:accent4>
      <a:accent5>
        <a:srgbClr val="C72C41"/>
      </a:accent5>
      <a:accent6>
        <a:srgbClr val="EE4540"/>
      </a:accent6>
      <a:hlink>
        <a:srgbClr val="EE4540"/>
      </a:hlink>
      <a:folHlink>
        <a:srgbClr val="EE4540"/>
      </a:folHlink>
    </a:clrScheme>
    <a:fontScheme name="Project Management Deck - Engineering">
      <a:majorFont>
        <a:latin typeface="Segoe UI"/>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0">
      <a:majorFont>
        <a:latin typeface="Segoe UI"/>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4624</TotalTime>
  <Words>3672</Words>
  <Application>Microsoft Office PowerPoint</Application>
  <PresentationFormat>Widescreen</PresentationFormat>
  <Paragraphs>356</Paragraphs>
  <Slides>20</Slides>
  <Notes>19</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20</vt:i4>
      </vt:variant>
    </vt:vector>
  </HeadingPairs>
  <TitlesOfParts>
    <vt:vector size="36" baseType="lpstr">
      <vt:lpstr>ＭＳ Ｐゴシック</vt:lpstr>
      <vt:lpstr>Agency FB</vt:lpstr>
      <vt:lpstr>Arial</vt:lpstr>
      <vt:lpstr>Arial Rounded MT Bold</vt:lpstr>
      <vt:lpstr>Berlin Sans FB</vt:lpstr>
      <vt:lpstr>Calibri</vt:lpstr>
      <vt:lpstr>Calibri Light</vt:lpstr>
      <vt:lpstr>Cambria</vt:lpstr>
      <vt:lpstr>Century Gothic</vt:lpstr>
      <vt:lpstr>Rockwell</vt:lpstr>
      <vt:lpstr>Segoe UI</vt:lpstr>
      <vt:lpstr>Segoe UI Light</vt:lpstr>
      <vt:lpstr>Wingdings</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Department of Correctional Services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Anbigay Naicker</dc:creator>
  <cp:lastModifiedBy>Anbigay Naicker</cp:lastModifiedBy>
  <cp:revision>124</cp:revision>
  <dcterms:created xsi:type="dcterms:W3CDTF">2021-11-20T12:39:12Z</dcterms:created>
  <dcterms:modified xsi:type="dcterms:W3CDTF">2021-11-29T09:44:37Z</dcterms:modified>
</cp:coreProperties>
</file>